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53"/>
  </p:notesMasterIdLst>
  <p:sldIdLst>
    <p:sldId id="256" r:id="rId5"/>
    <p:sldId id="258" r:id="rId6"/>
    <p:sldId id="285" r:id="rId7"/>
    <p:sldId id="262" r:id="rId8"/>
    <p:sldId id="286" r:id="rId9"/>
    <p:sldId id="330" r:id="rId10"/>
    <p:sldId id="294" r:id="rId11"/>
    <p:sldId id="295" r:id="rId12"/>
    <p:sldId id="287" r:id="rId13"/>
    <p:sldId id="288" r:id="rId14"/>
    <p:sldId id="296" r:id="rId15"/>
    <p:sldId id="301" r:id="rId16"/>
    <p:sldId id="263" r:id="rId17"/>
    <p:sldId id="299" r:id="rId18"/>
    <p:sldId id="300" r:id="rId19"/>
    <p:sldId id="302" r:id="rId20"/>
    <p:sldId id="303" r:id="rId21"/>
    <p:sldId id="319" r:id="rId22"/>
    <p:sldId id="320" r:id="rId23"/>
    <p:sldId id="291" r:id="rId24"/>
    <p:sldId id="265" r:id="rId25"/>
    <p:sldId id="304" r:id="rId26"/>
    <p:sldId id="310" r:id="rId27"/>
    <p:sldId id="307" r:id="rId28"/>
    <p:sldId id="321" r:id="rId29"/>
    <p:sldId id="308" r:id="rId30"/>
    <p:sldId id="298" r:id="rId31"/>
    <p:sldId id="309" r:id="rId32"/>
    <p:sldId id="313" r:id="rId33"/>
    <p:sldId id="312" r:id="rId34"/>
    <p:sldId id="306" r:id="rId35"/>
    <p:sldId id="305" r:id="rId36"/>
    <p:sldId id="318" r:id="rId37"/>
    <p:sldId id="322" r:id="rId38"/>
    <p:sldId id="323" r:id="rId39"/>
    <p:sldId id="324" r:id="rId40"/>
    <p:sldId id="325" r:id="rId41"/>
    <p:sldId id="326" r:id="rId42"/>
    <p:sldId id="317" r:id="rId43"/>
    <p:sldId id="328" r:id="rId44"/>
    <p:sldId id="311" r:id="rId45"/>
    <p:sldId id="316" r:id="rId46"/>
    <p:sldId id="289" r:id="rId47"/>
    <p:sldId id="290" r:id="rId48"/>
    <p:sldId id="293" r:id="rId49"/>
    <p:sldId id="314" r:id="rId50"/>
    <p:sldId id="315" r:id="rId51"/>
    <p:sldId id="292" r:id="rId5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690A7-2F02-4A97-8E1D-18E6D3023463}" v="46" dt="2022-03-04T00:38:46.675"/>
    <p1510:client id="{7F1E064B-6180-4E13-9266-02B897F1F466}" v="29" dt="2022-03-03T15:11:39.362"/>
    <p1510:client id="{FE45DEDD-E063-4426-B40F-550566244D85}" v="20" dt="2022-03-03T17:10:28.491"/>
  </p1510:revLst>
</p1510:revInfo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6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lynson Cassio Lana" userId="S::pf1356@fiap.com.br::12f870f0-249e-425b-ad43-e8cd7cb811f2" providerId="AD" clId="Web-{6BD690A7-2F02-4A97-8E1D-18E6D3023463}"/>
    <pc:docChg chg="addSld delSld modSld">
      <pc:chgData name="Hellynson Cassio Lana" userId="S::pf1356@fiap.com.br::12f870f0-249e-425b-ad43-e8cd7cb811f2" providerId="AD" clId="Web-{6BD690A7-2F02-4A97-8E1D-18E6D3023463}" dt="2022-03-04T00:38:46.675" v="42"/>
      <pc:docMkLst>
        <pc:docMk/>
      </pc:docMkLst>
      <pc:sldChg chg="modSp">
        <pc:chgData name="Hellynson Cassio Lana" userId="S::pf1356@fiap.com.br::12f870f0-249e-425b-ad43-e8cd7cb811f2" providerId="AD" clId="Web-{6BD690A7-2F02-4A97-8E1D-18E6D3023463}" dt="2022-03-04T00:37:26.345" v="23" actId="20577"/>
        <pc:sldMkLst>
          <pc:docMk/>
          <pc:sldMk cId="87306666" sldId="309"/>
        </pc:sldMkLst>
        <pc:spChg chg="mod">
          <ac:chgData name="Hellynson Cassio Lana" userId="S::pf1356@fiap.com.br::12f870f0-249e-425b-ad43-e8cd7cb811f2" providerId="AD" clId="Web-{6BD690A7-2F02-4A97-8E1D-18E6D3023463}" dt="2022-03-04T00:37:26.345" v="23" actId="20577"/>
          <ac:spMkLst>
            <pc:docMk/>
            <pc:sldMk cId="87306666" sldId="309"/>
            <ac:spMk id="5" creationId="{C4ABA1ED-13E5-46AE-AFA4-A5D47B69CADF}"/>
          </ac:spMkLst>
        </pc:spChg>
        <pc:spChg chg="mod">
          <ac:chgData name="Hellynson Cassio Lana" userId="S::pf1356@fiap.com.br::12f870f0-249e-425b-ad43-e8cd7cb811f2" providerId="AD" clId="Web-{6BD690A7-2F02-4A97-8E1D-18E6D3023463}" dt="2022-03-04T00:37:12.876" v="16" actId="20577"/>
          <ac:spMkLst>
            <pc:docMk/>
            <pc:sldMk cId="87306666" sldId="309"/>
            <ac:spMk id="100" creationId="{00000000-0000-0000-0000-000000000000}"/>
          </ac:spMkLst>
        </pc:spChg>
      </pc:sldChg>
      <pc:sldChg chg="add del">
        <pc:chgData name="Hellynson Cassio Lana" userId="S::pf1356@fiap.com.br::12f870f0-249e-425b-ad43-e8cd7cb811f2" providerId="AD" clId="Web-{6BD690A7-2F02-4A97-8E1D-18E6D3023463}" dt="2022-03-04T00:37:22.283" v="19"/>
        <pc:sldMkLst>
          <pc:docMk/>
          <pc:sldMk cId="1652664575" sldId="327"/>
        </pc:sldMkLst>
      </pc:sldChg>
      <pc:sldChg chg="modSp">
        <pc:chgData name="Hellynson Cassio Lana" userId="S::pf1356@fiap.com.br::12f870f0-249e-425b-ad43-e8cd7cb811f2" providerId="AD" clId="Web-{6BD690A7-2F02-4A97-8E1D-18E6D3023463}" dt="2022-03-04T00:38:43.769" v="41" actId="20577"/>
        <pc:sldMkLst>
          <pc:docMk/>
          <pc:sldMk cId="4226883076" sldId="328"/>
        </pc:sldMkLst>
        <pc:spChg chg="mod">
          <ac:chgData name="Hellynson Cassio Lana" userId="S::pf1356@fiap.com.br::12f870f0-249e-425b-ad43-e8cd7cb811f2" providerId="AD" clId="Web-{6BD690A7-2F02-4A97-8E1D-18E6D3023463}" dt="2022-03-04T00:38:43.769" v="41" actId="20577"/>
          <ac:spMkLst>
            <pc:docMk/>
            <pc:sldMk cId="4226883076" sldId="328"/>
            <ac:spMk id="5" creationId="{C4ABA1ED-13E5-46AE-AFA4-A5D47B69CADF}"/>
          </ac:spMkLst>
        </pc:spChg>
        <pc:spChg chg="mod">
          <ac:chgData name="Hellynson Cassio Lana" userId="S::pf1356@fiap.com.br::12f870f0-249e-425b-ad43-e8cd7cb811f2" providerId="AD" clId="Web-{6BD690A7-2F02-4A97-8E1D-18E6D3023463}" dt="2022-03-04T00:38:41.410" v="40" actId="20577"/>
          <ac:spMkLst>
            <pc:docMk/>
            <pc:sldMk cId="4226883076" sldId="328"/>
            <ac:spMk id="100" creationId="{00000000-0000-0000-0000-000000000000}"/>
          </ac:spMkLst>
        </pc:spChg>
      </pc:sldChg>
      <pc:sldChg chg="del">
        <pc:chgData name="Hellynson Cassio Lana" userId="S::pf1356@fiap.com.br::12f870f0-249e-425b-ad43-e8cd7cb811f2" providerId="AD" clId="Web-{6BD690A7-2F02-4A97-8E1D-18E6D3023463}" dt="2022-03-04T00:38:46.675" v="42"/>
        <pc:sldMkLst>
          <pc:docMk/>
          <pc:sldMk cId="792967912" sldId="329"/>
        </pc:sldMkLst>
      </pc:sldChg>
    </pc:docChg>
  </pc:docChgLst>
  <pc:docChgLst>
    <pc:chgData name="Thiago Toshiyuki Izumi Yamamoto" userId="S::pf0392@fiap.com.br::97d9c66d-8385-4379-b5bc-6b54c936a5f5" providerId="AD" clId="Web-{7F1E064B-6180-4E13-9266-02B897F1F466}"/>
    <pc:docChg chg="modSld">
      <pc:chgData name="Thiago Toshiyuki Izumi Yamamoto" userId="S::pf0392@fiap.com.br::97d9c66d-8385-4379-b5bc-6b54c936a5f5" providerId="AD" clId="Web-{7F1E064B-6180-4E13-9266-02B897F1F466}" dt="2022-03-03T15:11:39.362" v="29" actId="20577"/>
      <pc:docMkLst>
        <pc:docMk/>
      </pc:docMkLst>
      <pc:sldChg chg="modSp">
        <pc:chgData name="Thiago Toshiyuki Izumi Yamamoto" userId="S::pf0392@fiap.com.br::97d9c66d-8385-4379-b5bc-6b54c936a5f5" providerId="AD" clId="Web-{7F1E064B-6180-4E13-9266-02B897F1F466}" dt="2022-03-03T15:10:32.204" v="7" actId="20577"/>
        <pc:sldMkLst>
          <pc:docMk/>
          <pc:sldMk cId="3999899557" sldId="298"/>
        </pc:sldMkLst>
        <pc:spChg chg="mod">
          <ac:chgData name="Thiago Toshiyuki Izumi Yamamoto" userId="S::pf0392@fiap.com.br::97d9c66d-8385-4379-b5bc-6b54c936a5f5" providerId="AD" clId="Web-{7F1E064B-6180-4E13-9266-02B897F1F466}" dt="2022-03-03T15:10:32.204" v="7" actId="20577"/>
          <ac:spMkLst>
            <pc:docMk/>
            <pc:sldMk cId="3999899557" sldId="298"/>
            <ac:spMk id="100" creationId="{00000000-0000-0000-0000-000000000000}"/>
          </ac:spMkLst>
        </pc:spChg>
      </pc:sldChg>
      <pc:sldChg chg="modSp">
        <pc:chgData name="Thiago Toshiyuki Izumi Yamamoto" userId="S::pf0392@fiap.com.br::97d9c66d-8385-4379-b5bc-6b54c936a5f5" providerId="AD" clId="Web-{7F1E064B-6180-4E13-9266-02B897F1F466}" dt="2022-03-03T15:11:39.362" v="29" actId="20577"/>
        <pc:sldMkLst>
          <pc:docMk/>
          <pc:sldMk cId="1827173860" sldId="317"/>
        </pc:sldMkLst>
        <pc:spChg chg="mod">
          <ac:chgData name="Thiago Toshiyuki Izumi Yamamoto" userId="S::pf0392@fiap.com.br::97d9c66d-8385-4379-b5bc-6b54c936a5f5" providerId="AD" clId="Web-{7F1E064B-6180-4E13-9266-02B897F1F466}" dt="2022-03-03T15:11:39.362" v="29" actId="20577"/>
          <ac:spMkLst>
            <pc:docMk/>
            <pc:sldMk cId="1827173860" sldId="317"/>
            <ac:spMk id="100" creationId="{00000000-0000-0000-0000-000000000000}"/>
          </ac:spMkLst>
        </pc:spChg>
      </pc:sldChg>
    </pc:docChg>
  </pc:docChgLst>
  <pc:docChgLst>
    <pc:chgData name="Thiago Toshiyuki Izumi Yamamoto" userId="S::pf0392@fiap.com.br::97d9c66d-8385-4379-b5bc-6b54c936a5f5" providerId="AD" clId="Web-{FE45DEDD-E063-4426-B40F-550566244D85}"/>
    <pc:docChg chg="modSld">
      <pc:chgData name="Thiago Toshiyuki Izumi Yamamoto" userId="S::pf0392@fiap.com.br::97d9c66d-8385-4379-b5bc-6b54c936a5f5" providerId="AD" clId="Web-{FE45DEDD-E063-4426-B40F-550566244D85}" dt="2022-03-03T17:10:26.959" v="18" actId="20577"/>
      <pc:docMkLst>
        <pc:docMk/>
      </pc:docMkLst>
      <pc:sldChg chg="modSp">
        <pc:chgData name="Thiago Toshiyuki Izumi Yamamoto" userId="S::pf0392@fiap.com.br::97d9c66d-8385-4379-b5bc-6b54c936a5f5" providerId="AD" clId="Web-{FE45DEDD-E063-4426-B40F-550566244D85}" dt="2022-03-03T17:10:17.725" v="17" actId="20577"/>
        <pc:sldMkLst>
          <pc:docMk/>
          <pc:sldMk cId="3399875012" sldId="321"/>
        </pc:sldMkLst>
        <pc:spChg chg="mod">
          <ac:chgData name="Thiago Toshiyuki Izumi Yamamoto" userId="S::pf0392@fiap.com.br::97d9c66d-8385-4379-b5bc-6b54c936a5f5" providerId="AD" clId="Web-{FE45DEDD-E063-4426-B40F-550566244D85}" dt="2022-03-03T17:10:17.725" v="17" actId="20577"/>
          <ac:spMkLst>
            <pc:docMk/>
            <pc:sldMk cId="3399875012" sldId="321"/>
            <ac:spMk id="99" creationId="{00000000-0000-0000-0000-000000000000}"/>
          </ac:spMkLst>
        </pc:spChg>
      </pc:sldChg>
      <pc:sldChg chg="modSp">
        <pc:chgData name="Thiago Toshiyuki Izumi Yamamoto" userId="S::pf0392@fiap.com.br::97d9c66d-8385-4379-b5bc-6b54c936a5f5" providerId="AD" clId="Web-{FE45DEDD-E063-4426-B40F-550566244D85}" dt="2022-03-03T17:10:26.959" v="18" actId="20577"/>
        <pc:sldMkLst>
          <pc:docMk/>
          <pc:sldMk cId="403726331" sldId="323"/>
        </pc:sldMkLst>
        <pc:spChg chg="mod">
          <ac:chgData name="Thiago Toshiyuki Izumi Yamamoto" userId="S::pf0392@fiap.com.br::97d9c66d-8385-4379-b5bc-6b54c936a5f5" providerId="AD" clId="Web-{FE45DEDD-E063-4426-B40F-550566244D85}" dt="2022-03-03T17:10:26.959" v="18" actId="20577"/>
          <ac:spMkLst>
            <pc:docMk/>
            <pc:sldMk cId="403726331" sldId="323"/>
            <ac:spMk id="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6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2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3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468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8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71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8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197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27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51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33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95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214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024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84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60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1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92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51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14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639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63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887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01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68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340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74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03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45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42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698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2826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619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024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724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22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0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4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3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33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86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8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00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FFB7288C-824F-4BAE-A4C6-E49FA4FCA7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78632" y="160494"/>
            <a:ext cx="997107" cy="27289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soft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cpqd.com.b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383536" y="2220413"/>
            <a:ext cx="6074689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25136" y="1236780"/>
            <a:ext cx="8408551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600" dirty="0" err="1"/>
              <a:t>Máximo</a:t>
            </a:r>
            <a:r>
              <a:rPr lang="en-US" sz="1600" dirty="0"/>
              <a:t> de </a:t>
            </a:r>
            <a:r>
              <a:rPr lang="en-US" sz="1600" b="1" dirty="0"/>
              <a:t>5 </a:t>
            </a:r>
            <a:r>
              <a:rPr lang="en-US" sz="1600" b="1" dirty="0" err="1"/>
              <a:t>integrantes</a:t>
            </a:r>
            <a:r>
              <a:rPr lang="en-US" sz="1600" b="1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600" b="1" dirty="0" err="1"/>
              <a:t>Não</a:t>
            </a:r>
            <a:r>
              <a:rPr lang="en-US" sz="1600" b="1" dirty="0"/>
              <a:t> é </a:t>
            </a:r>
            <a:r>
              <a:rPr lang="en-US" sz="1600" b="1" dirty="0" err="1"/>
              <a:t>permitido</a:t>
            </a:r>
            <a:r>
              <a:rPr lang="en-US" sz="1600" b="1" dirty="0"/>
              <a:t> </a:t>
            </a:r>
            <a:r>
              <a:rPr lang="en-US" sz="1600" dirty="0"/>
              <a:t>o </a:t>
            </a:r>
            <a:r>
              <a:rPr lang="en-US" sz="1600" dirty="0" err="1"/>
              <a:t>desenvolvimento</a:t>
            </a:r>
            <a:r>
              <a:rPr lang="en-US" sz="1600" dirty="0"/>
              <a:t> individual do </a:t>
            </a:r>
            <a:r>
              <a:rPr lang="en-US" sz="1600" dirty="0" err="1"/>
              <a:t>projeto</a:t>
            </a:r>
            <a:r>
              <a:rPr lang="en-US" sz="1600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Os grupos </a:t>
            </a:r>
            <a:r>
              <a:rPr lang="pt-BR" sz="1600" dirty="0"/>
              <a:t>devem ser formados </a:t>
            </a:r>
            <a:r>
              <a:rPr lang="pt-BR" sz="1600" b="1" dirty="0"/>
              <a:t>por alunos da mesma turma</a:t>
            </a:r>
            <a:r>
              <a:rPr lang="pt-BR" sz="1600" dirty="0"/>
              <a:t>, exceto, caso o aluno tenha mudado de turma durante o segundo ano. </a:t>
            </a:r>
            <a:endParaRPr lang="en-US" sz="16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Mudança de grupo </a:t>
            </a:r>
            <a:r>
              <a:rPr lang="pt-BR" sz="1600" dirty="0"/>
              <a:t>é permitido somente no final do primeiro semestre, no mês de junho, através de uma solicitação formal ao Scrum Master e aprovação de todos os componentes do grupo. </a:t>
            </a:r>
            <a:endParaRPr lang="en-US" sz="16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98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DO GRUPO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22574" y="1346508"/>
            <a:ext cx="8408551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dirty="0"/>
              <a:t>Os </a:t>
            </a:r>
            <a:r>
              <a:rPr lang="pt-BR" sz="1300" b="1" dirty="0"/>
              <a:t>componentes dos grupos poderão indicar a não atribuição da nota ou expulsão </a:t>
            </a:r>
            <a:r>
              <a:rPr lang="pt-BR" sz="1300" dirty="0"/>
              <a:t>do componente, caso o componente não esteja participando do projeto. Para isso, a maioria do grupo deve estar de acordo e: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Primeiro</a:t>
            </a:r>
            <a:r>
              <a:rPr lang="pt-BR" sz="1300" dirty="0"/>
              <a:t>, o componente deve ser notificado pelo grupo; Depois de duas semanas, caso o componente ainda não esteja participando ativamente do projeto, notifique o Scrum Master;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O grupo deve notificar o Scrum Master</a:t>
            </a:r>
            <a:r>
              <a:rPr lang="pt-BR" sz="1300" dirty="0"/>
              <a:t>, que entrará em contato com o componente e dará o prazo de uma semana para participar do projeto;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Caso não obtenha resultado</a:t>
            </a:r>
            <a:r>
              <a:rPr lang="pt-BR" sz="1300" dirty="0"/>
              <a:t>, o grupo pode decidir a não atribuição de nota ou expulsão;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Caso seja um componente reincidente</a:t>
            </a:r>
            <a:r>
              <a:rPr lang="pt-BR" sz="1300" dirty="0"/>
              <a:t>, o grupo pode notificar o Scrum Master diretamente. </a:t>
            </a:r>
            <a:endParaRPr lang="en-US" sz="13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01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22574" y="1346508"/>
            <a:ext cx="8408551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dirty="0"/>
              <a:t>Os grupos devem </a:t>
            </a:r>
            <a:r>
              <a:rPr lang="pt-BR" sz="1600" b="1" dirty="0"/>
              <a:t>idealizar os projetos </a:t>
            </a:r>
            <a:r>
              <a:rPr lang="pt-BR" sz="1600" dirty="0"/>
              <a:t>a serem desenvolvidos ao longo do ano letivo, dividido em </a:t>
            </a:r>
            <a:r>
              <a:rPr lang="pt-BR" sz="1600" b="1" dirty="0"/>
              <a:t>entregas parciais durante o 1º. e 2º. semestre;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dirty="0"/>
              <a:t>Haverá um total de 4 sprints (4 entregas ao longo do ano), sendo duas no primeiro semestre e duas no segundo semestre;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A entrega </a:t>
            </a:r>
            <a:r>
              <a:rPr lang="pt-BR" sz="1600" dirty="0"/>
              <a:t>ocorrerá ao final de cada Sprint e será para </a:t>
            </a:r>
            <a:r>
              <a:rPr lang="pt-BR" sz="1600" b="1" dirty="0"/>
              <a:t>todas as disciplinas</a:t>
            </a:r>
            <a:r>
              <a:rPr lang="pt-BR" sz="1600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Cada sprint </a:t>
            </a:r>
            <a:r>
              <a:rPr lang="pt-BR" sz="1600" dirty="0"/>
              <a:t>terá os seus entregáveis de </a:t>
            </a:r>
            <a:r>
              <a:rPr lang="pt-BR" sz="1600" b="1" dirty="0"/>
              <a:t>cada disciplina</a:t>
            </a:r>
            <a:r>
              <a:rPr lang="pt-BR" sz="1600" dirty="0"/>
              <a:t>, especificados pelos respectivos professores no </a:t>
            </a:r>
            <a:r>
              <a:rPr lang="pt-BR" sz="1600" b="1" dirty="0"/>
              <a:t>portal e neste documento;</a:t>
            </a:r>
            <a:endParaRPr lang="en-US" sz="1600" b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BC604C3-7D99-4CC3-A8FF-7C14360EA9F7}"/>
              </a:ext>
            </a:extLst>
          </p:cNvPr>
          <p:cNvSpPr/>
          <p:nvPr/>
        </p:nvSpPr>
        <p:spPr>
          <a:xfrm>
            <a:off x="5393779" y="3555826"/>
            <a:ext cx="2423160" cy="120260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BF5DC4-51B6-4948-ADD7-98C24681743A}"/>
              </a:ext>
            </a:extLst>
          </p:cNvPr>
          <p:cNvSpPr/>
          <p:nvPr/>
        </p:nvSpPr>
        <p:spPr>
          <a:xfrm>
            <a:off x="1406385" y="3555827"/>
            <a:ext cx="2423160" cy="120260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810277" y="3623697"/>
            <a:ext cx="3767400" cy="127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1º Entrega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10/04/2022</a:t>
            </a:r>
            <a:endParaRPr b="1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ENTREGAS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5824236" y="3623696"/>
            <a:ext cx="3767400" cy="127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2º Entrega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22/05/2022</a:t>
            </a:r>
            <a:endParaRPr b="1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Google Shape;100;p16">
            <a:extLst>
              <a:ext uri="{FF2B5EF4-FFF2-40B4-BE49-F238E27FC236}">
                <a16:creationId xmlns:a16="http://schemas.microsoft.com/office/drawing/2014/main" id="{4A7DC811-9C0E-405E-97BC-B64CE4E236D0}"/>
              </a:ext>
            </a:extLst>
          </p:cNvPr>
          <p:cNvSpPr txBox="1">
            <a:spLocks/>
          </p:cNvSpPr>
          <p:nvPr/>
        </p:nvSpPr>
        <p:spPr>
          <a:xfrm>
            <a:off x="539724" y="1352542"/>
            <a:ext cx="8450048" cy="151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en-US" sz="1800" dirty="0" err="1"/>
              <a:t>Entrega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b="1" dirty="0"/>
              <a:t>sprint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realizada</a:t>
            </a:r>
            <a:r>
              <a:rPr lang="en-US" sz="1800" dirty="0"/>
              <a:t> </a:t>
            </a:r>
            <a:r>
              <a:rPr lang="en-US" sz="1800" b="1" dirty="0"/>
              <a:t>por </a:t>
            </a:r>
            <a:r>
              <a:rPr lang="en-US" sz="1800" b="1" dirty="0" err="1"/>
              <a:t>disciplina</a:t>
            </a:r>
            <a:r>
              <a:rPr lang="en-US" sz="1800" dirty="0"/>
              <a:t>;</a:t>
            </a:r>
          </a:p>
          <a:p>
            <a:pPr indent="-381000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disciplina</a:t>
            </a:r>
            <a:r>
              <a:rPr lang="en-US" sz="1800" dirty="0"/>
              <a:t> </a:t>
            </a:r>
            <a:r>
              <a:rPr lang="en-US" sz="1800" dirty="0" err="1"/>
              <a:t>disponibilizou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 err="1"/>
              <a:t>requisitos</a:t>
            </a:r>
            <a:r>
              <a:rPr lang="en-US" sz="1800" b="1" dirty="0"/>
              <a:t> </a:t>
            </a:r>
            <a:r>
              <a:rPr lang="en-US" sz="1800" b="1" dirty="0" err="1"/>
              <a:t>na</a:t>
            </a:r>
            <a:r>
              <a:rPr lang="en-US" sz="1800" b="1" dirty="0"/>
              <a:t> </a:t>
            </a:r>
            <a:r>
              <a:rPr lang="en-US" sz="1800" b="1" dirty="0" err="1"/>
              <a:t>documentação</a:t>
            </a:r>
            <a:r>
              <a:rPr lang="en-US" sz="1800" dirty="0"/>
              <a:t>;</a:t>
            </a:r>
          </a:p>
          <a:p>
            <a:pPr indent="-381000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en-US" sz="1800" dirty="0" err="1"/>
              <a:t>Entrega</a:t>
            </a:r>
            <a:r>
              <a:rPr lang="en-US" sz="1800" dirty="0"/>
              <a:t> de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disciplinas</a:t>
            </a:r>
            <a:r>
              <a:rPr lang="en-US" sz="1800" dirty="0"/>
              <a:t> </a:t>
            </a:r>
            <a:r>
              <a:rPr lang="en-US" sz="1800" dirty="0" err="1"/>
              <a:t>serão</a:t>
            </a:r>
            <a:r>
              <a:rPr lang="en-US" sz="1800" dirty="0"/>
              <a:t> </a:t>
            </a:r>
            <a:r>
              <a:rPr lang="en-US" sz="1800" dirty="0" err="1"/>
              <a:t>realizadas</a:t>
            </a:r>
            <a:r>
              <a:rPr lang="en-US" sz="1800" dirty="0"/>
              <a:t> </a:t>
            </a:r>
            <a:r>
              <a:rPr lang="en-US" sz="1800" dirty="0" err="1"/>
              <a:t>através</a:t>
            </a:r>
            <a:r>
              <a:rPr lang="en-US" sz="1800" dirty="0"/>
              <a:t> do </a:t>
            </a:r>
            <a:r>
              <a:rPr lang="en-US" sz="1800" b="1" dirty="0"/>
              <a:t>portal FIAP.</a:t>
            </a:r>
            <a:endParaRPr lang="en-US" sz="1800" dirty="0"/>
          </a:p>
          <a:p>
            <a:pPr indent="-381000">
              <a:lnSpc>
                <a:spcPct val="150000"/>
              </a:lnSpc>
              <a:buClr>
                <a:srgbClr val="FF3399"/>
              </a:buClr>
              <a:buSzPct val="100000"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Responsabilidades</a:t>
            </a:r>
            <a:endParaRPr sz="54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513;p36">
            <a:extLst>
              <a:ext uri="{FF2B5EF4-FFF2-40B4-BE49-F238E27FC236}">
                <a16:creationId xmlns:a16="http://schemas.microsoft.com/office/drawing/2014/main" id="{F14AAB96-8CAB-4C88-9523-B72034467E83}"/>
              </a:ext>
            </a:extLst>
          </p:cNvPr>
          <p:cNvSpPr/>
          <p:nvPr/>
        </p:nvSpPr>
        <p:spPr>
          <a:xfrm>
            <a:off x="4132291" y="1462032"/>
            <a:ext cx="714059" cy="75282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3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ALUNOS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22574" y="1346508"/>
            <a:ext cx="8408551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dirty="0"/>
              <a:t>Ter </a:t>
            </a:r>
            <a:r>
              <a:rPr lang="pt-BR" sz="1600" b="1" dirty="0"/>
              <a:t>ciência do documento da </a:t>
            </a:r>
            <a:r>
              <a:rPr lang="pt-BR" sz="1600" b="1" dirty="0" err="1"/>
              <a:t>Challenge</a:t>
            </a:r>
            <a:r>
              <a:rPr lang="pt-BR" sz="1600" b="1" dirty="0"/>
              <a:t> </a:t>
            </a:r>
            <a:r>
              <a:rPr lang="pt-BR" sz="1600" dirty="0"/>
              <a:t>e cumprir as entregas conforme solicitação dos professores.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Organização e gerenciamento do grupo</a:t>
            </a:r>
            <a:r>
              <a:rPr lang="pt-BR" sz="1600" dirty="0"/>
              <a:t>, como o planejamento e prazos das entregas internas.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dirty="0"/>
              <a:t>Atentar-se a qualidade no </a:t>
            </a:r>
            <a:r>
              <a:rPr lang="pt-BR" sz="1600" b="1" dirty="0"/>
              <a:t>desenvolvimento dos entregáveis</a:t>
            </a:r>
            <a:r>
              <a:rPr lang="pt-BR" sz="1600" dirty="0"/>
              <a:t>. </a:t>
            </a:r>
            <a:endParaRPr lang="en-US" sz="16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05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PROFESSORES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95142" y="1273356"/>
            <a:ext cx="8520258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Responsáveis por orientar o desenvolvimento </a:t>
            </a:r>
            <a:r>
              <a:rPr lang="pt-BR" sz="1300" dirty="0"/>
              <a:t>do projeto em suas disciplinas;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A correção de cada entregável</a:t>
            </a:r>
            <a:r>
              <a:rPr lang="pt-BR" sz="1300" dirty="0"/>
              <a:t>, é de responsabilidade do professor da disciplina em cada turma;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dirty="0"/>
              <a:t>Disponibilizar </a:t>
            </a:r>
            <a:r>
              <a:rPr lang="pt-BR" sz="1300" b="1" dirty="0"/>
              <a:t>nota individual </a:t>
            </a:r>
            <a:r>
              <a:rPr lang="pt-BR" sz="1300" dirty="0"/>
              <a:t>referente à disciplina;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b="1" dirty="0"/>
              <a:t>Manter informações no grupo de professores relativas a cada grupo </a:t>
            </a:r>
            <a:r>
              <a:rPr lang="pt-BR" sz="1300" dirty="0"/>
              <a:t>(compartilhar avaliação dos grupos);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dirty="0"/>
              <a:t>Manter </a:t>
            </a:r>
            <a:r>
              <a:rPr lang="pt-BR" sz="1300" b="1" dirty="0"/>
              <a:t>sua solicitação de entregável sempre atualizada </a:t>
            </a:r>
            <a:r>
              <a:rPr lang="pt-BR" sz="1300" dirty="0"/>
              <a:t>para o grupo de professores e alunos;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dirty="0"/>
              <a:t>Explicar </a:t>
            </a:r>
            <a:r>
              <a:rPr lang="pt-BR" sz="1300" b="1" dirty="0"/>
              <a:t>detalhadamente entregável da disciplina </a:t>
            </a:r>
            <a:r>
              <a:rPr lang="pt-BR" sz="1300" dirty="0"/>
              <a:t>e critérios de avaliação junto aos alunos;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300" dirty="0"/>
              <a:t>Disponibilizar </a:t>
            </a:r>
            <a:r>
              <a:rPr lang="pt-BR" sz="1300" b="1" dirty="0"/>
              <a:t>justificativa de nota aplicada </a:t>
            </a:r>
            <a:r>
              <a:rPr lang="pt-BR" sz="1300" dirty="0"/>
              <a:t>ao grupo/aluno, quando se aplicar;</a:t>
            </a:r>
            <a:endParaRPr lang="en-US" sz="13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5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95142" y="1273356"/>
            <a:ext cx="8520258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Comunicação entre os alunos/professores e a(s) empresa(s) parceira(s);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Manter os dados dos grupos de alunos atualizada </a:t>
            </a:r>
            <a:r>
              <a:rPr lang="pt-BR" sz="1400" dirty="0"/>
              <a:t>(a gestão e formação dos grupos é de responsabilidade dos alunos);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Manter o </a:t>
            </a:r>
            <a:r>
              <a:rPr lang="pt-BR" sz="1400" b="1" dirty="0"/>
              <a:t>documento da </a:t>
            </a:r>
            <a:r>
              <a:rPr lang="pt-BR" sz="1400" b="1" dirty="0" err="1"/>
              <a:t>challenge</a:t>
            </a:r>
            <a:r>
              <a:rPr lang="pt-BR" sz="1400" b="1" dirty="0"/>
              <a:t> </a:t>
            </a:r>
            <a:r>
              <a:rPr lang="pt-BR" sz="1400" dirty="0"/>
              <a:t>atualizada;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Agendar os eventos</a:t>
            </a:r>
            <a:r>
              <a:rPr lang="pt-BR" sz="1400" dirty="0"/>
              <a:t> com a empresa parceira/professores, como apresentações, reuniões e treinamentos;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endParaRPr lang="pt-BR" sz="1400" dirty="0"/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400" b="1" dirty="0"/>
              <a:t>Scrum Master 2022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400" b="1" dirty="0"/>
              <a:t>Professores:</a:t>
            </a:r>
            <a:r>
              <a:rPr lang="pt-BR" sz="1400" dirty="0"/>
              <a:t> Henrique Ferreira e Thiago Yamamoto.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28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Premiação</a:t>
            </a:r>
            <a:endParaRPr sz="54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Google Shape;481;p36">
            <a:extLst>
              <a:ext uri="{FF2B5EF4-FFF2-40B4-BE49-F238E27FC236}">
                <a16:creationId xmlns:a16="http://schemas.microsoft.com/office/drawing/2014/main" id="{B4C77C51-9FAC-4B4E-B56D-FE5C5CE53786}"/>
              </a:ext>
            </a:extLst>
          </p:cNvPr>
          <p:cNvGrpSpPr/>
          <p:nvPr/>
        </p:nvGrpSpPr>
        <p:grpSpPr>
          <a:xfrm>
            <a:off x="4112344" y="1481114"/>
            <a:ext cx="764438" cy="773228"/>
            <a:chOff x="5297950" y="1632050"/>
            <a:chExt cx="426200" cy="431100"/>
          </a:xfrm>
          <a:solidFill>
            <a:schemeClr val="bg1"/>
          </a:solidFill>
        </p:grpSpPr>
        <p:sp>
          <p:nvSpPr>
            <p:cNvPr id="11" name="Google Shape;482;p36">
              <a:extLst>
                <a:ext uri="{FF2B5EF4-FFF2-40B4-BE49-F238E27FC236}">
                  <a16:creationId xmlns:a16="http://schemas.microsoft.com/office/drawing/2014/main" id="{B3F32C2D-BCDF-4A4A-8DE0-12A48A34EC78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;p36">
              <a:extLst>
                <a:ext uri="{FF2B5EF4-FFF2-40B4-BE49-F238E27FC236}">
                  <a16:creationId xmlns:a16="http://schemas.microsoft.com/office/drawing/2014/main" id="{2BBBD2BD-6B65-4E22-ADF4-5E6690EB881F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646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PREMIAÇÃO  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22574" y="1346508"/>
            <a:ext cx="8408551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dirty="0"/>
              <a:t>Premiação em </a:t>
            </a:r>
            <a:r>
              <a:rPr lang="pt-BR" sz="1600" b="1" dirty="0"/>
              <a:t>dinheiro</a:t>
            </a:r>
            <a:r>
              <a:rPr lang="pt-BR" sz="1600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600" b="1" dirty="0"/>
              <a:t>Medalha, shape</a:t>
            </a:r>
            <a:r>
              <a:rPr lang="pt-BR" sz="1600" dirty="0"/>
              <a:t> e </a:t>
            </a:r>
            <a:r>
              <a:rPr lang="pt-BR" sz="1600" b="1" dirty="0"/>
              <a:t>camiseta</a:t>
            </a:r>
            <a:r>
              <a:rPr lang="pt-BR" sz="1600" dirty="0"/>
              <a:t> exclusivas;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endParaRPr lang="en-US" sz="16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36592C-7E98-4EE3-B9EE-61842E662A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352" b="72963" l="11354" r="57240">
                        <a14:foregroundMark x1="14818" y1="52500" x2="14896" y2="69583"/>
                        <a14:foregroundMark x1="11458" y1="65694" x2="15937" y2="63611"/>
                        <a14:foregroundMark x1="15937" y1="63611" x2="15964" y2="63611"/>
                        <a14:foregroundMark x1="15937" y1="50231" x2="16458" y2="50139"/>
                        <a14:foregroundMark x1="36224" y1="49444" x2="36224" y2="49444"/>
                        <a14:foregroundMark x1="49323" y1="52407" x2="55260" y2="67870"/>
                        <a14:foregroundMark x1="57240" y1="64722" x2="56406" y2="56759"/>
                        <a14:foregroundMark x1="54167" y1="52037" x2="51198" y2="51944"/>
                        <a14:foregroundMark x1="49557" y1="50000" x2="49557" y2="50000"/>
                        <a14:foregroundMark x1="50469" y1="49769" x2="50469" y2="49769"/>
                        <a14:foregroundMark x1="53021" y1="49583" x2="53021" y2="49583"/>
                        <a14:foregroundMark x1="51615" y1="49630" x2="52188" y2="49583"/>
                      </a14:backgroundRemoval>
                    </a14:imgEffect>
                  </a14:imgLayer>
                </a14:imgProps>
              </a:ext>
            </a:extLst>
          </a:blip>
          <a:srcRect l="9754" t="48951" r="75098" b="24320"/>
          <a:stretch/>
        </p:blipFill>
        <p:spPr>
          <a:xfrm>
            <a:off x="6450227" y="504277"/>
            <a:ext cx="1171587" cy="11628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15F659-420A-4B55-B6E2-C44E456A5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352" b="72963" l="11354" r="57240">
                        <a14:foregroundMark x1="14818" y1="52500" x2="14896" y2="69583"/>
                        <a14:foregroundMark x1="11458" y1="65694" x2="15937" y2="63611"/>
                        <a14:foregroundMark x1="15937" y1="63611" x2="15964" y2="63611"/>
                        <a14:foregroundMark x1="15937" y1="50231" x2="16458" y2="50139"/>
                        <a14:foregroundMark x1="36224" y1="49444" x2="36224" y2="49444"/>
                        <a14:foregroundMark x1="49323" y1="52407" x2="55260" y2="67870"/>
                        <a14:foregroundMark x1="57240" y1="64722" x2="56406" y2="56759"/>
                        <a14:foregroundMark x1="54167" y1="52037" x2="51198" y2="51944"/>
                        <a14:foregroundMark x1="49557" y1="50000" x2="49557" y2="50000"/>
                        <a14:foregroundMark x1="50469" y1="49769" x2="50469" y2="49769"/>
                        <a14:foregroundMark x1="53021" y1="49583" x2="53021" y2="49583"/>
                        <a14:foregroundMark x1="51615" y1="49630" x2="52188" y2="49583"/>
                      </a14:backgroundRemoval>
                    </a14:imgEffect>
                  </a14:imgLayer>
                </a14:imgProps>
              </a:ext>
            </a:extLst>
          </a:blip>
          <a:srcRect l="25670" t="48951" r="58172" b="24320"/>
          <a:stretch/>
        </p:blipFill>
        <p:spPr>
          <a:xfrm>
            <a:off x="5161480" y="1142345"/>
            <a:ext cx="1249694" cy="1162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F55C65-AF8F-45FF-86E1-BD6E8212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352" b="72963" l="11354" r="57240">
                        <a14:foregroundMark x1="14818" y1="52500" x2="14896" y2="69583"/>
                        <a14:foregroundMark x1="11458" y1="65694" x2="15937" y2="63611"/>
                        <a14:foregroundMark x1="15937" y1="63611" x2="15964" y2="63611"/>
                        <a14:foregroundMark x1="15937" y1="50231" x2="16458" y2="50139"/>
                        <a14:foregroundMark x1="36224" y1="49444" x2="36224" y2="49444"/>
                        <a14:foregroundMark x1="49323" y1="52407" x2="55260" y2="67870"/>
                        <a14:foregroundMark x1="57240" y1="64722" x2="56406" y2="56759"/>
                        <a14:foregroundMark x1="54167" y1="52037" x2="51198" y2="51944"/>
                        <a14:foregroundMark x1="49557" y1="50000" x2="49557" y2="50000"/>
                        <a14:foregroundMark x1="50469" y1="49769" x2="50469" y2="49769"/>
                        <a14:foregroundMark x1="53021" y1="49583" x2="53021" y2="49583"/>
                        <a14:foregroundMark x1="51615" y1="49630" x2="52188" y2="49583"/>
                      </a14:backgroundRemoval>
                    </a14:imgEffect>
                  </a14:imgLayer>
                </a14:imgProps>
              </a:ext>
            </a:extLst>
          </a:blip>
          <a:srcRect l="44133" t="48951" r="41443" b="24320"/>
          <a:stretch/>
        </p:blipFill>
        <p:spPr>
          <a:xfrm>
            <a:off x="7573287" y="1196976"/>
            <a:ext cx="1115554" cy="1162866"/>
          </a:xfrm>
          <a:prstGeom prst="rect">
            <a:avLst/>
          </a:prstGeom>
        </p:spPr>
      </p:pic>
      <p:pic>
        <p:nvPicPr>
          <p:cNvPr id="10" name="Picture 50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1FC3C3E-ADBB-40FE-BB50-6C920B82A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73" y="2571750"/>
            <a:ext cx="3952373" cy="22232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7FBC5A-DDD6-46A9-98F7-604F2C062DF9}"/>
              </a:ext>
            </a:extLst>
          </p:cNvPr>
          <p:cNvSpPr txBox="1"/>
          <p:nvPr/>
        </p:nvSpPr>
        <p:spPr>
          <a:xfrm>
            <a:off x="5462430" y="4764366"/>
            <a:ext cx="2131342" cy="29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000" dirty="0">
                <a:solidFill>
                  <a:schemeClr val="dk1"/>
                </a:solidFill>
                <a:latin typeface="Montserrat"/>
                <a:sym typeface="Montserrat"/>
              </a:rPr>
              <a:t>Imagens ilustrativas</a:t>
            </a:r>
          </a:p>
        </p:txBody>
      </p:sp>
    </p:spTree>
    <p:extLst>
      <p:ext uri="{BB962C8B-B14F-4D97-AF65-F5344CB8AC3E}">
        <p14:creationId xmlns:p14="http://schemas.microsoft.com/office/powerpoint/2010/main" val="13474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-83953" y="1195606"/>
            <a:ext cx="87632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>
                    <a:lumMod val="10000"/>
                  </a:schemeClr>
                </a:solidFill>
              </a:rPr>
              <a:t>CHALLENGE 2022</a:t>
            </a:r>
            <a:endParaRPr sz="7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60960" y="2060834"/>
            <a:ext cx="932688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ANÁLISE E DESENVOLVIMENTO DE SISTEMAS - 2º ANO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0" name="Google Shape;80;p13"/>
          <p:cNvSpPr/>
          <p:nvPr/>
        </p:nvSpPr>
        <p:spPr>
          <a:xfrm>
            <a:off x="136617" y="2618730"/>
            <a:ext cx="1350807" cy="685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CA3DF5C5-E485-434F-948C-2CD795D8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74" y="188464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Cronograma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2" name="Google Shape;406;p36">
            <a:extLst>
              <a:ext uri="{FF2B5EF4-FFF2-40B4-BE49-F238E27FC236}">
                <a16:creationId xmlns:a16="http://schemas.microsoft.com/office/drawing/2014/main" id="{D28B5F03-E929-4556-AD79-62E5C1CDB3FB}"/>
              </a:ext>
            </a:extLst>
          </p:cNvPr>
          <p:cNvGrpSpPr/>
          <p:nvPr/>
        </p:nvGrpSpPr>
        <p:grpSpPr>
          <a:xfrm>
            <a:off x="4212336" y="1561459"/>
            <a:ext cx="646256" cy="657486"/>
            <a:chOff x="5983625" y="301625"/>
            <a:chExt cx="403000" cy="395050"/>
          </a:xfrm>
          <a:solidFill>
            <a:schemeClr val="bg1"/>
          </a:solidFill>
        </p:grpSpPr>
        <p:sp>
          <p:nvSpPr>
            <p:cNvPr id="14" name="Google Shape;407;p36">
              <a:extLst>
                <a:ext uri="{FF2B5EF4-FFF2-40B4-BE49-F238E27FC236}">
                  <a16:creationId xmlns:a16="http://schemas.microsoft.com/office/drawing/2014/main" id="{4E2DC6C2-A9D6-44D7-AB2A-6A88E50AB2DD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8;p36">
              <a:extLst>
                <a:ext uri="{FF2B5EF4-FFF2-40B4-BE49-F238E27FC236}">
                  <a16:creationId xmlns:a16="http://schemas.microsoft.com/office/drawing/2014/main" id="{F0556E16-14C2-4177-8FD7-557B008C3FF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;p36">
              <a:extLst>
                <a:ext uri="{FF2B5EF4-FFF2-40B4-BE49-F238E27FC236}">
                  <a16:creationId xmlns:a16="http://schemas.microsoft.com/office/drawing/2014/main" id="{D99F1DD4-43BD-4B00-8827-A503AE3C561D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0;p36">
              <a:extLst>
                <a:ext uri="{FF2B5EF4-FFF2-40B4-BE49-F238E27FC236}">
                  <a16:creationId xmlns:a16="http://schemas.microsoft.com/office/drawing/2014/main" id="{6A9645C3-36FE-4073-AA69-618101A01614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1;p36">
              <a:extLst>
                <a:ext uri="{FF2B5EF4-FFF2-40B4-BE49-F238E27FC236}">
                  <a16:creationId xmlns:a16="http://schemas.microsoft.com/office/drawing/2014/main" id="{29DD1F71-60DA-4004-B697-33AE42A5E1CC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;p36">
              <a:extLst>
                <a:ext uri="{FF2B5EF4-FFF2-40B4-BE49-F238E27FC236}">
                  <a16:creationId xmlns:a16="http://schemas.microsoft.com/office/drawing/2014/main" id="{02B77304-CFF4-45B7-8C9D-DE20872B01F4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3;p36">
              <a:extLst>
                <a:ext uri="{FF2B5EF4-FFF2-40B4-BE49-F238E27FC236}">
                  <a16:creationId xmlns:a16="http://schemas.microsoft.com/office/drawing/2014/main" id="{7C1172D3-9EF4-4153-A6A6-B78455BEF2B4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4;p36">
              <a:extLst>
                <a:ext uri="{FF2B5EF4-FFF2-40B4-BE49-F238E27FC236}">
                  <a16:creationId xmlns:a16="http://schemas.microsoft.com/office/drawing/2014/main" id="{6E55D7A1-09D8-446A-8E31-4B4982C77AB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5;p36">
              <a:extLst>
                <a:ext uri="{FF2B5EF4-FFF2-40B4-BE49-F238E27FC236}">
                  <a16:creationId xmlns:a16="http://schemas.microsoft.com/office/drawing/2014/main" id="{040DA322-EE81-4465-AB4C-7C42E64F7806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6;p36">
              <a:extLst>
                <a:ext uri="{FF2B5EF4-FFF2-40B4-BE49-F238E27FC236}">
                  <a16:creationId xmlns:a16="http://schemas.microsoft.com/office/drawing/2014/main" id="{B8E77FF7-8091-43CD-813B-929B383725A9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;p36">
              <a:extLst>
                <a:ext uri="{FF2B5EF4-FFF2-40B4-BE49-F238E27FC236}">
                  <a16:creationId xmlns:a16="http://schemas.microsoft.com/office/drawing/2014/main" id="{ECAC2A28-4625-48B4-B2EE-B7B084FCF10D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8;p36">
              <a:extLst>
                <a:ext uri="{FF2B5EF4-FFF2-40B4-BE49-F238E27FC236}">
                  <a16:creationId xmlns:a16="http://schemas.microsoft.com/office/drawing/2014/main" id="{2CB5E4F9-761F-47C0-B5D4-7CB3084FD3D8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9;p36">
              <a:extLst>
                <a:ext uri="{FF2B5EF4-FFF2-40B4-BE49-F238E27FC236}">
                  <a16:creationId xmlns:a16="http://schemas.microsoft.com/office/drawing/2014/main" id="{0012DAEE-123C-4F56-8B21-B5B07D884361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0;p36">
              <a:extLst>
                <a:ext uri="{FF2B5EF4-FFF2-40B4-BE49-F238E27FC236}">
                  <a16:creationId xmlns:a16="http://schemas.microsoft.com/office/drawing/2014/main" id="{0DDFC236-625B-42A1-824C-25C762F2F305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;p36">
              <a:extLst>
                <a:ext uri="{FF2B5EF4-FFF2-40B4-BE49-F238E27FC236}">
                  <a16:creationId xmlns:a16="http://schemas.microsoft.com/office/drawing/2014/main" id="{A99D27C4-EDFA-4C34-982D-39EAE408BD17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2;p36">
              <a:extLst>
                <a:ext uri="{FF2B5EF4-FFF2-40B4-BE49-F238E27FC236}">
                  <a16:creationId xmlns:a16="http://schemas.microsoft.com/office/drawing/2014/main" id="{29D065C8-7C12-472B-BC73-FA2E3F16C39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3;p36">
              <a:extLst>
                <a:ext uri="{FF2B5EF4-FFF2-40B4-BE49-F238E27FC236}">
                  <a16:creationId xmlns:a16="http://schemas.microsoft.com/office/drawing/2014/main" id="{54678D7E-7481-417C-ACCB-49C17CF59E0E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4;p36">
              <a:extLst>
                <a:ext uri="{FF2B5EF4-FFF2-40B4-BE49-F238E27FC236}">
                  <a16:creationId xmlns:a16="http://schemas.microsoft.com/office/drawing/2014/main" id="{C0098AA8-2FFD-4D3F-B719-642EE6E3AEA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5;p36">
              <a:extLst>
                <a:ext uri="{FF2B5EF4-FFF2-40B4-BE49-F238E27FC236}">
                  <a16:creationId xmlns:a16="http://schemas.microsoft.com/office/drawing/2014/main" id="{F7BB4B4B-4996-40ED-8F90-4C3F42CAE920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6;p36">
              <a:extLst>
                <a:ext uri="{FF2B5EF4-FFF2-40B4-BE49-F238E27FC236}">
                  <a16:creationId xmlns:a16="http://schemas.microsoft.com/office/drawing/2014/main" id="{C2A9B467-3484-4F5A-9177-CF443542C8E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159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– 1º Semestre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5DF09B8-2FAB-4AD9-B138-93F698B6BE7A}"/>
              </a:ext>
            </a:extLst>
          </p:cNvPr>
          <p:cNvCxnSpPr/>
          <p:nvPr/>
        </p:nvCxnSpPr>
        <p:spPr>
          <a:xfrm>
            <a:off x="763176" y="2895600"/>
            <a:ext cx="7617648" cy="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1;p25">
            <a:extLst>
              <a:ext uri="{FF2B5EF4-FFF2-40B4-BE49-F238E27FC236}">
                <a16:creationId xmlns:a16="http://schemas.microsoft.com/office/drawing/2014/main" id="{3CF9F53E-EE9F-4F40-8CF7-D93742D0F84C}"/>
              </a:ext>
            </a:extLst>
          </p:cNvPr>
          <p:cNvSpPr txBox="1">
            <a:spLocks/>
          </p:cNvSpPr>
          <p:nvPr/>
        </p:nvSpPr>
        <p:spPr>
          <a:xfrm>
            <a:off x="-155940" y="283464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22/02</a:t>
            </a:r>
          </a:p>
        </p:txBody>
      </p:sp>
      <p:sp>
        <p:nvSpPr>
          <p:cNvPr id="22" name="Google Shape;191;p25">
            <a:extLst>
              <a:ext uri="{FF2B5EF4-FFF2-40B4-BE49-F238E27FC236}">
                <a16:creationId xmlns:a16="http://schemas.microsoft.com/office/drawing/2014/main" id="{19FC89B9-31F8-46FE-9B65-E8837028F7FB}"/>
              </a:ext>
            </a:extLst>
          </p:cNvPr>
          <p:cNvSpPr txBox="1">
            <a:spLocks/>
          </p:cNvSpPr>
          <p:nvPr/>
        </p:nvSpPr>
        <p:spPr>
          <a:xfrm>
            <a:off x="0" y="153884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Kickoff - Challenge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252CCE1-B7B4-4484-89A5-D459C409F03E}"/>
              </a:ext>
            </a:extLst>
          </p:cNvPr>
          <p:cNvGrpSpPr/>
          <p:nvPr/>
        </p:nvGrpSpPr>
        <p:grpSpPr>
          <a:xfrm>
            <a:off x="1083358" y="1929929"/>
            <a:ext cx="81724" cy="1004746"/>
            <a:chOff x="1083358" y="1929929"/>
            <a:chExt cx="81724" cy="1004746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47EB2FD-2FBE-4794-BEF1-BBC58EF95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4223CDE-CF8C-4505-9B93-455CFDF78C3B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luxograma: Conector 22">
              <a:extLst>
                <a:ext uri="{FF2B5EF4-FFF2-40B4-BE49-F238E27FC236}">
                  <a16:creationId xmlns:a16="http://schemas.microsoft.com/office/drawing/2014/main" id="{EBDA55F1-842F-4375-A7EA-EA012582B91C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2C93C34-96D7-40A2-A512-3589B6EF7F9A}"/>
              </a:ext>
            </a:extLst>
          </p:cNvPr>
          <p:cNvGrpSpPr/>
          <p:nvPr/>
        </p:nvGrpSpPr>
        <p:grpSpPr>
          <a:xfrm>
            <a:off x="2002475" y="2856529"/>
            <a:ext cx="81724" cy="1004746"/>
            <a:chOff x="1083358" y="1929929"/>
            <a:chExt cx="81724" cy="1004746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FAF4EB6-EF5D-40CD-B0F3-34808FA59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E8688960-0A36-4731-872E-B7833C1C1538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>
              <a:extLst>
                <a:ext uri="{FF2B5EF4-FFF2-40B4-BE49-F238E27FC236}">
                  <a16:creationId xmlns:a16="http://schemas.microsoft.com/office/drawing/2014/main" id="{54D2081E-BAC8-4173-9E53-CC7C8215C794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Google Shape;191;p25">
            <a:extLst>
              <a:ext uri="{FF2B5EF4-FFF2-40B4-BE49-F238E27FC236}">
                <a16:creationId xmlns:a16="http://schemas.microsoft.com/office/drawing/2014/main" id="{2A74E695-4DB9-4029-A7A6-806738E32995}"/>
              </a:ext>
            </a:extLst>
          </p:cNvPr>
          <p:cNvSpPr txBox="1">
            <a:spLocks/>
          </p:cNvSpPr>
          <p:nvPr/>
        </p:nvSpPr>
        <p:spPr>
          <a:xfrm>
            <a:off x="785791" y="245669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04/03</a:t>
            </a:r>
          </a:p>
        </p:txBody>
      </p:sp>
      <p:sp>
        <p:nvSpPr>
          <p:cNvPr id="30" name="Google Shape;191;p25">
            <a:extLst>
              <a:ext uri="{FF2B5EF4-FFF2-40B4-BE49-F238E27FC236}">
                <a16:creationId xmlns:a16="http://schemas.microsoft.com/office/drawing/2014/main" id="{FEE9B845-D6F8-4EF3-8EB5-4AFB722EF8A3}"/>
              </a:ext>
            </a:extLst>
          </p:cNvPr>
          <p:cNvSpPr txBox="1">
            <a:spLocks/>
          </p:cNvSpPr>
          <p:nvPr/>
        </p:nvSpPr>
        <p:spPr>
          <a:xfrm>
            <a:off x="871728" y="3812911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/>
              <a:t>Entrega</a:t>
            </a:r>
            <a:r>
              <a:rPr lang="en-US" sz="1200" b="1" dirty="0"/>
              <a:t> da </a:t>
            </a:r>
            <a:r>
              <a:rPr lang="en-US" sz="1200" b="1" dirty="0" err="1"/>
              <a:t>documentação</a:t>
            </a:r>
            <a:r>
              <a:rPr lang="en-US" sz="1200" b="1" dirty="0"/>
              <a:t> para </a:t>
            </a:r>
            <a:r>
              <a:rPr lang="en-US" sz="1200" b="1" dirty="0" err="1"/>
              <a:t>os</a:t>
            </a:r>
            <a:r>
              <a:rPr lang="en-US" sz="1200" b="1" dirty="0"/>
              <a:t> </a:t>
            </a:r>
            <a:r>
              <a:rPr lang="en-US" sz="1200" b="1" dirty="0" err="1"/>
              <a:t>alunos</a:t>
            </a:r>
            <a:endParaRPr lang="en-US" sz="1200" b="1" dirty="0"/>
          </a:p>
        </p:txBody>
      </p:sp>
      <p:sp>
        <p:nvSpPr>
          <p:cNvPr id="31" name="Google Shape;191;p25">
            <a:extLst>
              <a:ext uri="{FF2B5EF4-FFF2-40B4-BE49-F238E27FC236}">
                <a16:creationId xmlns:a16="http://schemas.microsoft.com/office/drawing/2014/main" id="{71AFAAF6-C2E4-42B0-8960-5E4A2D453EC1}"/>
              </a:ext>
            </a:extLst>
          </p:cNvPr>
          <p:cNvSpPr txBox="1">
            <a:spLocks/>
          </p:cNvSpPr>
          <p:nvPr/>
        </p:nvSpPr>
        <p:spPr>
          <a:xfrm>
            <a:off x="1909467" y="283464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10/04</a:t>
            </a:r>
          </a:p>
        </p:txBody>
      </p:sp>
      <p:sp>
        <p:nvSpPr>
          <p:cNvPr id="32" name="Google Shape;191;p25">
            <a:extLst>
              <a:ext uri="{FF2B5EF4-FFF2-40B4-BE49-F238E27FC236}">
                <a16:creationId xmlns:a16="http://schemas.microsoft.com/office/drawing/2014/main" id="{3388E0E4-29EB-4949-879B-ED0137EC1927}"/>
              </a:ext>
            </a:extLst>
          </p:cNvPr>
          <p:cNvSpPr txBox="1">
            <a:spLocks/>
          </p:cNvSpPr>
          <p:nvPr/>
        </p:nvSpPr>
        <p:spPr>
          <a:xfrm>
            <a:off x="1964642" y="1508211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>
                <a:solidFill>
                  <a:srgbClr val="FF3399"/>
                </a:solidFill>
              </a:rPr>
              <a:t>1º </a:t>
            </a:r>
            <a:r>
              <a:rPr lang="en-US" sz="1200" b="1" dirty="0" err="1">
                <a:solidFill>
                  <a:srgbClr val="FF3399"/>
                </a:solidFill>
              </a:rPr>
              <a:t>Entrega</a:t>
            </a:r>
            <a:endParaRPr lang="en-US" sz="1200" b="1" dirty="0">
              <a:solidFill>
                <a:srgbClr val="FF3399"/>
              </a:solidFill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B82AF07-CC28-465A-AF96-2AA1AD870B18}"/>
              </a:ext>
            </a:extLst>
          </p:cNvPr>
          <p:cNvGrpSpPr/>
          <p:nvPr/>
        </p:nvGrpSpPr>
        <p:grpSpPr>
          <a:xfrm>
            <a:off x="3148765" y="1929929"/>
            <a:ext cx="81724" cy="1004746"/>
            <a:chOff x="1083358" y="1929929"/>
            <a:chExt cx="81724" cy="1004746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A8B912D-C70F-41CA-B1C6-65C66C7D1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DBDA1F2C-4FCF-4536-B894-DC5E9645753B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Conector 35">
              <a:extLst>
                <a:ext uri="{FF2B5EF4-FFF2-40B4-BE49-F238E27FC236}">
                  <a16:creationId xmlns:a16="http://schemas.microsoft.com/office/drawing/2014/main" id="{4016D4AE-751D-41CB-A6D3-6791EACAEA7A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Google Shape;191;p25">
            <a:extLst>
              <a:ext uri="{FF2B5EF4-FFF2-40B4-BE49-F238E27FC236}">
                <a16:creationId xmlns:a16="http://schemas.microsoft.com/office/drawing/2014/main" id="{E2AB4484-1E9F-4BA5-BA8F-DAFD1946BF7E}"/>
              </a:ext>
            </a:extLst>
          </p:cNvPr>
          <p:cNvSpPr txBox="1">
            <a:spLocks/>
          </p:cNvSpPr>
          <p:nvPr/>
        </p:nvSpPr>
        <p:spPr>
          <a:xfrm>
            <a:off x="5204729" y="283464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23/05 – 27/05</a:t>
            </a:r>
          </a:p>
          <a:p>
            <a:pPr marL="0" indent="0" algn="ctr">
              <a:buNone/>
            </a:pPr>
            <a:r>
              <a:rPr lang="en-US" sz="1200" dirty="0"/>
              <a:t>(</a:t>
            </a:r>
            <a:r>
              <a:rPr lang="en-US" sz="1200" dirty="0" err="1"/>
              <a:t>Datas</a:t>
            </a:r>
            <a:r>
              <a:rPr lang="en-US" sz="1200" dirty="0"/>
              <a:t> a </a:t>
            </a:r>
            <a:r>
              <a:rPr lang="en-US" sz="1200" dirty="0" err="1"/>
              <a:t>definir</a:t>
            </a:r>
            <a:r>
              <a:rPr lang="en-US" sz="1200" dirty="0"/>
              <a:t>)</a:t>
            </a:r>
          </a:p>
          <a:p>
            <a:pPr marL="0" indent="0" algn="ctr">
              <a:buFont typeface="Montserrat"/>
              <a:buNone/>
            </a:pPr>
            <a:endParaRPr lang="en-US" sz="1200" b="1" dirty="0"/>
          </a:p>
        </p:txBody>
      </p:sp>
      <p:sp>
        <p:nvSpPr>
          <p:cNvPr id="38" name="Google Shape;191;p25">
            <a:extLst>
              <a:ext uri="{FF2B5EF4-FFF2-40B4-BE49-F238E27FC236}">
                <a16:creationId xmlns:a16="http://schemas.microsoft.com/office/drawing/2014/main" id="{1FDB69AE-B281-420E-AA1C-63BD5B291921}"/>
              </a:ext>
            </a:extLst>
          </p:cNvPr>
          <p:cNvSpPr txBox="1">
            <a:spLocks/>
          </p:cNvSpPr>
          <p:nvPr/>
        </p:nvSpPr>
        <p:spPr>
          <a:xfrm>
            <a:off x="5268205" y="1251820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/>
              <a:t>Apresentações</a:t>
            </a:r>
            <a:r>
              <a:rPr lang="en-US" sz="1200" b="1" dirty="0"/>
              <a:t> 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/>
              <a:t>para </a:t>
            </a:r>
            <a:r>
              <a:rPr lang="en-US" sz="1200" b="1" dirty="0" err="1"/>
              <a:t>Plusoft</a:t>
            </a:r>
            <a:r>
              <a:rPr lang="en-US" sz="1200" b="1" dirty="0"/>
              <a:t> e CPQD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F92CA0C-0010-4F5C-85BD-DD627C79C308}"/>
              </a:ext>
            </a:extLst>
          </p:cNvPr>
          <p:cNvGrpSpPr/>
          <p:nvPr/>
        </p:nvGrpSpPr>
        <p:grpSpPr>
          <a:xfrm>
            <a:off x="6444027" y="1929929"/>
            <a:ext cx="81724" cy="1004746"/>
            <a:chOff x="1083358" y="1929929"/>
            <a:chExt cx="81724" cy="1004746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A8B340A-A9D3-4905-8350-5AC77C93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Fluxograma: Conector 40">
              <a:extLst>
                <a:ext uri="{FF2B5EF4-FFF2-40B4-BE49-F238E27FC236}">
                  <a16:creationId xmlns:a16="http://schemas.microsoft.com/office/drawing/2014/main" id="{E8022CA1-B4DC-4F8E-A83E-AB5FD1A56340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Conector 41">
              <a:extLst>
                <a:ext uri="{FF2B5EF4-FFF2-40B4-BE49-F238E27FC236}">
                  <a16:creationId xmlns:a16="http://schemas.microsoft.com/office/drawing/2014/main" id="{FCDC5AEA-81CC-4CBE-A60B-A3F996A8262E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969EC29-D7D6-4FF6-A70D-FA251C478017}"/>
              </a:ext>
            </a:extLst>
          </p:cNvPr>
          <p:cNvGrpSpPr/>
          <p:nvPr/>
        </p:nvGrpSpPr>
        <p:grpSpPr>
          <a:xfrm>
            <a:off x="5283753" y="2865818"/>
            <a:ext cx="81724" cy="1004746"/>
            <a:chOff x="1083358" y="1929929"/>
            <a:chExt cx="81724" cy="1004746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597EA3F-D2C9-40C4-9FAC-DD34F4EA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Fluxograma: Conector 44">
              <a:extLst>
                <a:ext uri="{FF2B5EF4-FFF2-40B4-BE49-F238E27FC236}">
                  <a16:creationId xmlns:a16="http://schemas.microsoft.com/office/drawing/2014/main" id="{21D01685-E0B2-48D4-86D9-95D648CEF360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004F41C1-14F7-417F-9FAC-A3DC3AA61903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Google Shape;191;p25">
            <a:extLst>
              <a:ext uri="{FF2B5EF4-FFF2-40B4-BE49-F238E27FC236}">
                <a16:creationId xmlns:a16="http://schemas.microsoft.com/office/drawing/2014/main" id="{A67B37E4-0A0F-4304-B8E5-10F8BAAC1FB0}"/>
              </a:ext>
            </a:extLst>
          </p:cNvPr>
          <p:cNvSpPr txBox="1">
            <a:spLocks/>
          </p:cNvSpPr>
          <p:nvPr/>
        </p:nvSpPr>
        <p:spPr>
          <a:xfrm>
            <a:off x="4067069" y="2465982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22/05</a:t>
            </a:r>
          </a:p>
        </p:txBody>
      </p:sp>
      <p:sp>
        <p:nvSpPr>
          <p:cNvPr id="49" name="Google Shape;191;p25">
            <a:extLst>
              <a:ext uri="{FF2B5EF4-FFF2-40B4-BE49-F238E27FC236}">
                <a16:creationId xmlns:a16="http://schemas.microsoft.com/office/drawing/2014/main" id="{FFBD175E-C951-4271-91D4-0F64311EE86E}"/>
              </a:ext>
            </a:extLst>
          </p:cNvPr>
          <p:cNvSpPr txBox="1">
            <a:spLocks/>
          </p:cNvSpPr>
          <p:nvPr/>
        </p:nvSpPr>
        <p:spPr>
          <a:xfrm>
            <a:off x="4073288" y="3830743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>
                <a:solidFill>
                  <a:srgbClr val="FF3399"/>
                </a:solidFill>
              </a:rPr>
              <a:t>2º </a:t>
            </a:r>
            <a:r>
              <a:rPr lang="en-US" sz="1200" b="1" dirty="0" err="1">
                <a:solidFill>
                  <a:srgbClr val="FF3399"/>
                </a:solidFill>
              </a:rPr>
              <a:t>Entrega</a:t>
            </a:r>
            <a:endParaRPr lang="en-US" sz="1200" b="1" dirty="0">
              <a:solidFill>
                <a:srgbClr val="FF3399"/>
              </a:solidFill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FB8D949-8496-4198-A664-DAA3C7107926}"/>
              </a:ext>
            </a:extLst>
          </p:cNvPr>
          <p:cNvGrpSpPr/>
          <p:nvPr/>
        </p:nvGrpSpPr>
        <p:grpSpPr>
          <a:xfrm>
            <a:off x="4050555" y="2865818"/>
            <a:ext cx="81724" cy="1004746"/>
            <a:chOff x="1083358" y="1929929"/>
            <a:chExt cx="81724" cy="1004746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832B8D6-0394-44EC-9353-799A02BA2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Fluxograma: Conector 51">
              <a:extLst>
                <a:ext uri="{FF2B5EF4-FFF2-40B4-BE49-F238E27FC236}">
                  <a16:creationId xmlns:a16="http://schemas.microsoft.com/office/drawing/2014/main" id="{50E0D394-A0D5-409F-BAAC-7CCCFB8E2CB1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luxograma: Conector 52">
              <a:extLst>
                <a:ext uri="{FF2B5EF4-FFF2-40B4-BE49-F238E27FC236}">
                  <a16:creationId xmlns:a16="http://schemas.microsoft.com/office/drawing/2014/main" id="{CD1DF3E7-BEDD-41F8-B867-0E9A0BA1C940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Google Shape;191;p25">
            <a:extLst>
              <a:ext uri="{FF2B5EF4-FFF2-40B4-BE49-F238E27FC236}">
                <a16:creationId xmlns:a16="http://schemas.microsoft.com/office/drawing/2014/main" id="{5A98FC66-DFF5-4E13-8FBA-BD8394123CCC}"/>
              </a:ext>
            </a:extLst>
          </p:cNvPr>
          <p:cNvSpPr txBox="1">
            <a:spLocks/>
          </p:cNvSpPr>
          <p:nvPr/>
        </p:nvSpPr>
        <p:spPr>
          <a:xfrm>
            <a:off x="2852099" y="1924900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/>
              <a:t>(Pendente </a:t>
            </a:r>
          </a:p>
          <a:p>
            <a:pPr marL="0" indent="0" algn="ctr">
              <a:buFont typeface="Montserrat"/>
              <a:buNone/>
            </a:pPr>
            <a:r>
              <a:rPr lang="en-US" sz="1200" dirty="0"/>
              <a:t>de </a:t>
            </a:r>
            <a:r>
              <a:rPr lang="en-US" sz="1200" dirty="0" err="1"/>
              <a:t>confirmação</a:t>
            </a:r>
            <a:r>
              <a:rPr lang="en-US" sz="1200" dirty="0"/>
              <a:t>)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/>
              <a:t>23/04</a:t>
            </a:r>
          </a:p>
        </p:txBody>
      </p:sp>
      <p:sp>
        <p:nvSpPr>
          <p:cNvPr id="55" name="Google Shape;191;p25">
            <a:extLst>
              <a:ext uri="{FF2B5EF4-FFF2-40B4-BE49-F238E27FC236}">
                <a16:creationId xmlns:a16="http://schemas.microsoft.com/office/drawing/2014/main" id="{A5DACB10-C7D1-4062-95AF-3011E58BA9A3}"/>
              </a:ext>
            </a:extLst>
          </p:cNvPr>
          <p:cNvSpPr txBox="1">
            <a:spLocks/>
          </p:cNvSpPr>
          <p:nvPr/>
        </p:nvSpPr>
        <p:spPr>
          <a:xfrm>
            <a:off x="2919808" y="3822200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/>
              <a:t>Hackathon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9A0F764-AFC8-4784-AA7F-33261FC56839}"/>
              </a:ext>
            </a:extLst>
          </p:cNvPr>
          <p:cNvGrpSpPr/>
          <p:nvPr/>
        </p:nvGrpSpPr>
        <p:grpSpPr>
          <a:xfrm>
            <a:off x="7860691" y="2865818"/>
            <a:ext cx="81724" cy="1004746"/>
            <a:chOff x="1083358" y="1929929"/>
            <a:chExt cx="81724" cy="1004746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2DEF1A23-6A43-41F9-9B50-26C4F3D3B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20" y="1969005"/>
              <a:ext cx="0" cy="926595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Fluxograma: Conector 56">
              <a:extLst>
                <a:ext uri="{FF2B5EF4-FFF2-40B4-BE49-F238E27FC236}">
                  <a16:creationId xmlns:a16="http://schemas.microsoft.com/office/drawing/2014/main" id="{F142DAF4-6B22-464E-8AF0-894877AA39D6}"/>
                </a:ext>
              </a:extLst>
            </p:cNvPr>
            <p:cNvSpPr/>
            <p:nvPr/>
          </p:nvSpPr>
          <p:spPr>
            <a:xfrm>
              <a:off x="1083358" y="2856525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luxograma: Conector 57">
              <a:extLst>
                <a:ext uri="{FF2B5EF4-FFF2-40B4-BE49-F238E27FC236}">
                  <a16:creationId xmlns:a16="http://schemas.microsoft.com/office/drawing/2014/main" id="{1C8C4F8C-74E4-44F7-ACA1-4CFAD13311C1}"/>
                </a:ext>
              </a:extLst>
            </p:cNvPr>
            <p:cNvSpPr/>
            <p:nvPr/>
          </p:nvSpPr>
          <p:spPr>
            <a:xfrm>
              <a:off x="1083358" y="1929929"/>
              <a:ext cx="81724" cy="78150"/>
            </a:xfrm>
            <a:prstGeom prst="flowChartConnector">
              <a:avLst/>
            </a:prstGeom>
            <a:solidFill>
              <a:schemeClr val="accent6">
                <a:lumMod val="10000"/>
              </a:schemeClr>
            </a:solidFill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Google Shape;191;p25">
            <a:extLst>
              <a:ext uri="{FF2B5EF4-FFF2-40B4-BE49-F238E27FC236}">
                <a16:creationId xmlns:a16="http://schemas.microsoft.com/office/drawing/2014/main" id="{BC0E1F3E-BC65-47B3-8F6C-07E346A071E9}"/>
              </a:ext>
            </a:extLst>
          </p:cNvPr>
          <p:cNvSpPr txBox="1">
            <a:spLocks/>
          </p:cNvSpPr>
          <p:nvPr/>
        </p:nvSpPr>
        <p:spPr>
          <a:xfrm>
            <a:off x="6644007" y="2230737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/>
              <a:t>(Data a </a:t>
            </a:r>
            <a:r>
              <a:rPr lang="en-US" sz="1200" dirty="0" err="1"/>
              <a:t>definir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 err="1"/>
              <a:t>Junho</a:t>
            </a:r>
            <a:endParaRPr lang="en-US" sz="1200" b="1" dirty="0"/>
          </a:p>
        </p:txBody>
      </p:sp>
      <p:sp>
        <p:nvSpPr>
          <p:cNvPr id="60" name="Google Shape;191;p25">
            <a:extLst>
              <a:ext uri="{FF2B5EF4-FFF2-40B4-BE49-F238E27FC236}">
                <a16:creationId xmlns:a16="http://schemas.microsoft.com/office/drawing/2014/main" id="{6A31190D-B0A9-4571-A83F-623087AB0B1F}"/>
              </a:ext>
            </a:extLst>
          </p:cNvPr>
          <p:cNvSpPr txBox="1">
            <a:spLocks/>
          </p:cNvSpPr>
          <p:nvPr/>
        </p:nvSpPr>
        <p:spPr>
          <a:xfrm>
            <a:off x="6729944" y="3822200"/>
            <a:ext cx="2515092" cy="4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/>
              <a:t>Treinamento</a:t>
            </a:r>
            <a:r>
              <a:rPr lang="en-US" sz="1200" b="1" dirty="0"/>
              <a:t> 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/>
              <a:t>IA/Chatbot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1º Entregas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6" name="Google Shape;629;p36">
            <a:extLst>
              <a:ext uri="{FF2B5EF4-FFF2-40B4-BE49-F238E27FC236}">
                <a16:creationId xmlns:a16="http://schemas.microsoft.com/office/drawing/2014/main" id="{8A3E090A-EC29-420C-B02A-140324377D45}"/>
              </a:ext>
            </a:extLst>
          </p:cNvPr>
          <p:cNvGrpSpPr/>
          <p:nvPr/>
        </p:nvGrpSpPr>
        <p:grpSpPr>
          <a:xfrm>
            <a:off x="4112344" y="1531245"/>
            <a:ext cx="754731" cy="685959"/>
            <a:chOff x="4562200" y="4968250"/>
            <a:chExt cx="549550" cy="499475"/>
          </a:xfrm>
          <a:solidFill>
            <a:schemeClr val="bg1"/>
          </a:solidFill>
        </p:grpSpPr>
        <p:sp>
          <p:nvSpPr>
            <p:cNvPr id="37" name="Google Shape;630;p36">
              <a:extLst>
                <a:ext uri="{FF2B5EF4-FFF2-40B4-BE49-F238E27FC236}">
                  <a16:creationId xmlns:a16="http://schemas.microsoft.com/office/drawing/2014/main" id="{0DA085E0-0FDE-44F0-8316-499D4ACCBA9D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1;p36">
              <a:extLst>
                <a:ext uri="{FF2B5EF4-FFF2-40B4-BE49-F238E27FC236}">
                  <a16:creationId xmlns:a16="http://schemas.microsoft.com/office/drawing/2014/main" id="{FE8C8F31-4F96-4CDA-BD99-D8AD77B28EC3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2;p36">
              <a:extLst>
                <a:ext uri="{FF2B5EF4-FFF2-40B4-BE49-F238E27FC236}">
                  <a16:creationId xmlns:a16="http://schemas.microsoft.com/office/drawing/2014/main" id="{FAB09412-0B10-4D1D-8DA4-3CD4FC01283D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3;p36">
              <a:extLst>
                <a:ext uri="{FF2B5EF4-FFF2-40B4-BE49-F238E27FC236}">
                  <a16:creationId xmlns:a16="http://schemas.microsoft.com/office/drawing/2014/main" id="{29E648C0-0823-47A5-8919-342DA549CC5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4;p36">
              <a:extLst>
                <a:ext uri="{FF2B5EF4-FFF2-40B4-BE49-F238E27FC236}">
                  <a16:creationId xmlns:a16="http://schemas.microsoft.com/office/drawing/2014/main" id="{F2C859C9-EFFD-439A-8003-7B47358F24C5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77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COMPLIANCE &amp; QUALITY ASSURANCE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3425" y="1405218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Declaração da proposta de projeto em </a:t>
            </a:r>
            <a:r>
              <a:rPr lang="pt-BR" sz="1200" b="1" dirty="0"/>
              <a:t>formato PITCH</a:t>
            </a:r>
            <a:r>
              <a:rPr lang="pt-BR" sz="1200" dirty="0"/>
              <a:t>. A entrega deve ser feita em um documento PDF, contendo: </a:t>
            </a:r>
            <a:r>
              <a:rPr lang="pt-BR" sz="1200" b="1" dirty="0"/>
              <a:t>Identificação do grupo, descrição do desafio a ser resolvido, estudos sobre a importância do desafio</a:t>
            </a:r>
            <a:r>
              <a:rPr lang="pt-BR" sz="1200" dirty="0"/>
              <a:t> (de preferência com estatísticas obtidas por pesquisa sobre o tema), descrição da proposta de solução a ser desenvolvida (texto de explicação), avaliação sobre a existência de produtos que já existem e que solucionam total ou parcialmente o problema, </a:t>
            </a:r>
            <a:r>
              <a:rPr lang="pt-BR" sz="1200" b="1" dirty="0"/>
              <a:t>descrição breve das tecnologias </a:t>
            </a:r>
            <a:r>
              <a:rPr lang="pt-BR" sz="1200" dirty="0"/>
              <a:t>(software, infra) que serão empregados no projeto, </a:t>
            </a:r>
            <a:r>
              <a:rPr lang="pt-BR" sz="1200" b="1" dirty="0"/>
              <a:t>avaliação do impacto </a:t>
            </a:r>
            <a:r>
              <a:rPr lang="pt-BR" sz="1200" dirty="0"/>
              <a:t>(financeiro, social, administrativo,...) que seu projeto traz como benefício.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Desenho da arquitetura de solução no modelo TOGAF</a:t>
            </a:r>
            <a:r>
              <a:rPr lang="pt-BR" sz="1200" dirty="0"/>
              <a:t>, com detalhamento da Visão da Arquitetura, Arquitetura de Negócio, Arquitetura de Sistemas (Dados e Aplicação) e Arquitetura de Tecnologia</a:t>
            </a:r>
            <a:r>
              <a:rPr lang="pt-BR" sz="1200" b="1" dirty="0"/>
              <a:t>. A entrega deve ser um PDF</a:t>
            </a:r>
            <a:r>
              <a:rPr lang="pt-BR" sz="1200" dirty="0"/>
              <a:t>, gerando pela impressão do desenho de arquitetura feito com a ferramenta </a:t>
            </a:r>
            <a:r>
              <a:rPr lang="pt-BR" sz="1200" dirty="0" err="1"/>
              <a:t>Archimate</a:t>
            </a:r>
            <a:r>
              <a:rPr lang="pt-BR" sz="1200" dirty="0"/>
              <a:t>.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9676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DATABASE APPLICATION DEVELOPMENT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Os grupos devem construir os projetos conceitual e lógico de banco de dados</a:t>
            </a:r>
            <a:r>
              <a:rPr lang="pt-BR" sz="1400" dirty="0"/>
              <a:t>. Os diagramas que devem ser construídos no Oracle Data </a:t>
            </a:r>
            <a:r>
              <a:rPr lang="pt-BR" sz="1400" dirty="0" err="1"/>
              <a:t>Modeler</a:t>
            </a:r>
            <a:r>
              <a:rPr lang="pt-BR" sz="1400" dirty="0"/>
              <a:t> são os DER-(</a:t>
            </a:r>
            <a:r>
              <a:rPr lang="pt-BR" sz="1400" dirty="0" err="1"/>
              <a:t>Logical</a:t>
            </a:r>
            <a:r>
              <a:rPr lang="pt-BR" sz="1400" dirty="0"/>
              <a:t> Model) e o MER-(</a:t>
            </a:r>
            <a:r>
              <a:rPr lang="pt-BR" sz="1400" dirty="0" err="1"/>
              <a:t>Physical</a:t>
            </a:r>
            <a:r>
              <a:rPr lang="pt-BR" sz="1400" dirty="0"/>
              <a:t> Model). Deverá ser utilizada obrigatoriamente a notação de Barker para o DER-(</a:t>
            </a:r>
            <a:r>
              <a:rPr lang="pt-BR" sz="1400" dirty="0" err="1"/>
              <a:t>Logical</a:t>
            </a:r>
            <a:r>
              <a:rPr lang="pt-BR" sz="1400" dirty="0"/>
              <a:t> Model).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A entrega deverá ser feita de acordo com o </a:t>
            </a:r>
            <a:r>
              <a:rPr lang="pt-BR" sz="1400" dirty="0" err="1"/>
              <a:t>template</a:t>
            </a:r>
            <a:r>
              <a:rPr lang="pt-BR" sz="1400" dirty="0"/>
              <a:t> que será disponibilizado para os alunos em área especifica a ser informada.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862766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r>
              <a:rPr lang="en-US" sz="1800" b="1" dirty="0"/>
              <a:t> (Banco </a:t>
            </a:r>
            <a:r>
              <a:rPr lang="en-US" sz="1800" b="1" dirty="0" err="1"/>
              <a:t>Relacional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60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dirty="0"/>
              <a:t>DATABASE APPLICATION E DATA SCIENCE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400" dirty="0"/>
              <a:t>Caso os grupos optem por um banco de dados </a:t>
            </a:r>
            <a:r>
              <a:rPr lang="pt-BR" sz="1400" b="1" dirty="0" err="1"/>
              <a:t>NoSQL</a:t>
            </a:r>
            <a:r>
              <a:rPr lang="pt-BR" sz="1400" dirty="0"/>
              <a:t> as entregas são: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Deverá ser construído um </a:t>
            </a:r>
            <a:r>
              <a:rPr lang="pt-BR" sz="1400" b="1" dirty="0"/>
              <a:t>script de geração dos documentos em formato JSON </a:t>
            </a:r>
            <a:r>
              <a:rPr lang="pt-BR" sz="1400" dirty="0"/>
              <a:t>onde cada arquivo JSON deve possuir pelo menos 2 (dois) documentos e cada um deles devem ser preenchidos com os dados de exemplo.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r>
              <a:rPr lang="en-US" sz="1800" b="1" dirty="0"/>
              <a:t> (Banco NoSQL)</a:t>
            </a:r>
          </a:p>
        </p:txBody>
      </p:sp>
    </p:spTree>
    <p:extLst>
      <p:ext uri="{BB962C8B-B14F-4D97-AF65-F5344CB8AC3E}">
        <p14:creationId xmlns:p14="http://schemas.microsoft.com/office/powerpoint/2010/main" val="339987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DEVOPS TOOLS E CLOUD COMPUTING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A partir da solução identificada pelo seu grupo, </a:t>
            </a:r>
            <a:r>
              <a:rPr lang="pt-BR" sz="1200" dirty="0"/>
              <a:t>justifique como a técnica de </a:t>
            </a:r>
            <a:r>
              <a:rPr lang="pt-BR" sz="1200" b="1" dirty="0"/>
              <a:t>Virtualização</a:t>
            </a:r>
            <a:r>
              <a:rPr lang="pt-BR" sz="1200" dirty="0"/>
              <a:t> pode contribuir na entrega desse importante projeto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que será avaliado: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 Organização e a estrutura do material gerado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existem imagens explicativas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todo o conhecimento adquirido na teoria e prática sobre Virtualização estão sendo utilizados no material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9103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BUSINESS ENABLEMENT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0966" y="1505147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Apresentação do problema que será resolvido no formato </a:t>
            </a:r>
            <a:r>
              <a:rPr lang="pt-BR" sz="1400" b="1" dirty="0" err="1"/>
              <a:t>Pitch</a:t>
            </a:r>
            <a:r>
              <a:rPr lang="pt-BR" sz="1400" dirty="0"/>
              <a:t>. </a:t>
            </a:r>
            <a:endParaRPr lang="pt-BR"/>
          </a:p>
          <a:p>
            <a:pPr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dirty="0"/>
              <a:t>O grupo deve entregar um </a:t>
            </a:r>
            <a:r>
              <a:rPr lang="pt-BR" sz="1400" b="1" dirty="0"/>
              <a:t>link para o vídeo da apresentação no Youtube </a:t>
            </a:r>
            <a:r>
              <a:rPr lang="pt-BR" sz="1400" dirty="0"/>
              <a:t>ou plataforma de vídeo equivalente. </a:t>
            </a:r>
            <a:endParaRPr lang="pt-BR"/>
          </a:p>
          <a:p>
            <a:pPr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A apresentação deve conter informações</a:t>
            </a:r>
            <a:r>
              <a:rPr lang="pt-BR" sz="1400" dirty="0"/>
              <a:t> sobre o problema que será abordado, proposta geral para solução e tecnologias utilizadas. </a:t>
            </a:r>
            <a:endParaRPr lang="pt-BR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989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DISRUPTIVE ARCHITECTURES: IOT, IOB &amp; IA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05218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3399"/>
              </a:buClr>
              <a:buSzPct val="100000"/>
            </a:pPr>
            <a:r>
              <a:rPr lang="pt-BR" sz="1200" b="1" dirty="0"/>
              <a:t>Link do vídeo (Youtube ou </a:t>
            </a:r>
            <a:r>
              <a:rPr lang="pt-BR" sz="1200" b="1" dirty="0" err="1"/>
              <a:t>Vimeo</a:t>
            </a:r>
            <a:r>
              <a:rPr lang="pt-BR" sz="1200" b="1" dirty="0"/>
              <a:t>)</a:t>
            </a:r>
            <a:endParaRPr lang="pt-BR" dirty="0"/>
          </a:p>
          <a:p>
            <a:pPr>
              <a:buClr>
                <a:srgbClr val="FF3399"/>
              </a:buClr>
              <a:buSzPct val="100000"/>
            </a:pPr>
            <a:r>
              <a:rPr lang="pt-BR" sz="1200" b="1" dirty="0"/>
              <a:t>Duração máxima: 5 min.</a:t>
            </a:r>
            <a:endParaRPr lang="pt-BR" dirty="0"/>
          </a:p>
          <a:p>
            <a:pPr>
              <a:buClr>
                <a:srgbClr val="FF3399"/>
              </a:buClr>
              <a:buSzPct val="100000"/>
            </a:pPr>
            <a:r>
              <a:rPr lang="pt-BR" sz="1200" b="1" dirty="0"/>
              <a:t>Conteúdo: </a:t>
            </a:r>
            <a:r>
              <a:rPr lang="pt-BR" sz="1200" dirty="0"/>
              <a:t>explicação do </a:t>
            </a:r>
            <a:r>
              <a:rPr lang="pt-BR" sz="1200" b="1" dirty="0"/>
              <a:t>problema</a:t>
            </a:r>
            <a:r>
              <a:rPr lang="pt-BR" sz="1200" dirty="0"/>
              <a:t> e </a:t>
            </a:r>
            <a:r>
              <a:rPr lang="pt-BR" sz="1200" b="1" dirty="0"/>
              <a:t>solução </a:t>
            </a:r>
            <a:r>
              <a:rPr lang="pt-BR" sz="1200" dirty="0"/>
              <a:t>proposta, apontando os possíveis frameworks/bibliotecas Python que serão utilizadas.</a:t>
            </a:r>
            <a:endParaRPr lang="pt-BR" dirty="0"/>
          </a:p>
          <a:p>
            <a:pPr>
              <a:buClr>
                <a:srgbClr val="FF3399"/>
              </a:buClr>
              <a:buSzPct val="100000"/>
            </a:pPr>
            <a:r>
              <a:rPr lang="pt-BR" sz="1200" dirty="0"/>
              <a:t>Perguntas que deverão ser respondidas no vídeo: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Qual tipo de rede neural será utilizada para realizar o projeto? Detalhe.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Como será a </a:t>
            </a:r>
            <a:r>
              <a:rPr lang="pt-BR" sz="1200" i="1" dirty="0"/>
              <a:t>pipeline</a:t>
            </a:r>
            <a:r>
              <a:rPr lang="pt-BR" sz="1200" dirty="0"/>
              <a:t> da sua IA (desde a entradas ou coleta de dados até o pós-processamento/saída de dados)</a:t>
            </a:r>
            <a:endParaRPr lang="pt-BR"/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endParaRPr lang="pt-BR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Entrega </a:t>
            </a:r>
          </a:p>
        </p:txBody>
      </p:sp>
    </p:spTree>
    <p:extLst>
      <p:ext uri="{BB962C8B-B14F-4D97-AF65-F5344CB8AC3E}">
        <p14:creationId xmlns:p14="http://schemas.microsoft.com/office/powerpoint/2010/main" val="8730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ENTERPRISE APPLICATION DEVELOPMENT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3425" y="1309932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200" b="1" dirty="0"/>
              <a:t>No primeiro semestre </a:t>
            </a:r>
            <a:r>
              <a:rPr lang="pt-BR" sz="1200" dirty="0"/>
              <a:t>estaremos focados na </a:t>
            </a:r>
            <a:r>
              <a:rPr lang="pt-BR" sz="1200" b="1" dirty="0"/>
              <a:t>ideia</a:t>
            </a:r>
            <a:r>
              <a:rPr lang="pt-BR" sz="1200" dirty="0"/>
              <a:t>, já no segundo semestre, o foco será na </a:t>
            </a:r>
            <a:r>
              <a:rPr lang="pt-BR" sz="1200" b="1" dirty="0"/>
              <a:t>implementação do produto</a:t>
            </a:r>
            <a:r>
              <a:rPr lang="pt-BR" sz="1200" dirty="0"/>
              <a:t>, de acordo com o planejamento apresentado no primeiro semestre. Dessa forma, a primeira entrega será a formalização da ideia, estudos e pesquisas para chegar na solução. O grupo deve entregar uma </a:t>
            </a:r>
            <a:r>
              <a:rPr lang="pt-BR" sz="1200" b="1" dirty="0"/>
              <a:t>apresentação</a:t>
            </a:r>
            <a:r>
              <a:rPr lang="pt-BR" sz="1200" dirty="0"/>
              <a:t> que contenha no mínimo (o grupo pode adicionar outros assuntos que julgarem necessários) os tópicos: </a:t>
            </a:r>
            <a:endParaRPr lang="en-US" sz="12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O problema que se propõe a resolver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Evidenciar o problema que será resolvido e deixá-lo claro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As pessoas que sofrem com aquele problema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público-alvo, potenciais clientes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Tamanho total do mercado (de preferência com valores monetários)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29</a:t>
            </a:fld>
            <a:endParaRPr dirty="0"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r>
              <a:rPr lang="en-US" sz="1800" b="1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8209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PARCEIRAS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b="1" dirty="0" err="1"/>
              <a:t>Plusoft</a:t>
            </a:r>
            <a:r>
              <a:rPr lang="en-US" sz="1800" b="1" dirty="0"/>
              <a:t> – </a:t>
            </a:r>
            <a:r>
              <a:rPr lang="en-US" sz="1800" dirty="0">
                <a:hlinkClick r:id="rId3"/>
              </a:rPr>
              <a:t>www.plusoft.com.br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b="1" dirty="0"/>
              <a:t>CPQD – </a:t>
            </a:r>
            <a:r>
              <a:rPr lang="en-US" sz="1800" dirty="0">
                <a:hlinkClick r:id="rId4"/>
              </a:rPr>
              <a:t>www.cpqd.com.br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endParaRPr lang="en-US" sz="18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Confluence Mobile - Confluence">
            <a:extLst>
              <a:ext uri="{FF2B5EF4-FFF2-40B4-BE49-F238E27FC236}">
                <a16:creationId xmlns:a16="http://schemas.microsoft.com/office/drawing/2014/main" id="{42BA448B-8292-4BDF-9610-AE495AB1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33" y="2649643"/>
            <a:ext cx="2862643" cy="22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- CPQD">
            <a:extLst>
              <a:ext uri="{FF2B5EF4-FFF2-40B4-BE49-F238E27FC236}">
                <a16:creationId xmlns:a16="http://schemas.microsoft.com/office/drawing/2014/main" id="{3B288426-AF12-43CF-863C-7D193154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52" y="3141750"/>
            <a:ext cx="2476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4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ENTERPRISE APPLICATION DEVELOPMENT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3425" y="1218492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A solução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Deixar claro como a solução cria valor para o público-alvo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Apresentar o funcionamento e os benefícios da solução </a:t>
            </a:r>
          </a:p>
          <a:p>
            <a:pPr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200" dirty="0"/>
              <a:t>Concorrentes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Apresentar os principais concorrentes diretos e indiretos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diferencial que vai garantir que sua solução se destaque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Modelos de receita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Como será a forma de ganhar dinheiro?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Apresentar as fontes de receita 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200" dirty="0"/>
              <a:t>Apresentação pode ser um </a:t>
            </a:r>
            <a:r>
              <a:rPr lang="pt-BR" sz="1200" dirty="0" err="1"/>
              <a:t>pdf</a:t>
            </a:r>
            <a:r>
              <a:rPr lang="pt-BR" sz="1200" dirty="0"/>
              <a:t>/</a:t>
            </a:r>
            <a:r>
              <a:rPr lang="pt-BR" sz="1200" dirty="0" err="1"/>
              <a:t>ppt</a:t>
            </a:r>
            <a:r>
              <a:rPr lang="pt-BR" sz="1200" dirty="0"/>
              <a:t> ou outro arquivo similar. Aproveite para estudar a ideia e construir uma versão inicial do material que será apresentado para a banca da </a:t>
            </a:r>
            <a:r>
              <a:rPr lang="pt-BR" sz="1200" dirty="0" err="1"/>
              <a:t>plusoft</a:t>
            </a:r>
            <a:r>
              <a:rPr lang="pt-BR" sz="1200" dirty="0"/>
              <a:t>.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r>
              <a:rPr lang="en-US" sz="1800" b="1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2339445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MOBILE APP DEVELOPMENT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Protótipo da solução mobile</a:t>
            </a:r>
            <a:r>
              <a:rPr lang="pt-BR" sz="1400" dirty="0"/>
              <a:t>. (</a:t>
            </a:r>
            <a:r>
              <a:rPr lang="pt-BR" sz="1400" dirty="0" err="1"/>
              <a:t>Wireframe</a:t>
            </a:r>
            <a:r>
              <a:rPr lang="pt-BR" sz="1400" dirty="0"/>
              <a:t> com todas as telas);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Pode ser utilizado qualquer software de prototipação como </a:t>
            </a:r>
            <a:r>
              <a:rPr lang="pt-BR" sz="1400" dirty="0" err="1"/>
              <a:t>Figma</a:t>
            </a:r>
            <a:r>
              <a:rPr lang="pt-BR" sz="1400" dirty="0"/>
              <a:t>, </a:t>
            </a:r>
            <a:r>
              <a:rPr lang="pt-BR" sz="1400" dirty="0" err="1"/>
              <a:t>Protopie</a:t>
            </a:r>
            <a:r>
              <a:rPr lang="pt-BR" sz="1400" dirty="0"/>
              <a:t>, Photoshop, </a:t>
            </a:r>
            <a:r>
              <a:rPr lang="pt-BR" sz="1400" dirty="0" err="1"/>
              <a:t>etc</a:t>
            </a:r>
            <a:r>
              <a:rPr lang="pt-BR" sz="1400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b="1" dirty="0"/>
              <a:t>Entregar em um documento do Word </a:t>
            </a:r>
            <a:r>
              <a:rPr lang="pt-BR" sz="1400" dirty="0"/>
              <a:t>com as imagens e explicações de cada tela, explicando cada cenário possível de sucesso ou erro dentro do aplicativo. Colocar o nome completo e RM de todos os integrantes do grupo na capa.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1º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1423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2º Entregas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6" name="Google Shape;629;p36">
            <a:extLst>
              <a:ext uri="{FF2B5EF4-FFF2-40B4-BE49-F238E27FC236}">
                <a16:creationId xmlns:a16="http://schemas.microsoft.com/office/drawing/2014/main" id="{8A3E090A-EC29-420C-B02A-140324377D45}"/>
              </a:ext>
            </a:extLst>
          </p:cNvPr>
          <p:cNvGrpSpPr/>
          <p:nvPr/>
        </p:nvGrpSpPr>
        <p:grpSpPr>
          <a:xfrm>
            <a:off x="4112344" y="1531245"/>
            <a:ext cx="754731" cy="685959"/>
            <a:chOff x="4562200" y="4968250"/>
            <a:chExt cx="549550" cy="499475"/>
          </a:xfrm>
          <a:solidFill>
            <a:schemeClr val="bg1"/>
          </a:solidFill>
        </p:grpSpPr>
        <p:sp>
          <p:nvSpPr>
            <p:cNvPr id="37" name="Google Shape;630;p36">
              <a:extLst>
                <a:ext uri="{FF2B5EF4-FFF2-40B4-BE49-F238E27FC236}">
                  <a16:creationId xmlns:a16="http://schemas.microsoft.com/office/drawing/2014/main" id="{0DA085E0-0FDE-44F0-8316-499D4ACCBA9D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1;p36">
              <a:extLst>
                <a:ext uri="{FF2B5EF4-FFF2-40B4-BE49-F238E27FC236}">
                  <a16:creationId xmlns:a16="http://schemas.microsoft.com/office/drawing/2014/main" id="{FE8C8F31-4F96-4CDA-BD99-D8AD77B28EC3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2;p36">
              <a:extLst>
                <a:ext uri="{FF2B5EF4-FFF2-40B4-BE49-F238E27FC236}">
                  <a16:creationId xmlns:a16="http://schemas.microsoft.com/office/drawing/2014/main" id="{FAB09412-0B10-4D1D-8DA4-3CD4FC01283D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3;p36">
              <a:extLst>
                <a:ext uri="{FF2B5EF4-FFF2-40B4-BE49-F238E27FC236}">
                  <a16:creationId xmlns:a16="http://schemas.microsoft.com/office/drawing/2014/main" id="{29E648C0-0823-47A5-8919-342DA549CC5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4;p36">
              <a:extLst>
                <a:ext uri="{FF2B5EF4-FFF2-40B4-BE49-F238E27FC236}">
                  <a16:creationId xmlns:a16="http://schemas.microsoft.com/office/drawing/2014/main" id="{F2C859C9-EFFD-439A-8003-7B47358F24C5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468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COMPLIANCE &amp; QUALITY ASSURANCE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3425" y="1304634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Release </a:t>
            </a:r>
            <a:r>
              <a:rPr lang="pt-BR" sz="1200" b="1" dirty="0" err="1"/>
              <a:t>Plan</a:t>
            </a:r>
            <a:r>
              <a:rPr lang="pt-BR" sz="1200" b="1" dirty="0"/>
              <a:t> SCRUM com backlog </a:t>
            </a:r>
            <a:r>
              <a:rPr lang="pt-BR" sz="1200" dirty="0"/>
              <a:t>de produto detalhado para o projeto completo, contendo todos os itens de entrega com suas descrições, critérios de aceite, ponderações de complexidade, área de aplicação (arquitetural ou negócio) e associações de dependências entre os itens. O backlog deve estar ordenado na sequência prevista de produção</a:t>
            </a:r>
            <a:r>
              <a:rPr lang="pt-BR" sz="1200" b="1" dirty="0"/>
              <a:t>. A entrega será feita com o envio do link de acesso ao documento de projeto na WEB </a:t>
            </a:r>
            <a:r>
              <a:rPr lang="pt-BR" sz="1200" dirty="0"/>
              <a:t>(produzido de preferência com AZURE boards ou outro software de planejamento combinado com o professor). </a:t>
            </a:r>
          </a:p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CANVAS de negócio para avaliação de </a:t>
            </a:r>
            <a:r>
              <a:rPr lang="pt-BR" sz="1200" b="1" dirty="0" err="1"/>
              <a:t>Statup</a:t>
            </a:r>
            <a:r>
              <a:rPr lang="pt-BR" sz="1200" b="1" dirty="0"/>
              <a:t>. </a:t>
            </a:r>
            <a:r>
              <a:rPr lang="pt-BR" sz="1200" dirty="0"/>
              <a:t>Entrega de documento em PDF, no padrão CANVAS que demonstre a proposta do projeto/empreendimento com detalhes de: clientes/Consumidores, meios de comunicação com esse público, meios de entrega de produtos  e serviços, indicação dos recursos/funções/benefícios que a solução entrega, recursos necessários para realizar o empreendimento, atividades fundamentais da operação do negócio a serem realizadas, parceiros de negócio, fatores de custo e fatores de remuneração do negócio.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62344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DATABASE APPLICATION DEVELOPMENT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92812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Deverá ser construído o </a:t>
            </a:r>
            <a:r>
              <a:rPr lang="pt-BR" sz="1400" b="1" dirty="0"/>
              <a:t>projeto físico de banco de dados</a:t>
            </a:r>
            <a:r>
              <a:rPr lang="pt-BR" sz="1400" dirty="0"/>
              <a:t>. Esse entregável deverá ser composto pelos seguintes scripts: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Comandos DDL.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Comandos DML.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Comandos DQL onde uma query deve utilizar obrigatoriamente INNER JOIN e uma  QUERY deve utilizar obrigatoriamente agrupamento (GROUP BY)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A entrega deverá ser feita de acordo com o </a:t>
            </a:r>
            <a:r>
              <a:rPr lang="pt-BR" sz="1400" dirty="0" err="1"/>
              <a:t>template</a:t>
            </a:r>
            <a:r>
              <a:rPr lang="pt-BR" sz="1400" dirty="0"/>
              <a:t> que será disponibilizado para os alunos em área especifica a ser informada.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990782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r>
              <a:rPr lang="en-US" sz="1800" b="1" dirty="0"/>
              <a:t> (Banco </a:t>
            </a:r>
            <a:r>
              <a:rPr lang="en-US" sz="1800" b="1" dirty="0" err="1"/>
              <a:t>Relacional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144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dirty="0"/>
              <a:t>DATABASE APPLICATION E DATA SCIENCE</a:t>
            </a:r>
            <a:endParaRPr lang="pt-BR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400" dirty="0"/>
              <a:t>Caso os grupos optem por um banco de dados </a:t>
            </a:r>
            <a:r>
              <a:rPr lang="pt-BR" sz="1400" b="1" dirty="0" err="1"/>
              <a:t>NoSQL</a:t>
            </a:r>
            <a:r>
              <a:rPr lang="pt-BR" sz="1400" dirty="0"/>
              <a:t> as entregas são: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Deverá ser construído um procedimento (PROCEDURE) no PL/SQL que gere uma saída em JSON. Essa saída deverá alimentar um banco de dados </a:t>
            </a:r>
            <a:r>
              <a:rPr lang="pt-BR" sz="1400" dirty="0" err="1"/>
              <a:t>NoSQL</a:t>
            </a:r>
            <a:r>
              <a:rPr lang="pt-BR" sz="1400" dirty="0"/>
              <a:t> </a:t>
            </a:r>
            <a:r>
              <a:rPr lang="pt-BR" sz="1400" dirty="0" err="1"/>
              <a:t>MongoDB</a:t>
            </a:r>
            <a:r>
              <a:rPr lang="pt-BR" sz="1400" dirty="0"/>
              <a:t>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Na aplicação, deverá ser construída uma interface que exiba os dados consultados no banco de dados </a:t>
            </a:r>
            <a:r>
              <a:rPr lang="pt-BR" sz="1400" dirty="0" err="1"/>
              <a:t>NoSQL</a:t>
            </a:r>
            <a:r>
              <a:rPr lang="pt-BR" sz="1400" dirty="0"/>
              <a:t>. Lembrando que esses dados foram inseridos por meio da utilização do procedimento que gera a saída em JSON.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A entrega deverá ser feita de acordo com o </a:t>
            </a:r>
            <a:r>
              <a:rPr lang="pt-BR" sz="1400" dirty="0" err="1"/>
              <a:t>template</a:t>
            </a:r>
            <a:r>
              <a:rPr lang="pt-BR" sz="1400" dirty="0"/>
              <a:t> que será disponibilizado para os alunos em área especifica a ser informada.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r>
              <a:rPr lang="en-US" sz="1800" b="1" dirty="0"/>
              <a:t> (Banco NoSQL)</a:t>
            </a:r>
          </a:p>
        </p:txBody>
      </p:sp>
    </p:spTree>
    <p:extLst>
      <p:ext uri="{BB962C8B-B14F-4D97-AF65-F5344CB8AC3E}">
        <p14:creationId xmlns:p14="http://schemas.microsoft.com/office/powerpoint/2010/main" val="403726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DEVOPS TOOLS E CLOUD COMPUTING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 acordo com a arquitetura e tecnologia da sua solução proposta, </a:t>
            </a:r>
            <a:r>
              <a:rPr lang="pt-BR" sz="1200" b="1" dirty="0"/>
              <a:t>qual é o melhor tipo de nuvem que se encaixa em sua solução</a:t>
            </a:r>
            <a:r>
              <a:rPr lang="pt-BR" sz="1200" dirty="0"/>
              <a:t>? Justifique a escolha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que será avaliado: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 Organização e a estrutura do material gerado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existem imagens explicativas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todo o conhecimento adquirido na teoria e prática sobre Cloud </a:t>
            </a:r>
            <a:r>
              <a:rPr lang="pt-BR" sz="1200" dirty="0" err="1"/>
              <a:t>Computing</a:t>
            </a:r>
            <a:r>
              <a:rPr lang="pt-BR" sz="1200" dirty="0"/>
              <a:t> estão sendo utilizados no material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r>
              <a:rPr lang="en-US" sz="1800" b="1" dirty="0"/>
              <a:t> (1/3)</a:t>
            </a:r>
          </a:p>
        </p:txBody>
      </p:sp>
    </p:spTree>
    <p:extLst>
      <p:ext uri="{BB962C8B-B14F-4D97-AF65-F5344CB8AC3E}">
        <p14:creationId xmlns:p14="http://schemas.microsoft.com/office/powerpoint/2010/main" val="2767352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DEVOPS TOOLS E CLOUD COMPUTING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Definir e justificar os possíveis recursos de </a:t>
            </a:r>
            <a:r>
              <a:rPr lang="pt-BR" sz="1200" b="1" dirty="0"/>
              <a:t>Cloud </a:t>
            </a:r>
            <a:r>
              <a:rPr lang="pt-BR" sz="1200" b="1" dirty="0" err="1"/>
              <a:t>Computing</a:t>
            </a:r>
            <a:r>
              <a:rPr lang="pt-BR" sz="1200" b="1" dirty="0"/>
              <a:t> </a:t>
            </a:r>
            <a:r>
              <a:rPr lang="pt-BR" sz="1200" dirty="0"/>
              <a:t>que podem ser utilizados em sua solução. É esperado no mínimo três  Nesse item o grupo pode utilizar qualquer recurso nos serviços prestados em nuvem: SaaS, PaaS e IaaS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que será avaliado: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 Organização e a estrutura do material gerado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existem imagens explicativas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Se todo o conhecimento adquirido na teoria e prática sobre Cloud </a:t>
            </a:r>
            <a:r>
              <a:rPr lang="pt-BR" sz="1200" dirty="0" err="1"/>
              <a:t>Computing</a:t>
            </a:r>
            <a:r>
              <a:rPr lang="pt-BR" sz="1200" dirty="0"/>
              <a:t> estão sendo utilizados no material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r>
              <a:rPr lang="en-US" sz="1800" b="1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1883980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DEVOPS TOOLS E CLOUD COMPUTING</a:t>
            </a:r>
            <a:endParaRPr sz="28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48528" y="1405218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Desenhe a </a:t>
            </a:r>
            <a:r>
              <a:rPr lang="pt-BR" sz="1200" b="1" dirty="0"/>
              <a:t>arquitetura macro de sua solução </a:t>
            </a:r>
            <a:r>
              <a:rPr lang="pt-BR" sz="1200" dirty="0"/>
              <a:t>com o uso desses recursos em nuvem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O que será avaliado: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 Organização e a estrutura do material gerado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Na visualização do desenho da arquitetura apresentado será avaliado o desenho do fluxo, imagens dos recursos utilizados e a utilização de legendas ou rótulos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Deverá conter uma dissertação logo abaixo do desenho descrevendo as etapas, função e fluxo da execução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b="1" dirty="0"/>
              <a:t>Sugestão de Softwares: </a:t>
            </a:r>
            <a:r>
              <a:rPr lang="pt-BR" sz="1200" dirty="0"/>
              <a:t>Draw.io, Microsoft Visio, cacoo.com 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https://online.visual-paradigm.com/pt/diagrams/features/azure-architecture-diagram-tool/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r>
              <a:rPr lang="en-US" sz="1800" b="1" dirty="0"/>
              <a:t> (3/3)</a:t>
            </a:r>
          </a:p>
        </p:txBody>
      </p:sp>
    </p:spTree>
    <p:extLst>
      <p:ext uri="{BB962C8B-B14F-4D97-AF65-F5344CB8AC3E}">
        <p14:creationId xmlns:p14="http://schemas.microsoft.com/office/powerpoint/2010/main" val="138229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BUSINESS ENABLEMENT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Documentação </a:t>
            </a:r>
            <a:r>
              <a:rPr lang="pt-BR" sz="1400" dirty="0"/>
              <a:t>inicial da solução proposta. </a:t>
            </a:r>
            <a:endParaRPr lang="pt-BR" dirty="0"/>
          </a:p>
          <a:p>
            <a:pPr algn="just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dirty="0"/>
              <a:t>A documentação deve ser entregue no formato</a:t>
            </a:r>
            <a:r>
              <a:rPr lang="pt-BR" sz="1400" b="1" dirty="0"/>
              <a:t> PDF com os seguintes itens: </a:t>
            </a:r>
            <a:endParaRPr lang="pt-BR" b="1"/>
          </a:p>
          <a:p>
            <a:pPr algn="just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Objetivo e escopo do projeto: </a:t>
            </a:r>
            <a:r>
              <a:rPr lang="pt-BR" sz="1400" dirty="0"/>
              <a:t>descrever a solução proposta pelo grupo de forma textual;</a:t>
            </a:r>
            <a:endParaRPr lang="pt-BR" dirty="0"/>
          </a:p>
          <a:p>
            <a:pPr algn="just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Prototipação da aplicação web no modelo </a:t>
            </a:r>
            <a:r>
              <a:rPr lang="pt-BR" sz="1400" b="1" i="1" dirty="0" err="1"/>
              <a:t>Wireframe</a:t>
            </a:r>
            <a:r>
              <a:rPr lang="pt-BR" sz="1400" b="1" i="1" dirty="0"/>
              <a:t> </a:t>
            </a:r>
            <a:r>
              <a:rPr lang="pt-BR" sz="1400" dirty="0"/>
              <a:t>ou protótipo de alta fidelidade; e</a:t>
            </a:r>
            <a:endParaRPr lang="pt-BR" dirty="0"/>
          </a:p>
          <a:p>
            <a:pPr algn="just">
              <a:lnSpc>
                <a:spcPct val="150000"/>
              </a:lnSpc>
              <a:buClr>
                <a:srgbClr val="FF3399"/>
              </a:buClr>
              <a:buSzPct val="100000"/>
            </a:pPr>
            <a:r>
              <a:rPr lang="pt-BR" sz="1400" b="1" dirty="0"/>
              <a:t>Definição da arquitetura de alto nível.</a:t>
            </a:r>
            <a:r>
              <a:rPr lang="pt-BR" sz="1400" dirty="0"/>
              <a:t> Detalhamento da comunicação entre os componentes.</a:t>
            </a:r>
            <a:endParaRPr lang="pt-BR"/>
          </a:p>
          <a:p>
            <a:pPr>
              <a:lnSpc>
                <a:spcPct val="150000"/>
              </a:lnSpc>
              <a:buClr>
                <a:srgbClr val="FF3399"/>
              </a:buClr>
              <a:buSzPct val="100000"/>
            </a:pPr>
            <a:endParaRPr lang="pt-BR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717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24132" y="2759110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O Desafio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4" name="Google Shape;582;p36">
            <a:extLst>
              <a:ext uri="{FF2B5EF4-FFF2-40B4-BE49-F238E27FC236}">
                <a16:creationId xmlns:a16="http://schemas.microsoft.com/office/drawing/2014/main" id="{F7BEDAC1-6459-48DF-A95A-F99F8A45F82C}"/>
              </a:ext>
            </a:extLst>
          </p:cNvPr>
          <p:cNvGrpSpPr/>
          <p:nvPr/>
        </p:nvGrpSpPr>
        <p:grpSpPr>
          <a:xfrm>
            <a:off x="4186009" y="1563295"/>
            <a:ext cx="674445" cy="674483"/>
            <a:chOff x="570875" y="4322250"/>
            <a:chExt cx="443300" cy="443325"/>
          </a:xfrm>
          <a:solidFill>
            <a:schemeClr val="bg1"/>
          </a:solidFill>
        </p:grpSpPr>
        <p:sp>
          <p:nvSpPr>
            <p:cNvPr id="15" name="Google Shape;583;p36">
              <a:extLst>
                <a:ext uri="{FF2B5EF4-FFF2-40B4-BE49-F238E27FC236}">
                  <a16:creationId xmlns:a16="http://schemas.microsoft.com/office/drawing/2014/main" id="{907BB907-F205-4D62-8788-A1FAEC6025CF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4;p36">
              <a:extLst>
                <a:ext uri="{FF2B5EF4-FFF2-40B4-BE49-F238E27FC236}">
                  <a16:creationId xmlns:a16="http://schemas.microsoft.com/office/drawing/2014/main" id="{A280AC53-1A40-4998-B7D6-FBA3349180B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;p36">
              <a:extLst>
                <a:ext uri="{FF2B5EF4-FFF2-40B4-BE49-F238E27FC236}">
                  <a16:creationId xmlns:a16="http://schemas.microsoft.com/office/drawing/2014/main" id="{5773B77D-E80C-40EA-AAA3-CD3A6DB75E37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6;p36">
              <a:extLst>
                <a:ext uri="{FF2B5EF4-FFF2-40B4-BE49-F238E27FC236}">
                  <a16:creationId xmlns:a16="http://schemas.microsoft.com/office/drawing/2014/main" id="{0CC117CB-3DF9-442C-B3C8-425C55E84C71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DISRUPTIVE ARCHITECTURES: IOT, IOB &amp; IA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05218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3399"/>
              </a:buClr>
              <a:buSzPct val="100000"/>
            </a:pPr>
            <a:r>
              <a:rPr lang="pt-BR" sz="1200" b="1" dirty="0"/>
              <a:t>Beta do projeto</a:t>
            </a:r>
            <a:r>
              <a:rPr lang="pt-BR" sz="1200" dirty="0"/>
              <a:t>, contendo: 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[2 pontos] Uma rede neural treinada pelo seu grupo que reconheça a face do usuário e libere para que o usuário possa acessar os comandos de voz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[4 pontos] Uma IA que reconheça comandos de voz (ao menos 4 comandos)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[3 pontos] Link do Vídeo (Youtube ou </a:t>
            </a:r>
            <a:r>
              <a:rPr lang="pt-BR" sz="1200" dirty="0" err="1"/>
              <a:t>Vimeo</a:t>
            </a:r>
            <a:r>
              <a:rPr lang="pt-BR" sz="1200" dirty="0"/>
              <a:t>) de até 7 min. </a:t>
            </a:r>
            <a:r>
              <a:rPr lang="pt-BR" sz="1200" b="1" dirty="0"/>
              <a:t>demonstrando</a:t>
            </a:r>
            <a:r>
              <a:rPr lang="pt-BR" sz="1200" dirty="0"/>
              <a:t> e explicando o funcionamento do projeto, descrevendo as funções/métodos etc. </a:t>
            </a:r>
            <a:endParaRPr lang="pt-BR" dirty="0"/>
          </a:p>
          <a:p>
            <a:pPr lvl="1">
              <a:buClr>
                <a:srgbClr val="FF3399"/>
              </a:buClr>
              <a:buSzPct val="100000"/>
            </a:pPr>
            <a:r>
              <a:rPr lang="pt-BR" sz="1200" dirty="0"/>
              <a:t>[1 ponto] Documentação mínima no projeto (funções e métodos bem definidos, comentários etc.)</a:t>
            </a:r>
            <a:endParaRPr lang="pt-BR" dirty="0"/>
          </a:p>
          <a:p>
            <a:pPr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 entrega deve ser um  </a:t>
            </a:r>
            <a:r>
              <a:rPr lang="pt-BR" sz="1200" b="1" dirty="0"/>
              <a:t>link do </a:t>
            </a:r>
            <a:r>
              <a:rPr lang="pt-BR" sz="1200" b="1" dirty="0" err="1"/>
              <a:t>Github</a:t>
            </a:r>
            <a:r>
              <a:rPr lang="pt-BR" sz="1200" b="1" dirty="0"/>
              <a:t> </a:t>
            </a:r>
            <a:r>
              <a:rPr lang="pt-BR" sz="1200" dirty="0"/>
              <a:t>contendo todos os códigos desenvolvidos, </a:t>
            </a:r>
            <a:r>
              <a:rPr lang="pt-BR" sz="1200" b="1" dirty="0"/>
              <a:t>nomes</a:t>
            </a:r>
            <a:r>
              <a:rPr lang="pt-BR" sz="1200" dirty="0"/>
              <a:t> de todos os membros da equipe, </a:t>
            </a:r>
            <a:r>
              <a:rPr lang="pt-BR" sz="1200" b="1" dirty="0"/>
              <a:t>nome do grupo</a:t>
            </a:r>
            <a:r>
              <a:rPr lang="pt-BR" sz="1200" dirty="0"/>
              <a:t>, </a:t>
            </a:r>
            <a:r>
              <a:rPr lang="pt-BR" sz="1200" b="1" dirty="0" err="1"/>
              <a:t>RMs</a:t>
            </a:r>
            <a:r>
              <a:rPr lang="pt-BR" sz="1200" dirty="0"/>
              <a:t> e </a:t>
            </a:r>
            <a:r>
              <a:rPr lang="pt-BR" sz="1200" b="1" dirty="0"/>
              <a:t>turma</a:t>
            </a:r>
            <a:r>
              <a:rPr lang="pt-BR" sz="1200" dirty="0"/>
              <a:t>. O </a:t>
            </a:r>
            <a:r>
              <a:rPr lang="pt-BR" sz="1200" b="1" dirty="0">
                <a:solidFill>
                  <a:srgbClr val="FF3399"/>
                </a:solidFill>
              </a:rPr>
              <a:t>link do vídeo deve ser inserido no </a:t>
            </a:r>
            <a:r>
              <a:rPr lang="pt-BR" sz="1200" b="1" dirty="0" err="1">
                <a:solidFill>
                  <a:srgbClr val="FF3399"/>
                </a:solidFill>
              </a:rPr>
              <a:t>Github</a:t>
            </a:r>
            <a:r>
              <a:rPr lang="pt-BR" sz="1200" b="1" dirty="0">
                <a:solidFill>
                  <a:srgbClr val="FF3399"/>
                </a:solidFill>
              </a:rPr>
              <a:t> também</a:t>
            </a:r>
            <a:r>
              <a:rPr lang="pt-BR" sz="1200" dirty="0"/>
              <a:t>.</a:t>
            </a:r>
            <a:endParaRPr lang="pt-BR" dirty="0"/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endParaRPr lang="pt-BR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Entrega </a:t>
            </a:r>
          </a:p>
        </p:txBody>
      </p:sp>
    </p:spTree>
    <p:extLst>
      <p:ext uri="{BB962C8B-B14F-4D97-AF65-F5344CB8AC3E}">
        <p14:creationId xmlns:p14="http://schemas.microsoft.com/office/powerpoint/2010/main" val="4226883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ENTERPRISE APPLICATION DEVELOPMENT</a:t>
            </a:r>
            <a:endParaRPr sz="2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3425" y="1309932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None/>
            </a:pPr>
            <a:r>
              <a:rPr lang="pt-BR" sz="1200" b="1" dirty="0"/>
              <a:t>Atualização da primeira apresentação. </a:t>
            </a:r>
            <a:r>
              <a:rPr lang="pt-BR" sz="1200" dirty="0"/>
              <a:t>O grupo pode atualizar toda  apresentação, se for necessário.  </a:t>
            </a:r>
            <a:r>
              <a:rPr lang="pt-BR" sz="1200" b="1" dirty="0"/>
              <a:t>Na apresentação, deverá ser acrescentada os seguintes tópicos:</a:t>
            </a:r>
            <a:endParaRPr lang="pt-BR" sz="1200" dirty="0"/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Arquitetura da solução 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Apresentar de forma macro os sistemas/apps e suas integrações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Ex. API </a:t>
            </a:r>
            <a:r>
              <a:rPr lang="pt-BR" sz="1200" dirty="0" err="1"/>
              <a:t>Rest</a:t>
            </a:r>
            <a:r>
              <a:rPr lang="pt-BR" sz="1200" dirty="0"/>
              <a:t>, Mobile, </a:t>
            </a:r>
            <a:r>
              <a:rPr lang="pt-BR" sz="1200" dirty="0" err="1"/>
              <a:t>IoT</a:t>
            </a:r>
            <a:r>
              <a:rPr lang="pt-BR" sz="1200" dirty="0"/>
              <a:t>, </a:t>
            </a:r>
            <a:r>
              <a:rPr lang="pt-BR" sz="1200" dirty="0" err="1"/>
              <a:t>Chatbots</a:t>
            </a:r>
            <a:r>
              <a:rPr lang="pt-BR" sz="1200" dirty="0"/>
              <a:t>, IA, App Web, Banco de dados etc.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Apresentar as tecnologias que serão utilizadas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Linguagens de programação e frameworks, Servidores, Banco de Dados, APIs etc.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Descrever as principais funcionalidades do sistema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Descrever os </a:t>
            </a:r>
            <a:r>
              <a:rPr lang="pt-BR" sz="1200" dirty="0" err="1"/>
              <a:t>CRUDs</a:t>
            </a:r>
            <a:r>
              <a:rPr lang="pt-BR" sz="1200" dirty="0"/>
              <a:t>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pt-BR" sz="1200" dirty="0"/>
              <a:t>Descrever a funcionalidade principal (core) da aplicação </a:t>
            </a:r>
            <a:endParaRPr lang="en-US" sz="12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37216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MOBILE APP DEVELOPMENT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05218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Diagrama demonstrando como será a integração / comunicação do aplicativo com API / banco de dados, sistemas externos desenvolvidos em outras disciplinas, dispositivos </a:t>
            </a:r>
            <a:r>
              <a:rPr lang="pt-BR" sz="1400" dirty="0" err="1"/>
              <a:t>IoT</a:t>
            </a:r>
            <a:r>
              <a:rPr lang="pt-BR" sz="1400" dirty="0"/>
              <a:t> e protocolos utilizados para essa comunicação;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Pode ser utilizado qualquer software para a criação do diagrama;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Entregar em um documento do Word com as imagens e explicações de cada integração. Colocar o nome completo e RM de todos os integrantes do grupo na capa.;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pt-BR" sz="1400" dirty="0"/>
              <a:t>Programação da parte visual de 02 telas do APP, conforme modelado na primeira entrega. </a:t>
            </a:r>
            <a:endParaRPr lang="en-US" sz="14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Google Shape;100;p16">
            <a:extLst>
              <a:ext uri="{FF2B5EF4-FFF2-40B4-BE49-F238E27FC236}">
                <a16:creationId xmlns:a16="http://schemas.microsoft.com/office/drawing/2014/main" id="{C4ABA1ED-13E5-46AE-AFA4-A5D47B69CADF}"/>
              </a:ext>
            </a:extLst>
          </p:cNvPr>
          <p:cNvSpPr txBox="1">
            <a:spLocks/>
          </p:cNvSpPr>
          <p:nvPr/>
        </p:nvSpPr>
        <p:spPr>
          <a:xfrm>
            <a:off x="191074" y="-131418"/>
            <a:ext cx="3380928" cy="4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FF3399"/>
              </a:buClr>
              <a:buSzPct val="100000"/>
              <a:buNone/>
            </a:pPr>
            <a:r>
              <a:rPr lang="en-US" sz="1800" b="1" dirty="0"/>
              <a:t>2º </a:t>
            </a:r>
            <a:r>
              <a:rPr lang="en-US" sz="1800" b="1" dirty="0" err="1"/>
              <a:t>Entrega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7103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Hackathon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3" name="Google Shape;427;p36">
            <a:extLst>
              <a:ext uri="{FF2B5EF4-FFF2-40B4-BE49-F238E27FC236}">
                <a16:creationId xmlns:a16="http://schemas.microsoft.com/office/drawing/2014/main" id="{F513207B-3110-4873-A17F-1E8643D03AC1}"/>
              </a:ext>
            </a:extLst>
          </p:cNvPr>
          <p:cNvGrpSpPr/>
          <p:nvPr/>
        </p:nvGrpSpPr>
        <p:grpSpPr>
          <a:xfrm>
            <a:off x="4161845" y="1549531"/>
            <a:ext cx="722793" cy="721702"/>
            <a:chOff x="6660750" y="298550"/>
            <a:chExt cx="396900" cy="396300"/>
          </a:xfrm>
          <a:solidFill>
            <a:schemeClr val="bg1"/>
          </a:solidFill>
        </p:grpSpPr>
        <p:sp>
          <p:nvSpPr>
            <p:cNvPr id="18" name="Google Shape;428;p36">
              <a:extLst>
                <a:ext uri="{FF2B5EF4-FFF2-40B4-BE49-F238E27FC236}">
                  <a16:creationId xmlns:a16="http://schemas.microsoft.com/office/drawing/2014/main" id="{666A3400-E151-41D1-BFF0-52BD940115A0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9;p36">
              <a:extLst>
                <a:ext uri="{FF2B5EF4-FFF2-40B4-BE49-F238E27FC236}">
                  <a16:creationId xmlns:a16="http://schemas.microsoft.com/office/drawing/2014/main" id="{A8C3A20F-20F3-40EA-9F23-7FF9C0E3AD63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8091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HACKATHON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6538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dirty="0"/>
              <a:t>23/04/2022 </a:t>
            </a:r>
            <a:r>
              <a:rPr lang="en-US" sz="1800" b="1" dirty="0"/>
              <a:t>Hackathon</a:t>
            </a:r>
            <a:r>
              <a:rPr lang="en-US" sz="1800" dirty="0"/>
              <a:t> com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profissionais</a:t>
            </a:r>
            <a:r>
              <a:rPr lang="en-US" sz="1800" dirty="0"/>
              <a:t> da </a:t>
            </a:r>
            <a:r>
              <a:rPr lang="en-US" sz="1800" b="1" dirty="0" err="1"/>
              <a:t>Plusoft</a:t>
            </a:r>
            <a:r>
              <a:rPr lang="en-US" sz="1800" dirty="0"/>
              <a:t> e </a:t>
            </a:r>
            <a:r>
              <a:rPr lang="en-US" sz="1800" b="1" dirty="0"/>
              <a:t>CPQD</a:t>
            </a:r>
            <a:r>
              <a:rPr lang="en-US" sz="1800" dirty="0"/>
              <a:t>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b="1" dirty="0" err="1"/>
              <a:t>Evento</a:t>
            </a:r>
            <a:r>
              <a:rPr lang="en-US" sz="1800" b="1" dirty="0"/>
              <a:t> </a:t>
            </a:r>
            <a:r>
              <a:rPr lang="en-US" sz="1800" b="1" dirty="0" err="1"/>
              <a:t>adicional</a:t>
            </a:r>
            <a:r>
              <a:rPr lang="en-US" sz="1800" b="1" dirty="0"/>
              <a:t> à challenge</a:t>
            </a:r>
            <a:r>
              <a:rPr lang="en-US" sz="1800" dirty="0"/>
              <a:t>, </a:t>
            </a:r>
            <a:r>
              <a:rPr lang="en-US" sz="1800" dirty="0" err="1"/>
              <a:t>opcional</a:t>
            </a:r>
            <a:r>
              <a:rPr lang="en-US" sz="1800" dirty="0"/>
              <a:t> e que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influência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nota final;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dirty="0" err="1"/>
              <a:t>Ótima</a:t>
            </a:r>
            <a:r>
              <a:rPr lang="en-US" sz="1800" dirty="0"/>
              <a:t> </a:t>
            </a:r>
            <a:r>
              <a:rPr lang="en-US" sz="1800" dirty="0" err="1"/>
              <a:t>oportunidade</a:t>
            </a:r>
            <a:r>
              <a:rPr lang="en-US" sz="1800" dirty="0"/>
              <a:t> para </a:t>
            </a:r>
            <a:r>
              <a:rPr lang="en-US" sz="1800" dirty="0" err="1"/>
              <a:t>adquirir</a:t>
            </a:r>
            <a:r>
              <a:rPr lang="en-US" sz="1800" dirty="0"/>
              <a:t> </a:t>
            </a:r>
            <a:r>
              <a:rPr lang="en-US" sz="1800" dirty="0" err="1"/>
              <a:t>conhecimentos</a:t>
            </a:r>
            <a:r>
              <a:rPr lang="en-US" sz="1800" dirty="0"/>
              <a:t>, </a:t>
            </a:r>
            <a:r>
              <a:rPr lang="en-US" sz="1800" b="1" dirty="0"/>
              <a:t>networking com </a:t>
            </a:r>
            <a:r>
              <a:rPr lang="en-US" sz="1800" b="1" dirty="0" err="1"/>
              <a:t>profissionais</a:t>
            </a:r>
            <a:r>
              <a:rPr lang="en-US" sz="1800" b="1" dirty="0"/>
              <a:t> e </a:t>
            </a:r>
            <a:r>
              <a:rPr lang="en-US" sz="1800" b="1" dirty="0" err="1"/>
              <a:t>dar</a:t>
            </a:r>
            <a:r>
              <a:rPr lang="en-US" sz="1800" b="1" dirty="0"/>
              <a:t> um upgrade no </a:t>
            </a:r>
            <a:r>
              <a:rPr lang="en-US" sz="1800" b="1" dirty="0" err="1"/>
              <a:t>curriculo</a:t>
            </a:r>
            <a:r>
              <a:rPr lang="en-US" sz="1800" b="1" dirty="0"/>
              <a:t>; </a:t>
            </a:r>
          </a:p>
          <a:p>
            <a:pPr marL="533400" lvl="1" indent="0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None/>
            </a:pPr>
            <a:r>
              <a:rPr lang="en-US" sz="1800" dirty="0"/>
              <a:t>					</a:t>
            </a:r>
          </a:p>
          <a:p>
            <a:pPr marL="533400" lvl="1" indent="0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None/>
            </a:pPr>
            <a:r>
              <a:rPr lang="en-US" sz="1800" dirty="0"/>
              <a:t>					(Data </a:t>
            </a:r>
            <a:r>
              <a:rPr lang="en-US" sz="1800" dirty="0" err="1"/>
              <a:t>sujeito</a:t>
            </a:r>
            <a:r>
              <a:rPr lang="en-US" sz="1800" dirty="0"/>
              <a:t> a </a:t>
            </a:r>
            <a:r>
              <a:rPr lang="en-US" sz="1800" dirty="0" err="1"/>
              <a:t>mudança</a:t>
            </a:r>
            <a:r>
              <a:rPr lang="en-US" sz="1800" dirty="0"/>
              <a:t>)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720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HACKATHON - PREMIAÇÃO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84100"/>
            <a:ext cx="82877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b="1" dirty="0" err="1"/>
              <a:t>Premiação</a:t>
            </a:r>
            <a:r>
              <a:rPr lang="en-US" sz="1800" b="1" dirty="0"/>
              <a:t> (Pendente de </a:t>
            </a:r>
            <a:r>
              <a:rPr lang="en-US" sz="1800" b="1" dirty="0" err="1"/>
              <a:t>confirmação</a:t>
            </a:r>
            <a:r>
              <a:rPr lang="en-US" sz="1800" b="1" dirty="0"/>
              <a:t>)</a:t>
            </a:r>
            <a:r>
              <a:rPr lang="en-US" sz="1800" dirty="0"/>
              <a:t>: </a:t>
            </a:r>
          </a:p>
          <a:p>
            <a:pPr lvl="1"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en-US" sz="1800" dirty="0"/>
              <a:t>1º Alexa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integrante</a:t>
            </a:r>
            <a:r>
              <a:rPr lang="en-US" sz="1800" dirty="0"/>
              <a:t> do </a:t>
            </a:r>
            <a:r>
              <a:rPr lang="en-US" sz="1800" dirty="0" err="1"/>
              <a:t>grupo</a:t>
            </a:r>
            <a:r>
              <a:rPr lang="en-US" sz="1800" dirty="0"/>
              <a:t> </a:t>
            </a:r>
            <a:r>
              <a:rPr lang="en-US" sz="1200" dirty="0"/>
              <a:t>(Pendente de </a:t>
            </a:r>
            <a:r>
              <a:rPr lang="en-US" sz="1200" dirty="0" err="1"/>
              <a:t>confirmação</a:t>
            </a:r>
            <a:r>
              <a:rPr lang="en-US" sz="1200" dirty="0"/>
              <a:t>)</a:t>
            </a:r>
            <a:endParaRPr lang="en-US" sz="1800" dirty="0"/>
          </a:p>
          <a:p>
            <a:pPr lvl="1">
              <a:spcBef>
                <a:spcPts val="600"/>
              </a:spcBef>
              <a:buClr>
                <a:srgbClr val="FF3399"/>
              </a:buClr>
              <a:buSzPct val="100000"/>
              <a:buChar char="▣"/>
            </a:pPr>
            <a:r>
              <a:rPr lang="en-US" sz="1800" dirty="0"/>
              <a:t>2º e 3º Kit da </a:t>
            </a:r>
            <a:r>
              <a:rPr lang="en-US" sz="1800" dirty="0" err="1"/>
              <a:t>Plusoft</a:t>
            </a:r>
            <a:r>
              <a:rPr lang="en-US" sz="1800" dirty="0"/>
              <a:t> </a:t>
            </a:r>
            <a:r>
              <a:rPr lang="en-US" sz="1200" dirty="0"/>
              <a:t>(Pendente de </a:t>
            </a:r>
            <a:r>
              <a:rPr lang="en-US" sz="1200" dirty="0" err="1"/>
              <a:t>confirmação</a:t>
            </a:r>
            <a:r>
              <a:rPr lang="en-US" sz="12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endParaRPr lang="en-US" sz="1800" dirty="0"/>
          </a:p>
          <a:p>
            <a:pPr marL="533400" lvl="1" indent="0">
              <a:spcBef>
                <a:spcPts val="600"/>
              </a:spcBef>
              <a:buClr>
                <a:srgbClr val="FF3399"/>
              </a:buClr>
              <a:buSzPct val="100000"/>
              <a:buNone/>
            </a:pPr>
            <a:r>
              <a:rPr lang="en-US" sz="1800" dirty="0"/>
              <a:t>					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E16EEF71-6884-4037-9C31-A80AB4500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" y="2873381"/>
            <a:ext cx="3538220" cy="2039552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B6064A-5570-48D0-8A24-EC18AF4DD9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0" y="2873381"/>
            <a:ext cx="3535360" cy="20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5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Startup One</a:t>
            </a:r>
            <a:endParaRPr sz="72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2" name="Google Shape;603;p36">
            <a:extLst>
              <a:ext uri="{FF2B5EF4-FFF2-40B4-BE49-F238E27FC236}">
                <a16:creationId xmlns:a16="http://schemas.microsoft.com/office/drawing/2014/main" id="{9C7EC917-A5E0-4849-B5F8-CDA9279E87E7}"/>
              </a:ext>
            </a:extLst>
          </p:cNvPr>
          <p:cNvSpPr/>
          <p:nvPr/>
        </p:nvSpPr>
        <p:spPr>
          <a:xfrm>
            <a:off x="4087091" y="1548212"/>
            <a:ext cx="759259" cy="75921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357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STARTUP ONE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465380"/>
            <a:ext cx="831564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dirty="0"/>
              <a:t>O </a:t>
            </a:r>
            <a:r>
              <a:rPr lang="en-US" sz="1800" b="1" dirty="0" err="1"/>
              <a:t>projeto</a:t>
            </a:r>
            <a:r>
              <a:rPr lang="en-US" sz="1800" b="1" dirty="0"/>
              <a:t> da challenge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submetido</a:t>
            </a:r>
            <a:r>
              <a:rPr lang="en-US" sz="1800" dirty="0"/>
              <a:t> </a:t>
            </a:r>
            <a:r>
              <a:rPr lang="en-US" sz="1800" dirty="0" err="1"/>
              <a:t>automáticamente</a:t>
            </a:r>
            <a:r>
              <a:rPr lang="en-US" sz="1800" dirty="0"/>
              <a:t> para o Startup One;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com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 err="1"/>
              <a:t>melhores</a:t>
            </a:r>
            <a:r>
              <a:rPr lang="en-US" sz="1800" b="1" dirty="0"/>
              <a:t> </a:t>
            </a:r>
            <a:r>
              <a:rPr lang="en-US" sz="1800" b="1" dirty="0" err="1"/>
              <a:t>projetos</a:t>
            </a:r>
            <a:r>
              <a:rPr lang="en-US" sz="1800" dirty="0"/>
              <a:t> </a:t>
            </a:r>
            <a:r>
              <a:rPr lang="en-US" sz="1800" dirty="0" err="1"/>
              <a:t>serão</a:t>
            </a:r>
            <a:r>
              <a:rPr lang="en-US" sz="1800" dirty="0"/>
              <a:t> </a:t>
            </a:r>
            <a:r>
              <a:rPr lang="en-US" sz="1800" dirty="0" err="1"/>
              <a:t>selecionados</a:t>
            </a:r>
            <a:r>
              <a:rPr lang="en-US" sz="1800" dirty="0"/>
              <a:t> para </a:t>
            </a:r>
            <a:r>
              <a:rPr lang="en-US" sz="1800" dirty="0" err="1"/>
              <a:t>apresentarem</a:t>
            </a:r>
            <a:r>
              <a:rPr lang="en-US" sz="1800" dirty="0"/>
              <a:t> no Startup One;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ct val="100000"/>
              <a:buChar char="▣"/>
            </a:pPr>
            <a:r>
              <a:rPr lang="en-US" sz="1800" dirty="0"/>
              <a:t>Caso o </a:t>
            </a:r>
            <a:r>
              <a:rPr lang="en-US" sz="1800" dirty="0" err="1"/>
              <a:t>grupo</a:t>
            </a:r>
            <a:r>
              <a:rPr lang="en-US" sz="1800" dirty="0"/>
              <a:t> </a:t>
            </a:r>
            <a:r>
              <a:rPr lang="en-US" sz="1800" dirty="0" err="1"/>
              <a:t>deseje</a:t>
            </a:r>
            <a:r>
              <a:rPr lang="en-US" sz="1800" dirty="0"/>
              <a:t>, </a:t>
            </a:r>
            <a:r>
              <a:rPr lang="en-US" sz="1800" dirty="0" err="1"/>
              <a:t>poderá</a:t>
            </a:r>
            <a:r>
              <a:rPr lang="en-US" sz="1800" dirty="0"/>
              <a:t> ser </a:t>
            </a:r>
            <a:r>
              <a:rPr lang="en-US" sz="1800" b="1" dirty="0" err="1"/>
              <a:t>submetido</a:t>
            </a:r>
            <a:r>
              <a:rPr lang="en-US" sz="1800" b="1" dirty="0"/>
              <a:t> outro </a:t>
            </a:r>
            <a:r>
              <a:rPr lang="en-US" sz="1800" b="1" dirty="0" err="1"/>
              <a:t>projeto</a:t>
            </a:r>
            <a:r>
              <a:rPr lang="en-US" sz="1800" dirty="0"/>
              <a:t> para a </a:t>
            </a:r>
            <a:r>
              <a:rPr lang="en-US" sz="1800" dirty="0" err="1"/>
              <a:t>classificação</a:t>
            </a:r>
            <a:r>
              <a:rPr lang="en-US" sz="1800" dirty="0"/>
              <a:t> para o Startup One, </a:t>
            </a:r>
            <a:r>
              <a:rPr lang="en-US" sz="1800" dirty="0" err="1"/>
              <a:t>onde</a:t>
            </a:r>
            <a:r>
              <a:rPr lang="en-US" sz="1800" dirty="0"/>
              <a:t> o scrum master </a:t>
            </a:r>
            <a:r>
              <a:rPr lang="en-US" sz="1800" dirty="0" err="1"/>
              <a:t>deverá</a:t>
            </a:r>
            <a:r>
              <a:rPr lang="en-US" sz="1800" dirty="0"/>
              <a:t> ser </a:t>
            </a:r>
            <a:r>
              <a:rPr lang="en-US" sz="1800" dirty="0" err="1"/>
              <a:t>avisado</a:t>
            </a:r>
            <a:r>
              <a:rPr lang="en-US" sz="1800" dirty="0"/>
              <a:t> com </a:t>
            </a:r>
            <a:r>
              <a:rPr lang="en-US" sz="1800" dirty="0" err="1"/>
              <a:t>antecedência</a:t>
            </a:r>
            <a:r>
              <a:rPr lang="en-US" sz="1800" dirty="0"/>
              <a:t>;</a:t>
            </a:r>
          </a:p>
          <a:p>
            <a:pPr marL="533400" lvl="1" indent="0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  <a:buNone/>
            </a:pPr>
            <a:r>
              <a:rPr lang="en-US" sz="1800" dirty="0"/>
              <a:t>		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597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0" y="1195606"/>
            <a:ext cx="87632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00FF"/>
                </a:solidFill>
              </a:rPr>
              <a:t>DÚVIDAS?</a:t>
            </a:r>
            <a:endParaRPr sz="7200" dirty="0">
              <a:solidFill>
                <a:srgbClr val="FF00FF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256966" y="2210470"/>
            <a:ext cx="871025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Procure o Scrum Master mais perto!</a:t>
            </a:r>
            <a:endParaRPr sz="2800" b="1" dirty="0"/>
          </a:p>
        </p:txBody>
      </p:sp>
      <p:sp>
        <p:nvSpPr>
          <p:cNvPr id="80" name="Google Shape;80;p13"/>
          <p:cNvSpPr/>
          <p:nvPr/>
        </p:nvSpPr>
        <p:spPr>
          <a:xfrm>
            <a:off x="337785" y="2883454"/>
            <a:ext cx="1533600" cy="1037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CA3DF5C5-E485-434F-948C-2CD795D8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74" y="188464"/>
            <a:ext cx="997107" cy="272893"/>
          </a:xfrm>
          <a:prstGeom prst="rect">
            <a:avLst/>
          </a:prstGeom>
        </p:spPr>
      </p:pic>
      <p:sp>
        <p:nvSpPr>
          <p:cNvPr id="9" name="Google Shape;100;p16">
            <a:extLst>
              <a:ext uri="{FF2B5EF4-FFF2-40B4-BE49-F238E27FC236}">
                <a16:creationId xmlns:a16="http://schemas.microsoft.com/office/drawing/2014/main" id="{B1FB6CFC-8813-4637-8A02-D2915EB84EEC}"/>
              </a:ext>
            </a:extLst>
          </p:cNvPr>
          <p:cNvSpPr txBox="1">
            <a:spLocks/>
          </p:cNvSpPr>
          <p:nvPr/>
        </p:nvSpPr>
        <p:spPr>
          <a:xfrm>
            <a:off x="0" y="4261426"/>
            <a:ext cx="9144000" cy="1536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</a:pP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Obs.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Dúvidas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sobre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 as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entregas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 das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disciplinas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, procure o professor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responsável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 pela </a:t>
            </a:r>
            <a:r>
              <a:rPr lang="en-US" b="1" dirty="0" err="1">
                <a:solidFill>
                  <a:schemeClr val="bg1"/>
                </a:solidFill>
                <a:latin typeface="Montserrat"/>
                <a:sym typeface="Montserrat"/>
              </a:rPr>
              <a:t>disciplina</a:t>
            </a: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.</a:t>
            </a:r>
          </a:p>
          <a:p>
            <a:pPr marL="533400" lvl="1">
              <a:lnSpc>
                <a:spcPct val="150000"/>
              </a:lnSpc>
              <a:spcBef>
                <a:spcPts val="600"/>
              </a:spcBef>
              <a:buClr>
                <a:srgbClr val="FF3399"/>
              </a:buClr>
              <a:buSzPct val="100000"/>
            </a:pPr>
            <a:r>
              <a:rPr lang="en-US" b="1" dirty="0">
                <a:solidFill>
                  <a:schemeClr val="bg1"/>
                </a:solidFill>
                <a:latin typeface="Montserrat"/>
                <a:sym typeface="Montserrat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7302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67850" y="1459538"/>
            <a:ext cx="80083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 b="1" dirty="0"/>
              <a:t>“O Uso da Inteligência artificial com interfaces de voz como diferencial no relacionamento entre pessoas nos canais digitais.”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67;p12">
            <a:extLst>
              <a:ext uri="{FF2B5EF4-FFF2-40B4-BE49-F238E27FC236}">
                <a16:creationId xmlns:a16="http://schemas.microsoft.com/office/drawing/2014/main" id="{1F5F2720-5ADC-42D8-94C1-9608F8378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563" y="152400"/>
            <a:ext cx="7762875" cy="968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 DESAFIO</a:t>
            </a:r>
            <a:endParaRPr sz="4000" dirty="0"/>
          </a:p>
        </p:txBody>
      </p:sp>
      <p:pic>
        <p:nvPicPr>
          <p:cNvPr id="1028" name="Picture 4" descr="ChatBot - Agência Grow">
            <a:extLst>
              <a:ext uri="{FF2B5EF4-FFF2-40B4-BE49-F238E27FC236}">
                <a16:creationId xmlns:a16="http://schemas.microsoft.com/office/drawing/2014/main" id="{96AA2FFD-677E-4B73-8F2C-ADEBDC68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23" y="2842012"/>
            <a:ext cx="2128180" cy="19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5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48475" y="1392482"/>
            <a:ext cx="80083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 b="1" dirty="0"/>
              <a:t>O Desafio de 2022 proposto pelas empresas parceiras </a:t>
            </a:r>
            <a:r>
              <a:rPr lang="pt-BR" sz="1600" b="1" dirty="0" err="1"/>
              <a:t>Plusoft</a:t>
            </a:r>
            <a:r>
              <a:rPr lang="pt-BR" sz="1600" b="1" dirty="0"/>
              <a:t> e CPQD </a:t>
            </a:r>
            <a:r>
              <a:rPr lang="pt-BR" sz="1600" dirty="0"/>
              <a:t>é desenvolver uma solução sobre </a:t>
            </a:r>
            <a:r>
              <a:rPr lang="pt-BR" sz="1600" b="1" dirty="0"/>
              <a:t>Interface de Voz e IA</a:t>
            </a:r>
            <a:r>
              <a:rPr lang="pt-BR" sz="1600" dirty="0"/>
              <a:t> baseado no fato de que, em um mundo cada vez mais conectado e multitarefa, a utilização de sistemas computacionais que usam a voz como interface se faz necessário, e a união desses recursos com a </a:t>
            </a:r>
            <a:r>
              <a:rPr lang="pt-BR" sz="1600" b="1" dirty="0"/>
              <a:t>inteligência artificial </a:t>
            </a:r>
            <a:r>
              <a:rPr lang="pt-BR" sz="1600" dirty="0"/>
              <a:t>vai proporcionar mais personalização, assertividade e disponibilidade para os processos dentro das empresas, em especial para o </a:t>
            </a:r>
            <a:r>
              <a:rPr lang="pt-BR" sz="1600" b="1" dirty="0" err="1"/>
              <a:t>Human</a:t>
            </a:r>
            <a:r>
              <a:rPr lang="pt-BR" sz="1600" b="1" dirty="0"/>
              <a:t> Experience (HX) e </a:t>
            </a:r>
            <a:r>
              <a:rPr lang="pt-BR" sz="1600" b="1" dirty="0" err="1"/>
              <a:t>Customer</a:t>
            </a:r>
            <a:r>
              <a:rPr lang="pt-BR" sz="1600" b="1" dirty="0"/>
              <a:t> Experience (CX).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67;p12">
            <a:extLst>
              <a:ext uri="{FF2B5EF4-FFF2-40B4-BE49-F238E27FC236}">
                <a16:creationId xmlns:a16="http://schemas.microsoft.com/office/drawing/2014/main" id="{1F5F2720-5ADC-42D8-94C1-9608F8378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563" y="152400"/>
            <a:ext cx="7762875" cy="968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 DESAFIO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3165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93303" y="1386386"/>
            <a:ext cx="8166649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FF00FF"/>
              </a:buClr>
              <a:buSzPct val="100000"/>
            </a:pPr>
            <a:r>
              <a:rPr lang="pt-BR" sz="1800" b="1" dirty="0"/>
              <a:t>Não existe nenhuma restrição </a:t>
            </a:r>
            <a:r>
              <a:rPr lang="pt-BR" sz="1800" dirty="0"/>
              <a:t>de área ou assunto do problema a ser solucionado;</a:t>
            </a:r>
          </a:p>
          <a:p>
            <a:pPr algn="just">
              <a:lnSpc>
                <a:spcPct val="150000"/>
              </a:lnSpc>
              <a:buClr>
                <a:srgbClr val="FF00FF"/>
              </a:buClr>
              <a:buSzPct val="100000"/>
            </a:pPr>
            <a:r>
              <a:rPr lang="pt-BR" sz="1800" dirty="0"/>
              <a:t>Espera-se que a solução proposta envolva </a:t>
            </a:r>
            <a:r>
              <a:rPr lang="pt-BR" sz="1800" b="1" dirty="0"/>
              <a:t>voz e IA;</a:t>
            </a:r>
          </a:p>
          <a:p>
            <a:pPr algn="just">
              <a:lnSpc>
                <a:spcPct val="150000"/>
              </a:lnSpc>
              <a:buClr>
                <a:srgbClr val="FF00FF"/>
              </a:buClr>
              <a:buSzPct val="100000"/>
            </a:pPr>
            <a:r>
              <a:rPr lang="pt-BR" sz="1800" b="1" dirty="0"/>
              <a:t>Não é preciso </a:t>
            </a:r>
            <a:r>
              <a:rPr lang="pt-BR" sz="1800" dirty="0"/>
              <a:t>ser uma área de atuação da empresa parceira;</a:t>
            </a:r>
          </a:p>
          <a:p>
            <a:pPr algn="just">
              <a:lnSpc>
                <a:spcPct val="150000"/>
              </a:lnSpc>
              <a:buClr>
                <a:srgbClr val="FF00FF"/>
              </a:buClr>
              <a:buSzPct val="100000"/>
            </a:pPr>
            <a:r>
              <a:rPr lang="pt-BR" sz="1800" dirty="0"/>
              <a:t>O grupo poderá </a:t>
            </a:r>
            <a:r>
              <a:rPr lang="pt-BR" sz="1800" b="1" dirty="0"/>
              <a:t>escolher a plataforma </a:t>
            </a:r>
            <a:r>
              <a:rPr lang="pt-BR" sz="1800" dirty="0"/>
              <a:t>de IA, </a:t>
            </a:r>
            <a:r>
              <a:rPr lang="pt-BR" sz="1800" dirty="0" err="1"/>
              <a:t>chatbot</a:t>
            </a:r>
            <a:r>
              <a:rPr lang="pt-BR" sz="1800" dirty="0"/>
              <a:t>, STT e/ou TTS que serão utilizados na solução;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67;p12">
            <a:extLst>
              <a:ext uri="{FF2B5EF4-FFF2-40B4-BE49-F238E27FC236}">
                <a16:creationId xmlns:a16="http://schemas.microsoft.com/office/drawing/2014/main" id="{1F5F2720-5ADC-42D8-94C1-9608F8378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563" y="152400"/>
            <a:ext cx="7762875" cy="968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 DESAFIO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1380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593303" y="1386386"/>
            <a:ext cx="8166649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FF00FF"/>
              </a:buClr>
              <a:buSzPct val="100000"/>
            </a:pPr>
            <a:r>
              <a:rPr lang="pt-BR" sz="2000" dirty="0"/>
              <a:t>Capacitar o aluno a </a:t>
            </a:r>
            <a:r>
              <a:rPr lang="pt-BR" sz="2000" b="1" dirty="0"/>
              <a:t>desenvolver um projeto</a:t>
            </a:r>
            <a:r>
              <a:rPr lang="pt-BR" sz="2000" dirty="0"/>
              <a:t>, simulando a </a:t>
            </a:r>
            <a:r>
              <a:rPr lang="pt-BR" sz="2000" b="1" dirty="0"/>
              <a:t>experiência profissional</a:t>
            </a:r>
            <a:r>
              <a:rPr lang="pt-BR" sz="2000" dirty="0"/>
              <a:t>, utilizando técnicas, ferramentas, metodologias e boas práticas trabalhadas ao longo do curso de tecnologia. 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Google Shape;67;p12">
            <a:extLst>
              <a:ext uri="{FF2B5EF4-FFF2-40B4-BE49-F238E27FC236}">
                <a16:creationId xmlns:a16="http://schemas.microsoft.com/office/drawing/2014/main" id="{1F5F2720-5ADC-42D8-94C1-9608F8378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563" y="152400"/>
            <a:ext cx="7762875" cy="968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OBJETIVO</a:t>
            </a:r>
            <a:endParaRPr sz="4000" dirty="0"/>
          </a:p>
        </p:txBody>
      </p:sp>
      <p:grpSp>
        <p:nvGrpSpPr>
          <p:cNvPr id="5" name="Google Shape;484;p36">
            <a:extLst>
              <a:ext uri="{FF2B5EF4-FFF2-40B4-BE49-F238E27FC236}">
                <a16:creationId xmlns:a16="http://schemas.microsoft.com/office/drawing/2014/main" id="{8F69B525-1A48-4271-93CD-DF23C47B36B7}"/>
              </a:ext>
            </a:extLst>
          </p:cNvPr>
          <p:cNvGrpSpPr/>
          <p:nvPr/>
        </p:nvGrpSpPr>
        <p:grpSpPr>
          <a:xfrm>
            <a:off x="7647428" y="3715757"/>
            <a:ext cx="927649" cy="988407"/>
            <a:chOff x="5970800" y="1619250"/>
            <a:chExt cx="428650" cy="456725"/>
          </a:xfrm>
        </p:grpSpPr>
        <p:sp>
          <p:nvSpPr>
            <p:cNvPr id="6" name="Google Shape;485;p36">
              <a:extLst>
                <a:ext uri="{FF2B5EF4-FFF2-40B4-BE49-F238E27FC236}">
                  <a16:creationId xmlns:a16="http://schemas.microsoft.com/office/drawing/2014/main" id="{E042B576-A394-4EB4-9488-01A386781FF6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6;p36">
              <a:extLst>
                <a:ext uri="{FF2B5EF4-FFF2-40B4-BE49-F238E27FC236}">
                  <a16:creationId xmlns:a16="http://schemas.microsoft.com/office/drawing/2014/main" id="{D88B73D3-4102-411E-B73B-766B46221990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7;p36">
              <a:extLst>
                <a:ext uri="{FF2B5EF4-FFF2-40B4-BE49-F238E27FC236}">
                  <a16:creationId xmlns:a16="http://schemas.microsoft.com/office/drawing/2014/main" id="{2AE0E502-8D70-4877-860F-53C5E8CDD517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8;p36">
              <a:extLst>
                <a:ext uri="{FF2B5EF4-FFF2-40B4-BE49-F238E27FC236}">
                  <a16:creationId xmlns:a16="http://schemas.microsoft.com/office/drawing/2014/main" id="{56ED2217-2474-4E60-B739-69623E3C2DD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9;p36">
              <a:extLst>
                <a:ext uri="{FF2B5EF4-FFF2-40B4-BE49-F238E27FC236}">
                  <a16:creationId xmlns:a16="http://schemas.microsoft.com/office/drawing/2014/main" id="{49E2D45A-7153-4ED4-AE67-148419EFCD6B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71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1064679" y="277275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FFFFFF"/>
                </a:solidFill>
              </a:rPr>
              <a:t>Normas Básicas</a:t>
            </a:r>
            <a:endParaRPr sz="66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768829" y="1109213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" name="Google Shape;430;p36">
            <a:extLst>
              <a:ext uri="{FF2B5EF4-FFF2-40B4-BE49-F238E27FC236}">
                <a16:creationId xmlns:a16="http://schemas.microsoft.com/office/drawing/2014/main" id="{767B31EB-EA21-41D2-AEF9-60F31D6BA896}"/>
              </a:ext>
            </a:extLst>
          </p:cNvPr>
          <p:cNvGrpSpPr/>
          <p:nvPr/>
        </p:nvGrpSpPr>
        <p:grpSpPr>
          <a:xfrm>
            <a:off x="4297650" y="1537928"/>
            <a:ext cx="537490" cy="650536"/>
            <a:chOff x="584925" y="922575"/>
            <a:chExt cx="415200" cy="502525"/>
          </a:xfrm>
        </p:grpSpPr>
        <p:sp>
          <p:nvSpPr>
            <p:cNvPr id="15" name="Google Shape;431;p36">
              <a:extLst>
                <a:ext uri="{FF2B5EF4-FFF2-40B4-BE49-F238E27FC236}">
                  <a16:creationId xmlns:a16="http://schemas.microsoft.com/office/drawing/2014/main" id="{2F208ACB-7312-470E-AEC0-25D9A2AABD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2;p36">
              <a:extLst>
                <a:ext uri="{FF2B5EF4-FFF2-40B4-BE49-F238E27FC236}">
                  <a16:creationId xmlns:a16="http://schemas.microsoft.com/office/drawing/2014/main" id="{BF784223-C572-4298-AC16-44C03B27E02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33;p36">
              <a:extLst>
                <a:ext uri="{FF2B5EF4-FFF2-40B4-BE49-F238E27FC236}">
                  <a16:creationId xmlns:a16="http://schemas.microsoft.com/office/drawing/2014/main" id="{F0C01CEA-CE7E-499B-A260-28C46714FAC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974270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87E52000D43248A94C18BF0B36B1D8" ma:contentTypeVersion="10" ma:contentTypeDescription="Crie um novo documento." ma:contentTypeScope="" ma:versionID="e42b6313f001e968b1eca5d95049c10d">
  <xsd:schema xmlns:xsd="http://www.w3.org/2001/XMLSchema" xmlns:xs="http://www.w3.org/2001/XMLSchema" xmlns:p="http://schemas.microsoft.com/office/2006/metadata/properties" xmlns:ns2="273e3910-5cc7-4656-b525-a71580039df0" targetNamespace="http://schemas.microsoft.com/office/2006/metadata/properties" ma:root="true" ma:fieldsID="3435977eb6d0430fdb5c19e6771110c3" ns2:_="">
    <xsd:import namespace="273e3910-5cc7-4656-b525-a71580039d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e3910-5cc7-4656-b525-a71580039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CCEDC-AF9B-456C-9D61-BCE3723114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063B8-486B-43B9-819A-61D3A13483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7940E9-FC19-427D-8D42-333517B3C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e3910-5cc7-4656-b525-a71580039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3198</Words>
  <Application>Microsoft Office PowerPoint</Application>
  <PresentationFormat>Apresentação na tela (16:9)</PresentationFormat>
  <Paragraphs>296</Paragraphs>
  <Slides>48</Slides>
  <Notes>48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Desdemona template</vt:lpstr>
      <vt:lpstr>CHALLENGE 2022</vt:lpstr>
      <vt:lpstr>CHALLENGE 2022</vt:lpstr>
      <vt:lpstr>EMPRESAS PARCEIRAS</vt:lpstr>
      <vt:lpstr>O Desafio</vt:lpstr>
      <vt:lpstr>O DESAFIO</vt:lpstr>
      <vt:lpstr>O DESAFIO</vt:lpstr>
      <vt:lpstr>O DESAFIO</vt:lpstr>
      <vt:lpstr>OBJETIVO</vt:lpstr>
      <vt:lpstr>Normas Básicas</vt:lpstr>
      <vt:lpstr>GRUPOS</vt:lpstr>
      <vt:lpstr>GESTÃO DO GRUPO</vt:lpstr>
      <vt:lpstr>ENTREGAS</vt:lpstr>
      <vt:lpstr>ENTREGAS</vt:lpstr>
      <vt:lpstr>Responsabilidades</vt:lpstr>
      <vt:lpstr>ALUNOS</vt:lpstr>
      <vt:lpstr>PROFESSORES</vt:lpstr>
      <vt:lpstr>SCRUM MASTER</vt:lpstr>
      <vt:lpstr>Premiação</vt:lpstr>
      <vt:lpstr>PREMIAÇÃO  </vt:lpstr>
      <vt:lpstr>Cronograma</vt:lpstr>
      <vt:lpstr>CRONOGRAMA – 1º Semestre</vt:lpstr>
      <vt:lpstr>1º Entregas</vt:lpstr>
      <vt:lpstr>COMPLIANCE &amp; QUALITY ASSURANCE</vt:lpstr>
      <vt:lpstr>DATABASE APPLICATION DEVELOPMENT</vt:lpstr>
      <vt:lpstr>DATABASE APPLICATION E DATA SCIENCE</vt:lpstr>
      <vt:lpstr>DEVOPS TOOLS E CLOUD COMPUTING</vt:lpstr>
      <vt:lpstr>DIGITAL BUSINESS ENABLEMENT</vt:lpstr>
      <vt:lpstr>DISRUPTIVE ARCHITECTURES: IOT, IOB &amp; IA</vt:lpstr>
      <vt:lpstr>ENTERPRISE APPLICATION DEVELOPMENT</vt:lpstr>
      <vt:lpstr>ENTERPRISE APPLICATION DEVELOPMENT</vt:lpstr>
      <vt:lpstr>HYBRID MOBILE APP DEVELOPMENT</vt:lpstr>
      <vt:lpstr>2º Entregas</vt:lpstr>
      <vt:lpstr>COMPLIANCE &amp; QUALITY ASSURANCE</vt:lpstr>
      <vt:lpstr>DATABASE APPLICATION DEVELOPMENT</vt:lpstr>
      <vt:lpstr>DATABASE APPLICATION E DATA SCIENCE</vt:lpstr>
      <vt:lpstr>DEVOPS TOOLS E CLOUD COMPUTING</vt:lpstr>
      <vt:lpstr>DEVOPS TOOLS E CLOUD COMPUTING</vt:lpstr>
      <vt:lpstr>DEVOPS TOOLS E CLOUD COMPUTING</vt:lpstr>
      <vt:lpstr>DIGITAL BUSINESS ENABLEMENT</vt:lpstr>
      <vt:lpstr>DISRUPTIVE ARCHITECTURES: IOT, IOB &amp; IA</vt:lpstr>
      <vt:lpstr>ENTERPRISE APPLICATION DEVELOPMENT</vt:lpstr>
      <vt:lpstr>HYBRID MOBILE APP DEVELOPMENT</vt:lpstr>
      <vt:lpstr>Hackathon</vt:lpstr>
      <vt:lpstr>HACKATHON</vt:lpstr>
      <vt:lpstr>HACKATHON - PREMIAÇÃO</vt:lpstr>
      <vt:lpstr>Startup One</vt:lpstr>
      <vt:lpstr>STARTUP ONE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Thiago Yama</dc:creator>
  <cp:lastModifiedBy>Thiago Toshiyuki Izumi Yamamoto</cp:lastModifiedBy>
  <cp:revision>158</cp:revision>
  <dcterms:modified xsi:type="dcterms:W3CDTF">2022-03-04T00:38:50Z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0x010100EC87E52000D43248A94C18BF0B36B1D8</vt:lpwstr>
  </property>
</Properties>
</file>