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382" y="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81C87-31B8-4EE9-8F0C-9E17B081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965D4C-26E4-4A94-8801-6E4E2BD4C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DE264F-AFA7-457D-8BEB-3ABC6C73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712-E4B9-483D-91D9-8657C774B321}" type="datetimeFigureOut">
              <a:rPr lang="pt-BR" smtClean="0"/>
              <a:pPr/>
              <a:t>31/05/2022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5867F2-9DB9-4C80-BD1D-DFB7F0E2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37DA4F-72A9-408D-8B77-1202D2F9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4A0-2AE2-4766-A850-90795F9268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0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8148A-F2D8-4111-96CE-F5DD1793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C263AC-9430-4A41-92FD-CF9BD0A23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B394E-032C-4F34-892E-6311CDED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712-E4B9-483D-91D9-8657C774B321}" type="datetimeFigureOut">
              <a:rPr lang="pt-BR" smtClean="0"/>
              <a:pPr/>
              <a:t>31/05/2022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F62BF7-991C-4443-BBB0-57BE3C3E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21DF7E-7396-4C50-A68A-66668B37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4A0-2AE2-4766-A850-90795F9268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8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33185A-D4D8-41CB-A071-04C36F7BB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8DF2FC-9616-4C68-B3DE-C5E61C8E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5A0D68-C962-4660-BE8D-3A606720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712-E4B9-483D-91D9-8657C774B321}" type="datetimeFigureOut">
              <a:rPr lang="pt-BR" smtClean="0"/>
              <a:pPr/>
              <a:t>31/05/2022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8227FA-2AED-4EA4-A0D8-A3266637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6EE33C-AC46-48F3-B320-8809372D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4A0-2AE2-4766-A850-90795F9268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46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C19BB-72D6-42BE-A39C-30460377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D753B-5D79-424C-90AA-00AF9A47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FAC5A-9500-4333-871A-28229ABA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712-E4B9-483D-91D9-8657C774B321}" type="datetimeFigureOut">
              <a:rPr lang="pt-BR" smtClean="0"/>
              <a:pPr/>
              <a:t>31/05/2022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56542D-3DC2-4D60-BF60-2C170A90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94F662-F150-4B2D-8C1E-FD334296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4A0-2AE2-4766-A850-90795F9268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384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FBCAF-B84F-4ED7-9945-5B62E214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D41DDA-CDA1-405F-B732-AC5E3AB1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FDE5AE-5588-4E02-A98A-72ABE92E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712-E4B9-483D-91D9-8657C774B321}" type="datetimeFigureOut">
              <a:rPr lang="pt-BR" smtClean="0"/>
              <a:pPr/>
              <a:t>31/05/2022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6AF10-48A2-458D-A94F-B0053921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95EB3C-38C9-4249-AC4F-CD5F05C6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4A0-2AE2-4766-A850-90795F9268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62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3E4C-6E84-44CE-BCE5-9D4DDB8A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27DE1-0F91-4EB3-BC80-071EA63CB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29F504-0EA6-4EFC-BB34-AF906B1C0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6436AB-D085-4BFE-8780-DC9F28C7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712-E4B9-483D-91D9-8657C774B321}" type="datetimeFigureOut">
              <a:rPr lang="pt-BR" smtClean="0"/>
              <a:pPr/>
              <a:t>31/05/2022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6969A9-11E1-415E-A3B6-FB481576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55750C-7ED8-422C-ADC1-C7DF2935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4A0-2AE2-4766-A850-90795F9268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338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73AB7-29E7-4902-A6F8-1CC6D28D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3D5F3-06FC-4B4A-97FD-9901AA26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386704-743F-44AA-9729-B7FF7AED5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D55DC7-8551-47B3-8994-DE8E45342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8A020D-B08E-4AE0-A5F7-CC4D9ABA6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B20CF1-AF98-4747-868F-E6BC3849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712-E4B9-483D-91D9-8657C774B321}" type="datetimeFigureOut">
              <a:rPr lang="pt-BR" smtClean="0"/>
              <a:pPr/>
              <a:t>31/05/2022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616EDE-43AF-425C-A3D9-4C848F05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6A9316-C73A-40D9-A7DC-F40626A2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4A0-2AE2-4766-A850-90795F9268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12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FCEB6-0122-46EF-971E-A23BC5AF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9ED8F6-A23B-4E8E-8FD3-9D2B7EAE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712-E4B9-483D-91D9-8657C774B321}" type="datetimeFigureOut">
              <a:rPr lang="pt-BR" smtClean="0"/>
              <a:pPr/>
              <a:t>31/05/2022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E12E54-B81D-4D74-B9A6-7257CD01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133A7B-66CF-4794-95DB-328A72E9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4A0-2AE2-4766-A850-90795F9268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427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3ABADD-F18A-437F-A99A-6EFAE451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712-E4B9-483D-91D9-8657C774B321}" type="datetimeFigureOut">
              <a:rPr lang="pt-BR" smtClean="0"/>
              <a:pPr/>
              <a:t>31/05/2022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B75628-D2D8-47BE-A97C-C8D25ED9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7CF770-16D9-484D-99DB-D3F6EC6F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4A0-2AE2-4766-A850-90795F9268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64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37C8E-16C3-4956-9874-E1788ABF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D0DDFA-F0B8-4C3A-9C6A-54B2E218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471A54-28F8-40E6-8246-37C92FB81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FD523F-C10E-40D0-8CE3-F64133CE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712-E4B9-483D-91D9-8657C774B321}" type="datetimeFigureOut">
              <a:rPr lang="pt-BR" smtClean="0"/>
              <a:pPr/>
              <a:t>31/05/2022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CDFAF4-2063-436B-AE6F-262F7461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8CCC18-45A3-4DF6-8200-943C170F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4A0-2AE2-4766-A850-90795F9268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90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46581-9DD4-4FB1-85AB-574A3D27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DDDB1A-C34B-4D49-B002-68E9555CC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D54FA5-5CC9-4AB7-AD11-94684C5D5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66C239-A330-4691-8939-E33F5A1E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C712-E4B9-483D-91D9-8657C774B321}" type="datetimeFigureOut">
              <a:rPr lang="pt-BR" smtClean="0"/>
              <a:pPr/>
              <a:t>31/05/2022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88B6FB-499E-4E93-B4BB-B07DCE63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DE7CCD-2A46-4FF2-8ABC-D95F72CB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4A0-2AE2-4766-A850-90795F9268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97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F4AD3F-FD61-49E6-9498-446944FF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B62D15-0E1F-4BAF-BF58-780931601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3D2CDE-F9BC-4ED8-889C-ADB1AD398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C712-E4B9-483D-91D9-8657C774B321}" type="datetimeFigureOut">
              <a:rPr lang="pt-BR" smtClean="0"/>
              <a:pPr/>
              <a:t>31/05/2022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27FA26-B958-4DEA-9507-58CC66FBA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D93338-0CD4-4318-B734-424BBE91D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04A0-2AE2-4766-A850-90795F9268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38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0F48D9-710B-4F00-B3A8-0BFD7A946E28}"/>
              </a:ext>
            </a:extLst>
          </p:cNvPr>
          <p:cNvSpPr txBox="1"/>
          <p:nvPr/>
        </p:nvSpPr>
        <p:spPr>
          <a:xfrm>
            <a:off x="584684" y="1412206"/>
            <a:ext cx="56886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Records in SIVEP-Gripe (epidemiological weeks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1-53/2020- 1-52/2021 1-13/2022) n= 3153871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DE4E5A-3952-4C75-8BE3-DB2E65CB7B14}"/>
              </a:ext>
            </a:extLst>
          </p:cNvPr>
          <p:cNvSpPr txBox="1"/>
          <p:nvPr/>
        </p:nvSpPr>
        <p:spPr>
          <a:xfrm>
            <a:off x="2635824" y="1913872"/>
            <a:ext cx="29523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admitted to hospital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 179337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A60A90E-05FC-4BC0-AC70-C8308A8A79AE}"/>
              </a:ext>
            </a:extLst>
          </p:cNvPr>
          <p:cNvSpPr txBox="1"/>
          <p:nvPr/>
        </p:nvSpPr>
        <p:spPr>
          <a:xfrm>
            <a:off x="584684" y="2276302"/>
            <a:ext cx="56886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 admissions due to SARS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 2974534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C1EE00-6039-45B7-814B-84E9AB2A83E7}"/>
              </a:ext>
            </a:extLst>
          </p:cNvPr>
          <p:cNvSpPr txBox="1"/>
          <p:nvPr/>
        </p:nvSpPr>
        <p:spPr>
          <a:xfrm>
            <a:off x="2636912" y="2660590"/>
            <a:ext cx="363694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 admissions without COVID-19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n=1040634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28C335-EDBD-484F-A323-606995498AB7}"/>
              </a:ext>
            </a:extLst>
          </p:cNvPr>
          <p:cNvSpPr txBox="1"/>
          <p:nvPr/>
        </p:nvSpPr>
        <p:spPr>
          <a:xfrm>
            <a:off x="584140" y="3124193"/>
            <a:ext cx="56886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 admissions due to COVID-19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 1933900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0B7D3A-408B-43CA-B471-766F837C1EAC}"/>
              </a:ext>
            </a:extLst>
          </p:cNvPr>
          <p:cNvSpPr txBox="1"/>
          <p:nvPr/>
        </p:nvSpPr>
        <p:spPr>
          <a:xfrm>
            <a:off x="2636368" y="3530218"/>
            <a:ext cx="36369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COVID-19 unconfirmed by RT-PCR SARS-CoV-2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black"/>
                </a:solidFill>
                <a:latin typeface="Calibri" panose="020F0502020204030204"/>
              </a:rPr>
              <a:t>n= 739140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FD87D1-0B66-4E81-85A0-DBB803E7AE5D}"/>
              </a:ext>
            </a:extLst>
          </p:cNvPr>
          <p:cNvSpPr txBox="1"/>
          <p:nvPr/>
        </p:nvSpPr>
        <p:spPr>
          <a:xfrm>
            <a:off x="584684" y="4174889"/>
            <a:ext cx="56886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 admissions due to COVID-19 (RT-PCR+)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 1194760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D9C48A-FC5E-46AC-BD19-9BC9AE52DE55}"/>
              </a:ext>
            </a:extLst>
          </p:cNvPr>
          <p:cNvSpPr txBox="1"/>
          <p:nvPr/>
        </p:nvSpPr>
        <p:spPr>
          <a:xfrm>
            <a:off x="584140" y="5752306"/>
            <a:ext cx="56886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Women hospitalized due to COVID-19 (RT-PCR+) aged 10-49 years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 146269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BE212F-C6F6-4F64-B635-4FBB0517AE9C}"/>
              </a:ext>
            </a:extLst>
          </p:cNvPr>
          <p:cNvSpPr txBox="1"/>
          <p:nvPr/>
        </p:nvSpPr>
        <p:spPr>
          <a:xfrm>
            <a:off x="2635824" y="4544932"/>
            <a:ext cx="363694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Male sex or sex not known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 665172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DB9C19B-4144-49AF-8D5C-DD5E75DB6ADE}"/>
              </a:ext>
            </a:extLst>
          </p:cNvPr>
          <p:cNvSpPr txBox="1"/>
          <p:nvPr/>
        </p:nvSpPr>
        <p:spPr>
          <a:xfrm>
            <a:off x="762006" y="7812693"/>
            <a:ext cx="13331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Pregnant women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b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 9681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DF167B-66F7-40B8-9E9A-34A0051ABCB1}"/>
              </a:ext>
            </a:extLst>
          </p:cNvPr>
          <p:cNvCxnSpPr/>
          <p:nvPr/>
        </p:nvCxnSpPr>
        <p:spPr>
          <a:xfrm>
            <a:off x="1484784" y="1740364"/>
            <a:ext cx="0" cy="45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22BAF38-995D-442A-9A50-8731B6F7999C}"/>
              </a:ext>
            </a:extLst>
          </p:cNvPr>
          <p:cNvCxnSpPr>
            <a:cxnSpLocks/>
          </p:cNvCxnSpPr>
          <p:nvPr/>
        </p:nvCxnSpPr>
        <p:spPr>
          <a:xfrm>
            <a:off x="1484784" y="2608971"/>
            <a:ext cx="0" cy="43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F4249DD-1517-4AEE-AE6C-A3A71A775ECF}"/>
              </a:ext>
            </a:extLst>
          </p:cNvPr>
          <p:cNvCxnSpPr>
            <a:cxnSpLocks/>
          </p:cNvCxnSpPr>
          <p:nvPr/>
        </p:nvCxnSpPr>
        <p:spPr>
          <a:xfrm>
            <a:off x="1473098" y="3463852"/>
            <a:ext cx="11142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546F082-08F7-44FB-96A8-ABC0C8E94445}"/>
              </a:ext>
            </a:extLst>
          </p:cNvPr>
          <p:cNvCxnSpPr>
            <a:cxnSpLocks/>
          </p:cNvCxnSpPr>
          <p:nvPr/>
        </p:nvCxnSpPr>
        <p:spPr>
          <a:xfrm>
            <a:off x="1473098" y="4505361"/>
            <a:ext cx="0" cy="35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4A94D6E-842F-457A-B6D8-F069539E45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24196" y="7484507"/>
            <a:ext cx="657413" cy="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E9444A0D-BC48-4B61-A4CE-79056BD3DE3E}"/>
              </a:ext>
            </a:extLst>
          </p:cNvPr>
          <p:cNvCxnSpPr>
            <a:cxnSpLocks/>
          </p:cNvCxnSpPr>
          <p:nvPr/>
        </p:nvCxnSpPr>
        <p:spPr>
          <a:xfrm>
            <a:off x="1387623" y="7158205"/>
            <a:ext cx="0" cy="64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F9137A4-36C4-4C61-AFAB-00A77802A788}"/>
              </a:ext>
            </a:extLst>
          </p:cNvPr>
          <p:cNvCxnSpPr>
            <a:cxnSpLocks/>
          </p:cNvCxnSpPr>
          <p:nvPr/>
        </p:nvCxnSpPr>
        <p:spPr>
          <a:xfrm flipV="1">
            <a:off x="1387623" y="7150831"/>
            <a:ext cx="1974392" cy="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B6FD8AE-327F-4C96-84F4-1059354AD2D4}"/>
              </a:ext>
            </a:extLst>
          </p:cNvPr>
          <p:cNvCxnSpPr/>
          <p:nvPr/>
        </p:nvCxnSpPr>
        <p:spPr>
          <a:xfrm>
            <a:off x="1473098" y="4649377"/>
            <a:ext cx="1019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5AC82F98-C88A-4969-81A8-D0A68927E507}"/>
              </a:ext>
            </a:extLst>
          </p:cNvPr>
          <p:cNvCxnSpPr/>
          <p:nvPr/>
        </p:nvCxnSpPr>
        <p:spPr>
          <a:xfrm>
            <a:off x="1473098" y="3691357"/>
            <a:ext cx="1019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BEBD9D2-4B79-4CF2-9F50-7E6B4D26FF1F}"/>
              </a:ext>
            </a:extLst>
          </p:cNvPr>
          <p:cNvCxnSpPr/>
          <p:nvPr/>
        </p:nvCxnSpPr>
        <p:spPr>
          <a:xfrm>
            <a:off x="1484784" y="2799452"/>
            <a:ext cx="1019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9F1A440-3595-44B2-B582-E06D35D29D44}"/>
              </a:ext>
            </a:extLst>
          </p:cNvPr>
          <p:cNvCxnSpPr/>
          <p:nvPr/>
        </p:nvCxnSpPr>
        <p:spPr>
          <a:xfrm>
            <a:off x="1484784" y="1988270"/>
            <a:ext cx="1019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ítulo 4">
            <a:extLst>
              <a:ext uri="{FF2B5EF4-FFF2-40B4-BE49-F238E27FC236}">
                <a16:creationId xmlns:a16="http://schemas.microsoft.com/office/drawing/2014/main" id="{A6AB3872-5C1F-4E68-B72F-F8F59EF039A1}"/>
              </a:ext>
            </a:extLst>
          </p:cNvPr>
          <p:cNvSpPr txBox="1">
            <a:spLocks/>
          </p:cNvSpPr>
          <p:nvPr/>
        </p:nvSpPr>
        <p:spPr>
          <a:xfrm>
            <a:off x="584684" y="638363"/>
            <a:ext cx="5915025" cy="4006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Case selection flowchart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C6597ED-0C94-40D9-AACA-D12526CB7F84}"/>
              </a:ext>
            </a:extLst>
          </p:cNvPr>
          <p:cNvSpPr txBox="1"/>
          <p:nvPr/>
        </p:nvSpPr>
        <p:spPr>
          <a:xfrm>
            <a:off x="2635824" y="5348395"/>
            <a:ext cx="363694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Age &lt; 10 or &gt; 49 years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 383319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F42F9076-07DF-43F8-8F57-8C1A743235FA}"/>
              </a:ext>
            </a:extLst>
          </p:cNvPr>
          <p:cNvCxnSpPr>
            <a:cxnSpLocks/>
          </p:cNvCxnSpPr>
          <p:nvPr/>
        </p:nvCxnSpPr>
        <p:spPr>
          <a:xfrm>
            <a:off x="1472063" y="5235041"/>
            <a:ext cx="0" cy="46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23241E7-FA2A-4BD6-9DE4-EA9A7CFB0B44}"/>
              </a:ext>
            </a:extLst>
          </p:cNvPr>
          <p:cNvCxnSpPr/>
          <p:nvPr/>
        </p:nvCxnSpPr>
        <p:spPr>
          <a:xfrm>
            <a:off x="1484784" y="5437962"/>
            <a:ext cx="1019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0D0E893-8D95-42C0-8F46-3CBFF1009511}"/>
              </a:ext>
            </a:extLst>
          </p:cNvPr>
          <p:cNvSpPr txBox="1"/>
          <p:nvPr/>
        </p:nvSpPr>
        <p:spPr>
          <a:xfrm>
            <a:off x="584140" y="4935680"/>
            <a:ext cx="56886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Women hospitalized due to COVID-19 (RT-PCR+)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 529588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A16A343-FBB4-4DFD-9D9F-518C5DCDB9FE}"/>
              </a:ext>
            </a:extLst>
          </p:cNvPr>
          <p:cNvSpPr txBox="1"/>
          <p:nvPr/>
        </p:nvSpPr>
        <p:spPr>
          <a:xfrm>
            <a:off x="2707939" y="7833514"/>
            <a:ext cx="14539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Puerperal women</a:t>
            </a:r>
            <a:b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 2283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94E6DB3-CD93-4422-8DBC-CD348B034AAC}"/>
              </a:ext>
            </a:extLst>
          </p:cNvPr>
          <p:cNvCxnSpPr>
            <a:cxnSpLocks/>
          </p:cNvCxnSpPr>
          <p:nvPr/>
        </p:nvCxnSpPr>
        <p:spPr>
          <a:xfrm flipV="1">
            <a:off x="478947" y="8455092"/>
            <a:ext cx="2417354" cy="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4AB48C5-B6B5-4030-8054-38B7491A30EA}"/>
              </a:ext>
            </a:extLst>
          </p:cNvPr>
          <p:cNvCxnSpPr>
            <a:cxnSpLocks/>
          </p:cNvCxnSpPr>
          <p:nvPr/>
        </p:nvCxnSpPr>
        <p:spPr>
          <a:xfrm>
            <a:off x="2386169" y="7058728"/>
            <a:ext cx="0" cy="92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DD7B5D96-E64E-4B0F-A8C8-D3A1ED414F9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383271" y="8274358"/>
            <a:ext cx="395" cy="16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45D99E5-A6A3-4DFD-A337-BF5C7731A35F}"/>
              </a:ext>
            </a:extLst>
          </p:cNvPr>
          <p:cNvSpPr txBox="1"/>
          <p:nvPr/>
        </p:nvSpPr>
        <p:spPr>
          <a:xfrm>
            <a:off x="2612939" y="6084869"/>
            <a:ext cx="36369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No information about pregnancy or not pregnant nor postpartum</a:t>
            </a:r>
            <a:r>
              <a:rPr lang="pt-BR" sz="1200" dirty="0">
                <a:solidFill>
                  <a:prstClr val="black"/>
                </a:solidFill>
                <a:latin typeface="Calibri" panose="020F0502020204030204"/>
              </a:rPr>
              <a:t> n= 134305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A044EE89-92A9-41BD-BD0C-DD5EF8308D48}"/>
              </a:ext>
            </a:extLst>
          </p:cNvPr>
          <p:cNvCxnSpPr>
            <a:cxnSpLocks/>
          </p:cNvCxnSpPr>
          <p:nvPr/>
        </p:nvCxnSpPr>
        <p:spPr>
          <a:xfrm>
            <a:off x="1478504" y="6059761"/>
            <a:ext cx="0" cy="46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18835E5A-1E6F-4808-82C7-F03855E7E75B}"/>
              </a:ext>
            </a:extLst>
          </p:cNvPr>
          <p:cNvCxnSpPr/>
          <p:nvPr/>
        </p:nvCxnSpPr>
        <p:spPr>
          <a:xfrm>
            <a:off x="1491225" y="6262682"/>
            <a:ext cx="1019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E70B554-A323-4312-9D95-AF77ECC3B830}"/>
              </a:ext>
            </a:extLst>
          </p:cNvPr>
          <p:cNvSpPr txBox="1"/>
          <p:nvPr/>
        </p:nvSpPr>
        <p:spPr>
          <a:xfrm>
            <a:off x="590581" y="6583920"/>
            <a:ext cx="56886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Women hospitalized due to COVID-19 (RT-PCR+) aged 10-49 years with information about obstetric situation (pregnant or postpartum)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 11964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5F6AB5A-8915-475C-BF23-972BE1B1D144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896301" y="8455092"/>
            <a:ext cx="0" cy="16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46E75D8-B5C7-40FA-877C-FAF823F61A83}"/>
              </a:ext>
            </a:extLst>
          </p:cNvPr>
          <p:cNvSpPr txBox="1"/>
          <p:nvPr/>
        </p:nvSpPr>
        <p:spPr>
          <a:xfrm>
            <a:off x="5982205" y="8616321"/>
            <a:ext cx="717303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dirty="0">
                <a:solidFill>
                  <a:prstClr val="black"/>
                </a:solidFill>
                <a:latin typeface="Calibri" panose="020F0502020204030204"/>
              </a:rPr>
              <a:t>Puerperal </a:t>
            </a:r>
            <a:r>
              <a:rPr lang="pt-BR" sz="1000" dirty="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pt-BR" sz="1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pt-BR" sz="1000" dirty="0" err="1">
                <a:solidFill>
                  <a:prstClr val="black"/>
                </a:solidFill>
                <a:latin typeface="Calibri" panose="020F0502020204030204"/>
              </a:rPr>
              <a:t>omicron</a:t>
            </a:r>
            <a:r>
              <a:rPr lang="pt-BR" sz="1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pt-BR" sz="1000" dirty="0" err="1">
                <a:solidFill>
                  <a:prstClr val="black"/>
                </a:solidFill>
                <a:latin typeface="Calibri" panose="020F0502020204030204"/>
              </a:rPr>
              <a:t>variant</a:t>
            </a:r>
            <a:b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 224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AE19C50-A58F-4B0C-9504-C88D9EBCF8E0}"/>
              </a:ext>
            </a:extLst>
          </p:cNvPr>
          <p:cNvSpPr txBox="1"/>
          <p:nvPr/>
        </p:nvSpPr>
        <p:spPr>
          <a:xfrm>
            <a:off x="5181088" y="8609075"/>
            <a:ext cx="717303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dirty="0">
                <a:solidFill>
                  <a:prstClr val="black"/>
                </a:solidFill>
                <a:latin typeface="Calibri" panose="020F0502020204030204"/>
              </a:rPr>
              <a:t>Puerperal </a:t>
            </a:r>
            <a:r>
              <a:rPr lang="pt-BR" sz="1000" dirty="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pt-BR" sz="10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dirty="0">
                <a:solidFill>
                  <a:prstClr val="black"/>
                </a:solidFill>
                <a:latin typeface="Calibri" panose="020F0502020204030204"/>
              </a:rPr>
              <a:t>delta </a:t>
            </a:r>
            <a:r>
              <a:rPr lang="pt-BR" sz="1000" dirty="0" err="1">
                <a:solidFill>
                  <a:prstClr val="black"/>
                </a:solidFill>
                <a:latin typeface="Calibri" panose="020F0502020204030204"/>
              </a:rPr>
              <a:t>variant</a:t>
            </a:r>
            <a:b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 111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3ED6F8F-17D6-48B8-8FF2-278F1AEBC84A}"/>
              </a:ext>
            </a:extLst>
          </p:cNvPr>
          <p:cNvSpPr txBox="1"/>
          <p:nvPr/>
        </p:nvSpPr>
        <p:spPr>
          <a:xfrm>
            <a:off x="4379971" y="8606638"/>
            <a:ext cx="717303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dirty="0">
                <a:solidFill>
                  <a:prstClr val="black"/>
                </a:solidFill>
                <a:latin typeface="Calibri" panose="020F0502020204030204"/>
              </a:rPr>
              <a:t>Puerperal </a:t>
            </a:r>
            <a:r>
              <a:rPr lang="pt-BR" sz="1000" dirty="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pt-BR" sz="1000" dirty="0">
                <a:solidFill>
                  <a:prstClr val="black"/>
                </a:solidFill>
                <a:latin typeface="Calibri" panose="020F0502020204030204"/>
              </a:rPr>
              <a:t> gama </a:t>
            </a:r>
            <a:r>
              <a:rPr lang="pt-BR" sz="1000" dirty="0" err="1">
                <a:solidFill>
                  <a:prstClr val="black"/>
                </a:solidFill>
                <a:latin typeface="Calibri" panose="020F0502020204030204"/>
              </a:rPr>
              <a:t>variant</a:t>
            </a:r>
            <a:b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 1012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67A84E82-7EDB-49C0-B1D2-F8E437A88453}"/>
              </a:ext>
            </a:extLst>
          </p:cNvPr>
          <p:cNvSpPr txBox="1"/>
          <p:nvPr/>
        </p:nvSpPr>
        <p:spPr>
          <a:xfrm>
            <a:off x="3578854" y="8616321"/>
            <a:ext cx="717303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dirty="0">
                <a:solidFill>
                  <a:prstClr val="black"/>
                </a:solidFill>
                <a:latin typeface="Calibri" panose="020F0502020204030204"/>
              </a:rPr>
              <a:t>Puerperal </a:t>
            </a:r>
            <a:r>
              <a:rPr lang="pt-BR" sz="1000" dirty="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pt-BR" sz="1000" dirty="0">
                <a:solidFill>
                  <a:prstClr val="black"/>
                </a:solidFill>
                <a:latin typeface="Calibri" panose="020F0502020204030204"/>
              </a:rPr>
              <a:t> original </a:t>
            </a:r>
            <a:r>
              <a:rPr lang="pt-BR" sz="1000" dirty="0" err="1">
                <a:solidFill>
                  <a:prstClr val="black"/>
                </a:solidFill>
                <a:latin typeface="Calibri" panose="020F0502020204030204"/>
              </a:rPr>
              <a:t>variant</a:t>
            </a:r>
            <a:b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 936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805604D-08B6-4B6C-B182-DA9153DEE51B}"/>
              </a:ext>
            </a:extLst>
          </p:cNvPr>
          <p:cNvSpPr txBox="1"/>
          <p:nvPr/>
        </p:nvSpPr>
        <p:spPr>
          <a:xfrm>
            <a:off x="2537649" y="8616321"/>
            <a:ext cx="71730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Pregnant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omicron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variant</a:t>
            </a:r>
            <a:b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 734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666608F-4473-4FAB-A8DB-A0D1226B4D22}"/>
              </a:ext>
            </a:extLst>
          </p:cNvPr>
          <p:cNvSpPr txBox="1"/>
          <p:nvPr/>
        </p:nvSpPr>
        <p:spPr>
          <a:xfrm>
            <a:off x="1736532" y="8606638"/>
            <a:ext cx="71730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Pregnant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delta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variant</a:t>
            </a:r>
            <a:b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 570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F1B48A0A-0796-4414-BF29-FD28575AA0C1}"/>
              </a:ext>
            </a:extLst>
          </p:cNvPr>
          <p:cNvSpPr txBox="1"/>
          <p:nvPr/>
        </p:nvSpPr>
        <p:spPr>
          <a:xfrm>
            <a:off x="930623" y="8616321"/>
            <a:ext cx="717303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Pregnant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gama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variant</a:t>
            </a:r>
            <a:b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 4578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6BAA875-86DD-407E-A10B-022AA589D3C8}"/>
              </a:ext>
            </a:extLst>
          </p:cNvPr>
          <p:cNvSpPr txBox="1"/>
          <p:nvPr/>
        </p:nvSpPr>
        <p:spPr>
          <a:xfrm>
            <a:off x="111086" y="8616325"/>
            <a:ext cx="735723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Pregnant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original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variant</a:t>
            </a:r>
            <a:b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n= 3799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9AC80D6D-D596-4F6E-A343-704A12F391EE}"/>
              </a:ext>
            </a:extLst>
          </p:cNvPr>
          <p:cNvCxnSpPr>
            <a:cxnSpLocks/>
          </p:cNvCxnSpPr>
          <p:nvPr/>
        </p:nvCxnSpPr>
        <p:spPr>
          <a:xfrm>
            <a:off x="1219901" y="8473455"/>
            <a:ext cx="0" cy="16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B4EB8A2D-48DB-482C-B498-BE328874A220}"/>
              </a:ext>
            </a:extLst>
          </p:cNvPr>
          <p:cNvCxnSpPr>
            <a:cxnSpLocks/>
          </p:cNvCxnSpPr>
          <p:nvPr/>
        </p:nvCxnSpPr>
        <p:spPr>
          <a:xfrm>
            <a:off x="2095184" y="8455092"/>
            <a:ext cx="0" cy="16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C8F4E189-3182-47A8-A480-B7E92617BC4F}"/>
              </a:ext>
            </a:extLst>
          </p:cNvPr>
          <p:cNvCxnSpPr>
            <a:cxnSpLocks/>
          </p:cNvCxnSpPr>
          <p:nvPr/>
        </p:nvCxnSpPr>
        <p:spPr>
          <a:xfrm>
            <a:off x="478947" y="8464775"/>
            <a:ext cx="0" cy="16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F1D6FE5D-9763-41F2-AF89-8DA366B81777}"/>
              </a:ext>
            </a:extLst>
          </p:cNvPr>
          <p:cNvCxnSpPr>
            <a:cxnSpLocks/>
          </p:cNvCxnSpPr>
          <p:nvPr/>
        </p:nvCxnSpPr>
        <p:spPr>
          <a:xfrm>
            <a:off x="3876659" y="8438872"/>
            <a:ext cx="2417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7485F5A-30AF-4D46-86BF-DC58342B6F5C}"/>
              </a:ext>
            </a:extLst>
          </p:cNvPr>
          <p:cNvCxnSpPr>
            <a:cxnSpLocks/>
          </p:cNvCxnSpPr>
          <p:nvPr/>
        </p:nvCxnSpPr>
        <p:spPr>
          <a:xfrm>
            <a:off x="5025883" y="8164165"/>
            <a:ext cx="0" cy="268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E8CB2550-3FD6-4C2E-9247-C0247BDD9106}"/>
              </a:ext>
            </a:extLst>
          </p:cNvPr>
          <p:cNvCxnSpPr>
            <a:cxnSpLocks/>
          </p:cNvCxnSpPr>
          <p:nvPr/>
        </p:nvCxnSpPr>
        <p:spPr>
          <a:xfrm>
            <a:off x="6294013" y="8438872"/>
            <a:ext cx="0" cy="16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FFB3FDA9-C8AE-4B0E-8D35-AB3A2B998E38}"/>
              </a:ext>
            </a:extLst>
          </p:cNvPr>
          <p:cNvCxnSpPr>
            <a:cxnSpLocks/>
          </p:cNvCxnSpPr>
          <p:nvPr/>
        </p:nvCxnSpPr>
        <p:spPr>
          <a:xfrm>
            <a:off x="4617613" y="8457235"/>
            <a:ext cx="0" cy="16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93510D77-DFED-4661-8493-91BE6401116C}"/>
              </a:ext>
            </a:extLst>
          </p:cNvPr>
          <p:cNvCxnSpPr>
            <a:cxnSpLocks/>
          </p:cNvCxnSpPr>
          <p:nvPr/>
        </p:nvCxnSpPr>
        <p:spPr>
          <a:xfrm>
            <a:off x="5492896" y="8438872"/>
            <a:ext cx="0" cy="16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34828BFF-34F9-4D24-B1F1-84831EBA239E}"/>
              </a:ext>
            </a:extLst>
          </p:cNvPr>
          <p:cNvCxnSpPr>
            <a:cxnSpLocks/>
          </p:cNvCxnSpPr>
          <p:nvPr/>
        </p:nvCxnSpPr>
        <p:spPr>
          <a:xfrm>
            <a:off x="3876659" y="8448555"/>
            <a:ext cx="0" cy="16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7FD776EF-EC00-42C6-8DDC-F1B47ABC2DFD}"/>
              </a:ext>
            </a:extLst>
          </p:cNvPr>
          <p:cNvCxnSpPr>
            <a:cxnSpLocks/>
          </p:cNvCxnSpPr>
          <p:nvPr/>
        </p:nvCxnSpPr>
        <p:spPr>
          <a:xfrm>
            <a:off x="4180921" y="8158060"/>
            <a:ext cx="847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64697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221</Words>
  <Application>Microsoft Office PowerPoint</Application>
  <PresentationFormat>Papel A4 (210 x 297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Fluxograma novo – definir onde inserir critérios de sexo feminino e gestação/puerpério</dc:title>
  <dc:creator>Patricia de Rossi</dc:creator>
  <cp:lastModifiedBy>Fabiano Elisei Serra</cp:lastModifiedBy>
  <cp:revision>25</cp:revision>
  <dcterms:created xsi:type="dcterms:W3CDTF">2021-01-22T14:28:12Z</dcterms:created>
  <dcterms:modified xsi:type="dcterms:W3CDTF">2022-05-31T14:56:56Z</dcterms:modified>
</cp:coreProperties>
</file>