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5143500" type="screen16x9"/>
  <p:notesSz cx="6858000" cy="9144000"/>
  <p:embeddedFontLst>
    <p:embeddedFont>
      <p:font typeface="Titillium Web Light" panose="020B0604020202020204" charset="0"/>
      <p:regular r:id="rId26"/>
      <p:bold r:id="rId27"/>
      <p:italic r:id="rId28"/>
      <p:boldItalic r:id="rId29"/>
    </p:embeddedFont>
    <p:embeddedFont>
      <p:font typeface="Dosis" panose="020B0604020202020204" charset="0"/>
      <p:regular r:id="rId30"/>
      <p:bold r:id="rId31"/>
    </p:embeddedFont>
    <p:embeddedFont>
      <p:font typeface="Dosis Light" panose="020B0604020202020204" charset="0"/>
      <p:regular r:id="rId32"/>
      <p:bold r:id="rId33"/>
    </p:embeddedFont>
    <p:embeddedFont>
      <p:font typeface="Titillium Web" panose="020B0604020202020204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1" d="100"/>
          <a:sy n="141" d="100"/>
        </p:scale>
        <p:origin x="126" y="51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7" name="Google Shape;383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8" name="Google Shape;383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9" name="Google Shape;3909;g3fed64ec84_0_38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0" name="Google Shape;3910;g3fed64ec84_0_38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7" name="Google Shape;3917;g3fed64ec84_0_38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8" name="Google Shape;3918;g3fed64ec84_0_38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3" name="Google Shape;3923;g3ff2219432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4" name="Google Shape;3924;g3ff2219432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g3ff8ad073c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3" name="Google Shape;3933;g3ff8ad073c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7" name="Google Shape;3937;g3fed64ec84_0_38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8" name="Google Shape;3938;g3fed64ec84_0_38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3" name="Google Shape;3943;g3fed64ec84_0_38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4" name="Google Shape;3944;g3fed64ec84_0_38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0" name="Google Shape;3950;g3ff2219432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1" name="Google Shape;3951;g3ff2219432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8" name="Google Shape;3958;g3ff2219432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9" name="Google Shape;3959;g3ff2219432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4" name="Google Shape;3964;g3ff8ad073c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5" name="Google Shape;3965;g3ff8ad073c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1" name="Google Shape;3971;g3ff8ad073c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2" name="Google Shape;3972;g3ff8ad073c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3" name="Google Shape;3843;g3ff8ad073c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4" name="Google Shape;3844;g3ff8ad073c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6" name="Google Shape;3976;g3ff8ad073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7" name="Google Shape;3977;g3ff8ad073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2" name="Google Shape;3982;g3ff8ad073c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3" name="Google Shape;3983;g3ff8ad073c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9" name="Google Shape;3989;g3ff8ad073c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0" name="Google Shape;3990;g3ff8ad073c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5" name="Google Shape;3995;g3ff221943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6" name="Google Shape;3996;g3ff221943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9" name="Google Shape;3849;g3ff8ad073c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0" name="Google Shape;3850;g3ff8ad073c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5" name="Google Shape;3855;g3ffe05a95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6" name="Google Shape;3856;g3ffe05a95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1" name="Google Shape;3861;g3ffe05a952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2" name="Google Shape;3862;g3ffe05a952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8" name="Google Shape;3868;g3ff8ad073c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9" name="Google Shape;3869;g3ff8ad073c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7" name="Google Shape;3887;g3ff2219432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8" name="Google Shape;3888;g3ff2219432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5" name="Google Shape;3895;g3ff8ad073c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6" name="Google Shape;3896;g3ff8ad073c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0" name="Google Shape;3900;g3fed64ec84_0_38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1" name="Google Shape;3901;g3fed64ec84_0_38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003B5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2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" name="Google Shape;92;p2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93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" name="Google Shape;212;p2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213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" name="Google Shape;422;p2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423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solidFill>
          <a:srgbClr val="003B55"/>
        </a:solidFill>
        <a:effectLst/>
      </p:bgPr>
    </p:bg>
    <p:spTree>
      <p:nvGrpSpPr>
        <p:cNvPr id="1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1" name="Google Shape;3231;p11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3232" name="Google Shape;3232;p11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11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11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11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11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11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11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11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p11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11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11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11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11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11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p11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247;p11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11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11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11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11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11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11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11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11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11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11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11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11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11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11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11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11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11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11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11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11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11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11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11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11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11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11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11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11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11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11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11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11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11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11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11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11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11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11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11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11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11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89" name="Google Shape;3289;p11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290" name="Google Shape;3290;p11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11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11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11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11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11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11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11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11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11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11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11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11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11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11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11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11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11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11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11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11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11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11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11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11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11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11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11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11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11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11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11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11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11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11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11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11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11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11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11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11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11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11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11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11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11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11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11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11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11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11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11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11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11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11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11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11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11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11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11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11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11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2" name="Google Shape;3352;p11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353" name="Google Shape;3353;p11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11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11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11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11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11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11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11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11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11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11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11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11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11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11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11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11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11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11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11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11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11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11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11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11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11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11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11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11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11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11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11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11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11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11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11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11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11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11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11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11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11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11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11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11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11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11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11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11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11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11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11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11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11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11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11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11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11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11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11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11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11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11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11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11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11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11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11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11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11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11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11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11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11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11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11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11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11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11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11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11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11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11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11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11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11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11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11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11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11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11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11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11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11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11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11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11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11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11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11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11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54" name="Google Shape;3454;p11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455" name="Google Shape;3455;p11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6" name="Google Shape;3456;p11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3457;p11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8" name="Google Shape;3458;p11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9" name="Google Shape;3459;p11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3460;p11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11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3462;p11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Google Shape;3463;p11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4" name="Google Shape;3464;p11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3465;p11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3466;p11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Google Shape;3467;p11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8" name="Google Shape;3468;p11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Google Shape;3469;p11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3470;p11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3471;p11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Google Shape;3472;p11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3" name="Google Shape;3473;p11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4" name="Google Shape;3474;p11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5" name="Google Shape;3475;p11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Google Shape;3476;p11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7" name="Google Shape;3477;p11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Google Shape;3478;p11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3479;p11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Google Shape;3480;p11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3481;p11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3482;p11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Google Shape;3483;p11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3484;p11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3485;p11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3486;p11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3487;p11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3488;p11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Google Shape;3489;p11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11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11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11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11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11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11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11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11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11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11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11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11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11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11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11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05" name="Google Shape;3505;p1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80BFB7"/>
                </a:solidFill>
              </a:defRPr>
            </a:lvl1pPr>
            <a:lvl2pPr lvl="1">
              <a:buNone/>
              <a:defRPr>
                <a:solidFill>
                  <a:srgbClr val="80BFB7"/>
                </a:solidFill>
              </a:defRPr>
            </a:lvl2pPr>
            <a:lvl3pPr lvl="2">
              <a:buNone/>
              <a:defRPr>
                <a:solidFill>
                  <a:srgbClr val="80BFB7"/>
                </a:solidFill>
              </a:defRPr>
            </a:lvl3pPr>
            <a:lvl4pPr lvl="3">
              <a:buNone/>
              <a:defRPr>
                <a:solidFill>
                  <a:srgbClr val="80BFB7"/>
                </a:solidFill>
              </a:defRPr>
            </a:lvl4pPr>
            <a:lvl5pPr lvl="4">
              <a:buNone/>
              <a:defRPr>
                <a:solidFill>
                  <a:srgbClr val="80BFB7"/>
                </a:solidFill>
              </a:defRPr>
            </a:lvl5pPr>
            <a:lvl6pPr lvl="5">
              <a:buNone/>
              <a:defRPr>
                <a:solidFill>
                  <a:srgbClr val="80BFB7"/>
                </a:solidFill>
              </a:defRPr>
            </a:lvl6pPr>
            <a:lvl7pPr lvl="6">
              <a:buNone/>
              <a:defRPr>
                <a:solidFill>
                  <a:srgbClr val="80BFB7"/>
                </a:solidFill>
              </a:defRPr>
            </a:lvl7pPr>
            <a:lvl8pPr lvl="7">
              <a:buNone/>
              <a:defRPr>
                <a:solidFill>
                  <a:srgbClr val="80BFB7"/>
                </a:solidFill>
              </a:defRPr>
            </a:lvl8pPr>
            <a:lvl9pPr lvl="8">
              <a:buNone/>
              <a:defRPr>
                <a:solidFill>
                  <a:srgbClr val="80BFB7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BLANK_1_1">
    <p:bg>
      <p:bgPr>
        <a:solidFill>
          <a:srgbClr val="1D1D1B"/>
        </a:solidFill>
        <a:effectLst/>
      </p:bgPr>
    </p:bg>
    <p:spTree>
      <p:nvGrpSpPr>
        <p:cNvPr id="1" name="Shape 3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07" name="Google Shape;3507;p12"/>
          <p:cNvGrpSpPr/>
          <p:nvPr/>
        </p:nvGrpSpPr>
        <p:grpSpPr>
          <a:xfrm>
            <a:off x="7828607" y="28698"/>
            <a:ext cx="1286904" cy="5086302"/>
            <a:chOff x="6367294" y="28698"/>
            <a:chExt cx="1286904" cy="5086302"/>
          </a:xfrm>
        </p:grpSpPr>
        <p:sp>
          <p:nvSpPr>
            <p:cNvPr id="3508" name="Google Shape;3508;p12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9" name="Google Shape;3509;p12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0" name="Google Shape;3510;p12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1" name="Google Shape;3511;p12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3512;p12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3513;p12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3514;p12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5" name="Google Shape;3515;p12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6" name="Google Shape;3516;p12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7" name="Google Shape;3517;p12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12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12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12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Google Shape;3521;p12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3522;p12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Google Shape;3523;p12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4" name="Google Shape;3524;p12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3525;p12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3526;p12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7" name="Google Shape;3527;p12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3528;p12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3529;p12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12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12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12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3533;p12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Google Shape;3534;p12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3535;p12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12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12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12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3539;p12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3540;p12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3541;p12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3542;p12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3" name="Google Shape;3543;p12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4" name="Google Shape;3544;p12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5" name="Google Shape;3545;p12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6" name="Google Shape;3546;p12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3547;p12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Google Shape;3548;p12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3549;p12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3550;p12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3551;p12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3552;p12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3553;p12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12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555;p12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3556;p12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12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12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12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12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3561;p12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12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12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12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12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12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12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12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12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12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12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12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12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12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12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3576;p12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12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12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12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12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12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12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583;p12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4" name="Google Shape;3584;p12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Google Shape;3585;p12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12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3587;p12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3588;p12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3589;p12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3590;p12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3591;p12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3592;p12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3593;p12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3594;p12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5" name="Google Shape;3595;p12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6" name="Google Shape;3596;p12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7" name="Google Shape;3597;p12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8" name="Google Shape;3598;p12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9" name="Google Shape;3599;p12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0" name="Google Shape;3600;p12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1" name="Google Shape;3601;p12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2" name="Google Shape;3602;p12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3" name="Google Shape;3603;p12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4" name="Google Shape;3604;p12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5" name="Google Shape;3605;p12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6" name="Google Shape;3606;p12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7" name="Google Shape;3607;p12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8" name="Google Shape;3608;p12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9" name="Google Shape;3609;p12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0" name="Google Shape;3610;p12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1" name="Google Shape;3611;p12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2" name="Google Shape;3612;p12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3" name="Google Shape;3613;p12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4" name="Google Shape;3614;p12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5" name="Google Shape;3615;p12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6" name="Google Shape;3616;p12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7" name="Google Shape;3617;p12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8" name="Google Shape;3618;p12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9" name="Google Shape;3619;p12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0" name="Google Shape;3620;p12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1" name="Google Shape;3621;p12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2" name="Google Shape;3622;p12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3" name="Google Shape;3623;p12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4" name="Google Shape;3624;p12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5" name="Google Shape;3625;p12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6" name="Google Shape;3626;p12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7" name="Google Shape;3627;p12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8" name="Google Shape;3628;p12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9" name="Google Shape;3629;p12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0" name="Google Shape;3630;p12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1" name="Google Shape;3631;p12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2" name="Google Shape;3632;p12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3" name="Google Shape;3633;p12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4" name="Google Shape;3634;p12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5" name="Google Shape;3635;p12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6" name="Google Shape;3636;p12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7" name="Google Shape;3637;p12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8" name="Google Shape;3638;p12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9" name="Google Shape;3639;p12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0" name="Google Shape;3640;p12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1" name="Google Shape;3641;p12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2" name="Google Shape;3642;p12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3" name="Google Shape;3643;p12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4" name="Google Shape;3644;p12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5" name="Google Shape;3645;p12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6" name="Google Shape;3646;p12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7" name="Google Shape;3647;p12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8" name="Google Shape;3648;p12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9" name="Google Shape;3649;p12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0" name="Google Shape;3650;p12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1" name="Google Shape;3651;p12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2" name="Google Shape;3652;p12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3" name="Google Shape;3653;p12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4" name="Google Shape;3654;p12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5" name="Google Shape;3655;p12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6" name="Google Shape;3656;p12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7" name="Google Shape;3657;p12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8" name="Google Shape;3658;p12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9" name="Google Shape;3659;p12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0" name="Google Shape;3660;p12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1" name="Google Shape;3661;p12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2" name="Google Shape;3662;p12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3" name="Google Shape;3663;p12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4" name="Google Shape;3664;p12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5" name="Google Shape;3665;p12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6" name="Google Shape;3666;p12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7" name="Google Shape;3667;p12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8" name="Google Shape;3668;p12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69" name="Google Shape;3669;p12"/>
          <p:cNvGrpSpPr/>
          <p:nvPr/>
        </p:nvGrpSpPr>
        <p:grpSpPr>
          <a:xfrm rot="10800000">
            <a:off x="28739" y="28698"/>
            <a:ext cx="1286904" cy="5086302"/>
            <a:chOff x="6367294" y="28698"/>
            <a:chExt cx="1286904" cy="5086302"/>
          </a:xfrm>
        </p:grpSpPr>
        <p:sp>
          <p:nvSpPr>
            <p:cNvPr id="3670" name="Google Shape;3670;p12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1" name="Google Shape;3671;p12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2" name="Google Shape;3672;p12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3" name="Google Shape;3673;p12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4" name="Google Shape;3674;p12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5" name="Google Shape;3675;p12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6" name="Google Shape;3676;p12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7" name="Google Shape;3677;p12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8" name="Google Shape;3678;p12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9" name="Google Shape;3679;p12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0" name="Google Shape;3680;p12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1" name="Google Shape;3681;p12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2" name="Google Shape;3682;p12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3" name="Google Shape;3683;p12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4" name="Google Shape;3684;p12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5" name="Google Shape;3685;p12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6" name="Google Shape;3686;p12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7" name="Google Shape;3687;p12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8" name="Google Shape;3688;p12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9" name="Google Shape;3689;p12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0" name="Google Shape;3690;p12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1" name="Google Shape;3691;p12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2" name="Google Shape;3692;p12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3" name="Google Shape;3693;p12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4" name="Google Shape;3694;p12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5" name="Google Shape;3695;p12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6" name="Google Shape;3696;p12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7" name="Google Shape;3697;p12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8" name="Google Shape;3698;p12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9" name="Google Shape;3699;p12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0" name="Google Shape;3700;p12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1" name="Google Shape;3701;p12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2" name="Google Shape;3702;p12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3" name="Google Shape;3703;p12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4" name="Google Shape;3704;p12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5" name="Google Shape;3705;p12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6" name="Google Shape;3706;p12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7" name="Google Shape;3707;p12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8" name="Google Shape;3708;p12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9" name="Google Shape;3709;p12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0" name="Google Shape;3710;p12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1" name="Google Shape;3711;p12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2" name="Google Shape;3712;p12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3" name="Google Shape;3713;p12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4" name="Google Shape;3714;p12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5" name="Google Shape;3715;p12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6" name="Google Shape;3716;p12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7" name="Google Shape;3717;p12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8" name="Google Shape;3718;p12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9" name="Google Shape;3719;p12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0" name="Google Shape;3720;p12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1" name="Google Shape;3721;p12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2" name="Google Shape;3722;p12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3" name="Google Shape;3723;p12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4" name="Google Shape;3724;p12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5" name="Google Shape;3725;p12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6" name="Google Shape;3726;p12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7" name="Google Shape;3727;p12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8" name="Google Shape;3728;p12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9" name="Google Shape;3729;p12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0" name="Google Shape;3730;p12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1" name="Google Shape;3731;p12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2" name="Google Shape;3732;p12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3" name="Google Shape;3733;p12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4" name="Google Shape;3734;p12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5" name="Google Shape;3735;p12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6" name="Google Shape;3736;p12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7" name="Google Shape;3737;p12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8" name="Google Shape;3738;p12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9" name="Google Shape;3739;p12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0" name="Google Shape;3740;p12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1" name="Google Shape;3741;p12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2" name="Google Shape;3742;p12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3" name="Google Shape;3743;p12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4" name="Google Shape;3744;p12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5" name="Google Shape;3745;p12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6" name="Google Shape;3746;p12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7" name="Google Shape;3747;p12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8" name="Google Shape;3748;p12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9" name="Google Shape;3749;p12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0" name="Google Shape;3750;p12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1" name="Google Shape;3751;p12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2" name="Google Shape;3752;p12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3" name="Google Shape;3753;p12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4" name="Google Shape;3754;p12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5" name="Google Shape;3755;p12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6" name="Google Shape;3756;p12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7" name="Google Shape;3757;p12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8" name="Google Shape;3758;p12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9" name="Google Shape;3759;p12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0" name="Google Shape;3760;p12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1" name="Google Shape;3761;p12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2" name="Google Shape;3762;p12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3" name="Google Shape;3763;p12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4" name="Google Shape;3764;p12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5" name="Google Shape;3765;p12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6" name="Google Shape;3766;p12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7" name="Google Shape;3767;p12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8" name="Google Shape;3768;p12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9" name="Google Shape;3769;p12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0" name="Google Shape;3770;p12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1" name="Google Shape;3771;p12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2" name="Google Shape;3772;p12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3" name="Google Shape;3773;p12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4" name="Google Shape;3774;p12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5" name="Google Shape;3775;p12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6" name="Google Shape;3776;p12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7" name="Google Shape;3777;p12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8" name="Google Shape;3778;p12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9" name="Google Shape;3779;p12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0" name="Google Shape;3780;p12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1" name="Google Shape;3781;p12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2" name="Google Shape;3782;p12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3" name="Google Shape;3783;p12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4" name="Google Shape;3784;p12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5" name="Google Shape;3785;p12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6" name="Google Shape;3786;p12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7" name="Google Shape;3787;p12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8" name="Google Shape;3788;p12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9" name="Google Shape;3789;p12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0" name="Google Shape;3790;p12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1" name="Google Shape;3791;p12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2" name="Google Shape;3792;p12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3" name="Google Shape;3793;p12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4" name="Google Shape;3794;p12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5" name="Google Shape;3795;p12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6" name="Google Shape;3796;p12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7" name="Google Shape;3797;p12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8" name="Google Shape;3798;p12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9" name="Google Shape;3799;p12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0" name="Google Shape;3800;p12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1" name="Google Shape;3801;p12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2" name="Google Shape;3802;p12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3" name="Google Shape;3803;p12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4" name="Google Shape;3804;p12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5" name="Google Shape;3805;p12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6" name="Google Shape;3806;p12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7" name="Google Shape;3807;p12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8" name="Google Shape;3808;p12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9" name="Google Shape;3809;p12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0" name="Google Shape;3810;p12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1" name="Google Shape;3811;p12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2" name="Google Shape;3812;p12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3" name="Google Shape;3813;p12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4" name="Google Shape;3814;p12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5" name="Google Shape;3815;p12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6" name="Google Shape;3816;p12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7" name="Google Shape;3817;p12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8" name="Google Shape;3818;p12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9" name="Google Shape;3819;p12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0" name="Google Shape;3820;p12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1" name="Google Shape;3821;p12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2" name="Google Shape;3822;p12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3" name="Google Shape;3823;p12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4" name="Google Shape;3824;p12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5" name="Google Shape;3825;p12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6" name="Google Shape;3826;p12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7" name="Google Shape;3827;p12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8" name="Google Shape;3828;p12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9" name="Google Shape;3829;p12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0" name="Google Shape;3830;p12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31" name="Google Shape;3831;p1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2">
  <p:cSld name="TITLE_2"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834" name="Google Shape;3834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835" name="Google Shape;3835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28" name="Google Shape;528;p3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2400"/>
              <a:buNone/>
              <a:defRPr>
                <a:solidFill>
                  <a:srgbClr val="80BFB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9pPr>
          </a:lstStyle>
          <a:p>
            <a:endParaRPr/>
          </a:p>
        </p:txBody>
      </p:sp>
      <p:grpSp>
        <p:nvGrpSpPr>
          <p:cNvPr id="529" name="Google Shape;529;p3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530" name="Google Shape;530;p3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0" name="Google Shape;610;p3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611" name="Google Shape;611;p3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0" name="Google Shape;730;p3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731" name="Google Shape;731;p3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0" name="Google Shape;940;p3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941" name="Google Shape;941;p3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3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rgbClr val="0B87A1"/>
        </a:solidFill>
        <a:effectLst/>
      </p:bgPr>
    </p:bg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4"/>
          <p:cNvSpPr txBox="1">
            <a:spLocks noGrp="1"/>
          </p:cNvSpPr>
          <p:nvPr>
            <p:ph type="body" idx="1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▪"/>
              <a:defRPr sz="3000" i="1">
                <a:solidFill>
                  <a:srgbClr val="FFFFFF"/>
                </a:solidFill>
              </a:defRPr>
            </a:lvl1pPr>
            <a:lvl2pPr marL="914400" lvl="1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sz="3000" i="1">
                <a:solidFill>
                  <a:srgbClr val="FFFFFF"/>
                </a:solidFill>
              </a:defRPr>
            </a:lvl2pPr>
            <a:lvl3pPr marL="1371600" lvl="2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sz="3000" i="1">
                <a:solidFill>
                  <a:srgbClr val="FFFFFF"/>
                </a:solidFill>
              </a:defRPr>
            </a:lvl3pPr>
            <a:lvl4pPr marL="1828800" lvl="3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sz="3000" i="1">
                <a:solidFill>
                  <a:srgbClr val="FFFFFF"/>
                </a:solidFill>
              </a:defRPr>
            </a:lvl4pPr>
            <a:lvl5pPr marL="2286000" lvl="4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sz="3000" i="1">
                <a:solidFill>
                  <a:srgbClr val="FFFFFF"/>
                </a:solidFill>
              </a:defRPr>
            </a:lvl5pPr>
            <a:lvl6pPr marL="2743200" lvl="5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sz="3000" i="1">
                <a:solidFill>
                  <a:srgbClr val="FFFFFF"/>
                </a:solidFill>
              </a:defRPr>
            </a:lvl6pPr>
            <a:lvl7pPr marL="3200400" lvl="6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●"/>
              <a:defRPr sz="3000" i="1">
                <a:solidFill>
                  <a:srgbClr val="FFFFFF"/>
                </a:solidFill>
              </a:defRPr>
            </a:lvl7pPr>
            <a:lvl8pPr marL="3657600" lvl="7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○"/>
              <a:defRPr sz="3000" i="1">
                <a:solidFill>
                  <a:srgbClr val="FFFFFF"/>
                </a:solidFill>
              </a:defRPr>
            </a:lvl8pPr>
            <a:lvl9pPr marL="4114800" lvl="8" indent="-4191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■"/>
              <a:defRPr sz="3000"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046" name="Google Shape;1046;p4"/>
          <p:cNvSpPr txBox="1"/>
          <p:nvPr/>
        </p:nvSpPr>
        <p:spPr>
          <a:xfrm>
            <a:off x="659925" y="414075"/>
            <a:ext cx="7524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0">
                <a:solidFill>
                  <a:srgbClr val="D3EBD5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  <a:endParaRPr sz="12000">
              <a:solidFill>
                <a:srgbClr val="D3EBD5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grpSp>
        <p:nvGrpSpPr>
          <p:cNvPr id="1047" name="Google Shape;1047;p4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048" name="Google Shape;1048;p4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4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4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4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4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4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4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4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4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4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4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4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4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4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4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4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4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4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4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4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4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4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4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4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4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4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4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4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4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4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4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4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4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4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4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4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4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4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4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4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4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4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4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4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4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4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4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4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4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4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4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4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4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4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4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4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4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4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4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4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4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4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4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4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4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4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8" name="Google Shape;1128;p4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1129" name="Google Shape;1129;p4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8" name="Google Shape;1248;p4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1249" name="Google Shape;1249;p4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4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4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4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4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4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4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4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4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4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4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4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4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4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4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4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4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4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4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4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4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4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4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4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4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4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4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4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4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4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4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4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4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4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4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4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4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4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4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4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4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4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4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4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4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4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4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4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4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4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4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4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4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4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4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4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4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4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4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4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4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4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4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4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4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4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4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4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4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4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4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4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4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4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4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4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4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4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4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4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4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4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4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4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4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4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4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4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4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4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4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4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4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4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4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4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4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4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4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4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4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4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4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4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4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4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4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4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4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4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4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4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4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4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4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4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4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4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4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4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4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4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4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4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4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4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4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4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4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4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4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4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4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4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4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4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4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4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4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4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4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4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4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4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4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4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4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4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4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4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4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4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4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4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4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4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4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4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4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4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4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4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4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4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4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4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4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4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4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4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4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4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4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4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4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4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4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4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4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4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4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4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4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4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8" name="Google Shape;1458;p4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1459" name="Google Shape;1459;p4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4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4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4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4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4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4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4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4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4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4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4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4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4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4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4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4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4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4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4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4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4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4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4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4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4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4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4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4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4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4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4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4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4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4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4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4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4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4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4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4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4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4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4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4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4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4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4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4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4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4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4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4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4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4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4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4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4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4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4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4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4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4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4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4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4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4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4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4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4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4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4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4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4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4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4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4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4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4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4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4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4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4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4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4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4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4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4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4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4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4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4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4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4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4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4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4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4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4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4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4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62" name="Google Shape;1562;p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p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565" name="Google Shape;1565;p5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grpSp>
        <p:nvGrpSpPr>
          <p:cNvPr id="1566" name="Google Shape;1566;p5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567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4" name="Google Shape;1624;p5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625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7" name="Google Shape;1687;p5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688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9" name="Google Shape;1789;p5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1790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40" name="Google Shape;1840;p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2" name="Google Shape;1842;p6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843" name="Google Shape;1843;p6"/>
          <p:cNvSpPr txBox="1">
            <a:spLocks noGrp="1"/>
          </p:cNvSpPr>
          <p:nvPr>
            <p:ph type="body" idx="1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844" name="Google Shape;1844;p6"/>
          <p:cNvSpPr txBox="1">
            <a:spLocks noGrp="1"/>
          </p:cNvSpPr>
          <p:nvPr>
            <p:ph type="body" idx="2"/>
          </p:nvPr>
        </p:nvSpPr>
        <p:spPr>
          <a:xfrm>
            <a:off x="4156071" y="17626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grpSp>
        <p:nvGrpSpPr>
          <p:cNvPr id="1845" name="Google Shape;1845;p6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846" name="Google Shape;1846;p6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6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6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6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6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6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6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6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6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6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6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6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6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6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6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6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6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6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6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6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6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6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6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6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6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6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6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6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6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6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6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6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6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6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6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6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6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6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6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6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6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6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6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6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6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6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6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6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6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6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6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6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6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6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6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6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6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3" name="Google Shape;1903;p6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904" name="Google Shape;1904;p6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6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6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6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6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6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6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6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6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6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6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6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6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6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6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6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6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6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6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6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6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6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6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6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6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6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6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6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6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6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6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6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6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6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6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6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6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6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6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6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6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6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6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6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6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6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6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6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6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6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6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6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6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6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6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6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6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6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6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6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6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6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6" name="Google Shape;1966;p6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967" name="Google Shape;1967;p6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6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6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6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6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6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6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6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6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6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6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6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6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6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6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6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6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6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6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6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6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6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6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6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6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6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6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6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6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6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6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6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6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6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6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6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6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6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6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6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6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6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6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6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6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6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6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6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6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6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6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6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6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6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6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6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6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6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6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6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6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6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6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6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6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6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6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6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6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6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6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6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6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6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6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6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6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6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6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6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6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6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6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6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6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6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6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6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6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6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6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6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6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6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6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6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6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6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6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6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6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68" name="Google Shape;2068;p6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069" name="Google Shape;2069;p6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6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6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6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6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6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6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6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6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6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6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6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6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6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6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6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6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6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6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6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6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6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6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6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6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6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6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6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6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6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6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6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6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6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6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6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6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6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6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6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6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6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6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6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6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6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6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6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6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6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19" name="Google Shape;2119;p6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1" name="Google Shape;2121;p7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122" name="Google Shape;2122;p7"/>
          <p:cNvSpPr txBox="1">
            <a:spLocks noGrp="1"/>
          </p:cNvSpPr>
          <p:nvPr>
            <p:ph type="body" idx="1"/>
          </p:nvPr>
        </p:nvSpPr>
        <p:spPr>
          <a:xfrm>
            <a:off x="718300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123" name="Google Shape;2123;p7"/>
          <p:cNvSpPr txBox="1">
            <a:spLocks noGrp="1"/>
          </p:cNvSpPr>
          <p:nvPr>
            <p:ph type="body" idx="2"/>
          </p:nvPr>
        </p:nvSpPr>
        <p:spPr>
          <a:xfrm>
            <a:off x="3009263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124" name="Google Shape;2124;p7"/>
          <p:cNvSpPr txBox="1">
            <a:spLocks noGrp="1"/>
          </p:cNvSpPr>
          <p:nvPr>
            <p:ph type="body" idx="3"/>
          </p:nvPr>
        </p:nvSpPr>
        <p:spPr>
          <a:xfrm>
            <a:off x="5300226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grpSp>
        <p:nvGrpSpPr>
          <p:cNvPr id="2125" name="Google Shape;2125;p7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126" name="Google Shape;2126;p7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7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7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7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7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7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7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7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7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7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7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7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7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7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7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7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7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7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7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7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7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7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7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7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7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7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7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7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7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7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7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7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7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7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7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7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7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7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7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7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7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7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7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7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7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7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7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7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7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7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7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7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7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7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7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7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7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83" name="Google Shape;2183;p7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184" name="Google Shape;2184;p7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7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7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7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7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7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7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7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7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7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7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7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7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7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7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7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7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7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7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7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7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7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7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7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7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7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7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7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7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7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7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7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7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7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7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7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7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7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7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7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7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7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7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7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7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7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7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7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7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7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7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7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7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7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7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7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7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7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7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7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7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7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46" name="Google Shape;2246;p7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247" name="Google Shape;2247;p7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7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7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7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7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7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7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7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7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7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7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7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7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7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7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7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7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7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7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7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7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7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7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7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7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7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7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7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7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7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7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7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7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7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7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7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7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7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7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7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7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7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7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7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7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7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7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7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7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7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7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7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7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7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7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7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7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7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7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7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7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7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7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7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7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7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7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7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7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7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7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7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7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7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7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7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7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7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7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7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7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7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7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7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7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7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7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7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7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7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7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7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7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7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7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7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7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7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7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7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7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48" name="Google Shape;2348;p7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349" name="Google Shape;2349;p7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7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7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7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7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7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7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7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7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7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7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7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7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7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7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7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7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7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7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7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7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7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7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7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7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7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7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7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7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7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7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7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7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7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7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7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7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7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7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7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7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7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7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7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7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7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7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7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7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7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99" name="Google Shape;2399;p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Google Shape;2401;p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grpSp>
        <p:nvGrpSpPr>
          <p:cNvPr id="2402" name="Google Shape;2402;p8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403" name="Google Shape;2403;p8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8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8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8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8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8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8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8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8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8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8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8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8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8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8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8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8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8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8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8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8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8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8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8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8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8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8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8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8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8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8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8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8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8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8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8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8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8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8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8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8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8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8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8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8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8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8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8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8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8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8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8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8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8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8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8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8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60" name="Google Shape;2460;p8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461" name="Google Shape;2461;p8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8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8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8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8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8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8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8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8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8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8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8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8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8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8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8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8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8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8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8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8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8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8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8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8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8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8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8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8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8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8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8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8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8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8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8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8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8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8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8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8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8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8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8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8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8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8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8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8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8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8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8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8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8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8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8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8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8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8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8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8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8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3" name="Google Shape;2523;p8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524" name="Google Shape;2524;p8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8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8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8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8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8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8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8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8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8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8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8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8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8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8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8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8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8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8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8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8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8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8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8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8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8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8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8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8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8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8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8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8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8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8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8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8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8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8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8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8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8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8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8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8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8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8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8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8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8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8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8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8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8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8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8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8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8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8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8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8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8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8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8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8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8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8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8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8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8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8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8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8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8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8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8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8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8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8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8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8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8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8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8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8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8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8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8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8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8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8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8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8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8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8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8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8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8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8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8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8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5" name="Google Shape;2625;p8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626" name="Google Shape;2626;p8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8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8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8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8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8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8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8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8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8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8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8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8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8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8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8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8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8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8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8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8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8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8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8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8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8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8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8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8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8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8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8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8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8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8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8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8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8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8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8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8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8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8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8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8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8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8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8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8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8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76" name="Google Shape;2676;p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8" name="Google Shape;2678;p9"/>
          <p:cNvSpPr txBox="1">
            <a:spLocks noGrp="1"/>
          </p:cNvSpPr>
          <p:nvPr>
            <p:ph type="body" idx="1"/>
          </p:nvPr>
        </p:nvSpPr>
        <p:spPr>
          <a:xfrm>
            <a:off x="624925" y="4177700"/>
            <a:ext cx="67593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grpSp>
        <p:nvGrpSpPr>
          <p:cNvPr id="2679" name="Google Shape;2679;p9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680" name="Google Shape;2680;p9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" name="Google Shape;2681;p9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9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2683;p9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2684;p9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9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9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9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9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9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9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9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9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9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9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9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9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9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9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9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9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9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9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9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9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9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9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9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9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9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9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9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9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9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9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9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9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9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9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9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9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9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9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9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9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9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9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9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9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9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9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9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9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9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9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9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9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37" name="Google Shape;2737;p9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738" name="Google Shape;2738;p9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9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9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9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9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9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9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9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9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9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9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9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9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9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9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9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9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9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9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9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9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9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9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9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9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9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9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9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9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9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9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9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9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9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9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9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9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9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9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9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9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9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9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9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9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9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9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9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9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9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9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9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9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9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9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9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9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9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9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9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9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9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00" name="Google Shape;2800;p9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801" name="Google Shape;2801;p9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9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9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9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9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9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9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9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9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9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9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9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9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9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9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9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9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9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9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9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9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9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9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9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9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9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9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9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9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9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9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9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9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9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9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9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9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9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9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9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9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9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9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9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9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9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9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9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9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9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9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9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9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9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9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9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9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9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9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9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p9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9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9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9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9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9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9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9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9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9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9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9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9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9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9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9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9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9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9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9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2881;p9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2882;p9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2883;p9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2884;p9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2885;p9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2886;p9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2887;p9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9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9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9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9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9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2893;p9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Google Shape;2894;p9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9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9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9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9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Google Shape;2899;p9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0" name="Google Shape;2900;p9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9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02" name="Google Shape;2902;p9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903" name="Google Shape;2903;p9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4" name="Google Shape;2904;p9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9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9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9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9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9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9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2911;p9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2912;p9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2913;p9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4" name="Google Shape;2914;p9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5" name="Google Shape;2915;p9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6" name="Google Shape;2916;p9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7" name="Google Shape;2917;p9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8" name="Google Shape;2918;p9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2919;p9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0" name="Google Shape;2920;p9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1" name="Google Shape;2921;p9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2" name="Google Shape;2922;p9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3" name="Google Shape;2923;p9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4" name="Google Shape;2924;p9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2925;p9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Google Shape;2926;p9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Google Shape;2927;p9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2928;p9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9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Google Shape;2930;p9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1" name="Google Shape;2931;p9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2" name="Google Shape;2932;p9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3" name="Google Shape;2933;p9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4" name="Google Shape;2934;p9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5" name="Google Shape;2935;p9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6" name="Google Shape;2936;p9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7" name="Google Shape;2937;p9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8" name="Google Shape;2938;p9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9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9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2941;p9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2942;p9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2943;p9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9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2945;p9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Google Shape;2946;p9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2947;p9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8" name="Google Shape;2948;p9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9" name="Google Shape;2949;p9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0" name="Google Shape;2950;p9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951;p9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2952;p9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53" name="Google Shape;2953;p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55" name="Google Shape;2955;p10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956" name="Google Shape;2956;p10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Google Shape;2957;p10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10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10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10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10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10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10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10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10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10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10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10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10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10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10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10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10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10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10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10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10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10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10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10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10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10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10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10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10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10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10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10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10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10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10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10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10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10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10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10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10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10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10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10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10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10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10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10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10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10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10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10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10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10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10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10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13" name="Google Shape;3013;p10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014" name="Google Shape;3014;p10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Google Shape;3015;p10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10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10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10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10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10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10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10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10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10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10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10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10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10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10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10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10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10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10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10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10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10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10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10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10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10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10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10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10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10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10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10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10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10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10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10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10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10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10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10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10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10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10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10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10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10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10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10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10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10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10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10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10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10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10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10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10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10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10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10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10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76" name="Google Shape;3076;p10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077" name="Google Shape;3077;p10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8" name="Google Shape;3078;p10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10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10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10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10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10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10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10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10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10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10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10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10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10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10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10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10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10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10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10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10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10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10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10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10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10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10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10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10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10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10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10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10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10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10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10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10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10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10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10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10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10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10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10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10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10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10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10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10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10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10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10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10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10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10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10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10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10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10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10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10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10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10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10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10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10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10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10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10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10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p10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10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3150;p10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3151;p10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3152;p10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Google Shape;3153;p10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Google Shape;3154;p10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5" name="Google Shape;3155;p10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6" name="Google Shape;3156;p10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3157;p10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3158;p10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3159;p10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160;p10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10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10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3163;p10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10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10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10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10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168;p10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9" name="Google Shape;3169;p10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Google Shape;3170;p10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3171;p10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3172;p10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10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174;p10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5" name="Google Shape;3175;p10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3176;p10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Google Shape;3177;p10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78" name="Google Shape;3178;p10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179" name="Google Shape;3179;p10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0" name="Google Shape;3180;p10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3181;p10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2" name="Google Shape;3182;p10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3" name="Google Shape;3183;p10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4" name="Google Shape;3184;p10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5" name="Google Shape;3185;p10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6" name="Google Shape;3186;p10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7" name="Google Shape;3187;p10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8" name="Google Shape;3188;p10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Google Shape;3189;p10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0" name="Google Shape;3190;p10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Google Shape;3191;p10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2" name="Google Shape;3192;p10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3" name="Google Shape;3193;p10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4" name="Google Shape;3194;p10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5" name="Google Shape;3195;p10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6" name="Google Shape;3196;p10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7" name="Google Shape;3197;p10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8" name="Google Shape;3198;p10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9" name="Google Shape;3199;p10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3200;p10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3201;p10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202;p10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3203;p10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3204;p10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10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10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3207;p10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3208;p10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10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10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10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10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Google Shape;3213;p10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3214;p10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10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10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10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10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10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3220;p10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221;p10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10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10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10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10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10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10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10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29" name="Google Shape;3229;p1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▪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●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○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■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ypertransport.org/ht-link-specifications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hypertransport.org/docs/uploads/HTX_White_Paper.pdf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en.wikipedia.org/wiki/Megabyte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" name="Google Shape;3840;p14"/>
          <p:cNvSpPr txBox="1">
            <a:spLocks noGrp="1"/>
          </p:cNvSpPr>
          <p:nvPr>
            <p:ph type="ctrTitle"/>
          </p:nvPr>
        </p:nvSpPr>
        <p:spPr>
          <a:xfrm>
            <a:off x="635775" y="4755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Buses: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QuickPath, HyperTransport, Infiniband</a:t>
            </a:r>
            <a:endParaRPr/>
          </a:p>
        </p:txBody>
      </p:sp>
      <p:sp>
        <p:nvSpPr>
          <p:cNvPr id="3841" name="Google Shape;3841;p14"/>
          <p:cNvSpPr txBox="1"/>
          <p:nvPr/>
        </p:nvSpPr>
        <p:spPr>
          <a:xfrm>
            <a:off x="3918600" y="4038075"/>
            <a:ext cx="3567300" cy="6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rPr>
              <a:t>Integrante: Vicente Rivera</a:t>
            </a:r>
            <a:endParaRPr sz="1800">
              <a:solidFill>
                <a:srgbClr val="80BFB7"/>
              </a:solidFill>
              <a:latin typeface="Dosis Light"/>
              <a:ea typeface="Dosis Light"/>
              <a:cs typeface="Dosis Light"/>
              <a:sym typeface="Dosis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rPr>
              <a:t>Profesor: Néstor González</a:t>
            </a:r>
            <a:endParaRPr sz="1800">
              <a:solidFill>
                <a:srgbClr val="80BFB7"/>
              </a:solidFill>
              <a:latin typeface="Dosis Light"/>
              <a:ea typeface="Dosis Light"/>
              <a:cs typeface="Dosis Light"/>
              <a:sym typeface="Dosis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2" name="Google Shape;3912;p23"/>
          <p:cNvSpPr txBox="1">
            <a:spLocks noGrp="1"/>
          </p:cNvSpPr>
          <p:nvPr>
            <p:ph type="title"/>
          </p:nvPr>
        </p:nvSpPr>
        <p:spPr>
          <a:xfrm>
            <a:off x="539475" y="2134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Historia de buses Intel</a:t>
            </a:r>
            <a:endParaRPr/>
          </a:p>
        </p:txBody>
      </p:sp>
      <p:pic>
        <p:nvPicPr>
          <p:cNvPr id="3913" name="Google Shape;391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788" y="1246600"/>
            <a:ext cx="3876675" cy="353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4" name="Google Shape;391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9288" y="714388"/>
            <a:ext cx="3819525" cy="4219575"/>
          </a:xfrm>
          <a:prstGeom prst="rect">
            <a:avLst/>
          </a:prstGeom>
          <a:noFill/>
          <a:ln>
            <a:noFill/>
          </a:ln>
        </p:spPr>
      </p:pic>
      <p:sp>
        <p:nvSpPr>
          <p:cNvPr id="3915" name="Google Shape;3915;p23"/>
          <p:cNvSpPr txBox="1"/>
          <p:nvPr/>
        </p:nvSpPr>
        <p:spPr>
          <a:xfrm>
            <a:off x="315550" y="4562875"/>
            <a:ext cx="662700" cy="3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[1]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0" name="Google Shape;3920;p24"/>
          <p:cNvSpPr txBox="1">
            <a:spLocks noGrp="1"/>
          </p:cNvSpPr>
          <p:nvPr>
            <p:ph type="title"/>
          </p:nvPr>
        </p:nvSpPr>
        <p:spPr>
          <a:xfrm>
            <a:off x="718300" y="443000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QuickPath Interconnect</a:t>
            </a:r>
            <a:endParaRPr/>
          </a:p>
        </p:txBody>
      </p:sp>
      <p:sp>
        <p:nvSpPr>
          <p:cNvPr id="3921" name="Google Shape;3921;p24"/>
          <p:cNvSpPr txBox="1">
            <a:spLocks noGrp="1"/>
          </p:cNvSpPr>
          <p:nvPr>
            <p:ph type="body" idx="1"/>
          </p:nvPr>
        </p:nvSpPr>
        <p:spPr>
          <a:xfrm>
            <a:off x="308075" y="1563350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-"/>
            </a:pPr>
            <a:r>
              <a:rPr lang="es" dirty="0"/>
              <a:t>Creado por Intel</a:t>
            </a:r>
            <a:endParaRPr dirty="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s" dirty="0"/>
              <a:t>Point-to-point link (Interconecta procesadores)</a:t>
            </a:r>
            <a:endParaRPr dirty="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s" dirty="0"/>
              <a:t>Surge para arquitecturas intel en 2009.</a:t>
            </a:r>
            <a:endParaRPr dirty="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s" dirty="0" smtClean="0"/>
              <a:t>Actualmente </a:t>
            </a:r>
            <a:r>
              <a:rPr lang="es" dirty="0"/>
              <a:t>25,6 GB/s para 6.4GT/s</a:t>
            </a:r>
            <a:r>
              <a:rPr lang="es" sz="1400" dirty="0"/>
              <a:t>[1]</a:t>
            </a:r>
            <a:endParaRPr dirty="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s" dirty="0"/>
              <a:t>Ancho de 20 bits</a:t>
            </a:r>
            <a:r>
              <a:rPr lang="es" sz="1400" dirty="0"/>
              <a:t>[1</a:t>
            </a:r>
            <a:r>
              <a:rPr lang="es" sz="1400" dirty="0" smtClean="0"/>
              <a:t>]</a:t>
            </a:r>
            <a:endParaRPr dirty="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s" dirty="0"/>
              <a:t>Entrada/Salida simultáneo.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6" name="Google Shape;3926;p25"/>
          <p:cNvSpPr txBox="1">
            <a:spLocks noGrp="1"/>
          </p:cNvSpPr>
          <p:nvPr>
            <p:ph type="title"/>
          </p:nvPr>
        </p:nvSpPr>
        <p:spPr>
          <a:xfrm>
            <a:off x="374125" y="22312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Estructura del link y overhead</a:t>
            </a:r>
            <a:endParaRPr/>
          </a:p>
        </p:txBody>
      </p:sp>
      <p:sp>
        <p:nvSpPr>
          <p:cNvPr id="3927" name="Google Shape;3927;p25"/>
          <p:cNvSpPr txBox="1">
            <a:spLocks noGrp="1"/>
          </p:cNvSpPr>
          <p:nvPr>
            <p:ph type="body" idx="1"/>
          </p:nvPr>
        </p:nvSpPr>
        <p:spPr>
          <a:xfrm>
            <a:off x="717025" y="1267875"/>
            <a:ext cx="38547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-"/>
            </a:pPr>
            <a:r>
              <a:rPr lang="es" sz="1800"/>
              <a:t>80bits = 64bits datos + 16bits header</a:t>
            </a:r>
            <a:endParaRPr sz="180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 sz="1800"/>
              <a:t>Transacción en ambos lados.</a:t>
            </a:r>
            <a:endParaRPr sz="1800"/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 sz="1800"/>
              <a:t>Double data rate</a:t>
            </a:r>
            <a:endParaRPr sz="1800"/>
          </a:p>
        </p:txBody>
      </p:sp>
      <p:pic>
        <p:nvPicPr>
          <p:cNvPr id="3928" name="Google Shape;392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700" y="2826850"/>
            <a:ext cx="3924300" cy="176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9" name="Google Shape;392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3875" y="1187813"/>
            <a:ext cx="3985274" cy="3576524"/>
          </a:xfrm>
          <a:prstGeom prst="rect">
            <a:avLst/>
          </a:prstGeom>
          <a:noFill/>
          <a:ln>
            <a:noFill/>
          </a:ln>
        </p:spPr>
      </p:pic>
      <p:sp>
        <p:nvSpPr>
          <p:cNvPr id="3930" name="Google Shape;3930;p25"/>
          <p:cNvSpPr txBox="1"/>
          <p:nvPr/>
        </p:nvSpPr>
        <p:spPr>
          <a:xfrm>
            <a:off x="374125" y="4393225"/>
            <a:ext cx="662700" cy="3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[1]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5" name="Google Shape;3935;p26"/>
          <p:cNvSpPr txBox="1">
            <a:spLocks noGrp="1"/>
          </p:cNvSpPr>
          <p:nvPr>
            <p:ph type="ctrTitle"/>
          </p:nvPr>
        </p:nvSpPr>
        <p:spPr>
          <a:xfrm>
            <a:off x="720725" y="3052550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HyperTransport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0" name="Google Shape;3940;p27"/>
          <p:cNvSpPr txBox="1">
            <a:spLocks noGrp="1"/>
          </p:cNvSpPr>
          <p:nvPr>
            <p:ph type="title"/>
          </p:nvPr>
        </p:nvSpPr>
        <p:spPr>
          <a:xfrm>
            <a:off x="718300" y="413300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HyperTransport</a:t>
            </a:r>
            <a:endParaRPr/>
          </a:p>
        </p:txBody>
      </p:sp>
      <p:sp>
        <p:nvSpPr>
          <p:cNvPr id="3941" name="Google Shape;3941;p27"/>
          <p:cNvSpPr txBox="1">
            <a:spLocks noGrp="1"/>
          </p:cNvSpPr>
          <p:nvPr>
            <p:ph type="body" idx="1"/>
          </p:nvPr>
        </p:nvSpPr>
        <p:spPr>
          <a:xfrm>
            <a:off x="718300" y="1649400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-"/>
            </a:pPr>
            <a:r>
              <a:rPr lang="es"/>
              <a:t>Creado por AMD</a:t>
            </a:r>
            <a:endParaRPr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s"/>
              <a:t>Links de ancho variable</a:t>
            </a:r>
            <a:r>
              <a:rPr lang="es" sz="1400"/>
              <a:t>[3]</a:t>
            </a:r>
            <a:endParaRPr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s"/>
              <a:t>Multi-topología</a:t>
            </a:r>
            <a:r>
              <a:rPr lang="es" sz="1400"/>
              <a:t>[3]</a:t>
            </a:r>
            <a:endParaRPr sz="140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s"/>
              <a:t>Comienza en 2001</a:t>
            </a:r>
            <a:endParaRPr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s"/>
              <a:t>Conecta CPU-CPU, CPU- I/O</a:t>
            </a:r>
            <a:endParaRPr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s"/>
              <a:t>Busca reducir número de pines y latencia.</a:t>
            </a:r>
            <a:endParaRPr/>
          </a:p>
          <a:p>
            <a: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s"/>
              <a:t>Actualmente 51,2 GB/s para 6,4 GT/s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6" name="Google Shape;3946;p28"/>
          <p:cNvSpPr txBox="1">
            <a:spLocks noGrp="1"/>
          </p:cNvSpPr>
          <p:nvPr>
            <p:ph type="title"/>
          </p:nvPr>
        </p:nvSpPr>
        <p:spPr>
          <a:xfrm>
            <a:off x="655175" y="381750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HyperTransport</a:t>
            </a:r>
            <a:endParaRPr/>
          </a:p>
        </p:txBody>
      </p:sp>
      <p:pic>
        <p:nvPicPr>
          <p:cNvPr id="3947" name="Google Shape;394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8438" y="1586288"/>
            <a:ext cx="6200775" cy="2828925"/>
          </a:xfrm>
          <a:prstGeom prst="rect">
            <a:avLst/>
          </a:prstGeom>
          <a:noFill/>
          <a:ln>
            <a:noFill/>
          </a:ln>
        </p:spPr>
      </p:pic>
      <p:sp>
        <p:nvSpPr>
          <p:cNvPr id="3948" name="Google Shape;3948;p28"/>
          <p:cNvSpPr txBox="1"/>
          <p:nvPr/>
        </p:nvSpPr>
        <p:spPr>
          <a:xfrm>
            <a:off x="6999225" y="4238900"/>
            <a:ext cx="662700" cy="3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[2]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3" name="Google Shape;3953;p29"/>
          <p:cNvSpPr txBox="1">
            <a:spLocks noGrp="1"/>
          </p:cNvSpPr>
          <p:nvPr>
            <p:ph type="title"/>
          </p:nvPr>
        </p:nvSpPr>
        <p:spPr>
          <a:xfrm>
            <a:off x="739350" y="37122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HyperTransport: Protocolo del Paquete</a:t>
            </a:r>
            <a:endParaRPr/>
          </a:p>
        </p:txBody>
      </p:sp>
      <p:pic>
        <p:nvPicPr>
          <p:cNvPr id="3954" name="Google Shape;395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2896" y="2119451"/>
            <a:ext cx="5673005" cy="250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5" name="Google Shape;395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7263" y="1967050"/>
            <a:ext cx="3095625" cy="2505075"/>
          </a:xfrm>
          <a:prstGeom prst="rect">
            <a:avLst/>
          </a:prstGeom>
          <a:noFill/>
          <a:ln>
            <a:noFill/>
          </a:ln>
        </p:spPr>
      </p:pic>
      <p:sp>
        <p:nvSpPr>
          <p:cNvPr id="3956" name="Google Shape;3956;p29"/>
          <p:cNvSpPr txBox="1"/>
          <p:nvPr/>
        </p:nvSpPr>
        <p:spPr>
          <a:xfrm>
            <a:off x="424050" y="4472125"/>
            <a:ext cx="662700" cy="3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[4]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1" name="Google Shape;3961;p30"/>
          <p:cNvSpPr txBox="1">
            <a:spLocks noGrp="1"/>
          </p:cNvSpPr>
          <p:nvPr>
            <p:ph type="title"/>
          </p:nvPr>
        </p:nvSpPr>
        <p:spPr>
          <a:xfrm>
            <a:off x="718300" y="646550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 estado del arte AMD: HTX</a:t>
            </a:r>
            <a:endParaRPr/>
          </a:p>
        </p:txBody>
      </p:sp>
      <p:sp>
        <p:nvSpPr>
          <p:cNvPr id="3962" name="Google Shape;3962;p30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+"/>
            </a:pPr>
            <a:r>
              <a:rPr lang="es"/>
              <a:t>Conexión directa CPU-periféricos</a:t>
            </a:r>
            <a:endParaRPr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+"/>
            </a:pPr>
            <a:r>
              <a:rPr lang="es"/>
              <a:t>Protocolo estandarizado</a:t>
            </a:r>
            <a:endParaRPr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+"/>
            </a:pPr>
            <a:r>
              <a:rPr lang="es"/>
              <a:t>No requiere puentes intermedios</a:t>
            </a:r>
            <a:endParaRPr/>
          </a:p>
          <a:p>
            <a: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s"/>
              <a:t>Requiere una tarjeta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7" name="Google Shape;3967;p31"/>
          <p:cNvSpPr txBox="1">
            <a:spLocks noGrp="1"/>
          </p:cNvSpPr>
          <p:nvPr>
            <p:ph type="title"/>
          </p:nvPr>
        </p:nvSpPr>
        <p:spPr>
          <a:xfrm>
            <a:off x="487075" y="2765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El estado del arte AMD: HTX</a:t>
            </a:r>
            <a:endParaRPr/>
          </a:p>
        </p:txBody>
      </p:sp>
      <p:pic>
        <p:nvPicPr>
          <p:cNvPr id="3968" name="Google Shape;396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600" y="1193925"/>
            <a:ext cx="3596645" cy="3656850"/>
          </a:xfrm>
          <a:prstGeom prst="rect">
            <a:avLst/>
          </a:prstGeom>
          <a:noFill/>
          <a:ln>
            <a:noFill/>
          </a:ln>
        </p:spPr>
      </p:pic>
      <p:sp>
        <p:nvSpPr>
          <p:cNvPr id="3969" name="Google Shape;3969;p31"/>
          <p:cNvSpPr txBox="1"/>
          <p:nvPr/>
        </p:nvSpPr>
        <p:spPr>
          <a:xfrm>
            <a:off x="4431550" y="4296800"/>
            <a:ext cx="662700" cy="3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[4]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4" name="Google Shape;3974;p32"/>
          <p:cNvSpPr txBox="1">
            <a:spLocks noGrp="1"/>
          </p:cNvSpPr>
          <p:nvPr>
            <p:ph type="ctrTitle"/>
          </p:nvPr>
        </p:nvSpPr>
        <p:spPr>
          <a:xfrm>
            <a:off x="720725" y="3052550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Infiniband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6" name="Google Shape;3846;p1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Índice</a:t>
            </a:r>
            <a:endParaRPr/>
          </a:p>
        </p:txBody>
      </p:sp>
      <p:sp>
        <p:nvSpPr>
          <p:cNvPr id="3847" name="Google Shape;3847;p15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-"/>
            </a:pPr>
            <a:r>
              <a:rPr lang="es"/>
              <a:t>Marco teórico</a:t>
            </a:r>
            <a:endParaRPr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s"/>
              <a:t>QuickPath Interconnect</a:t>
            </a:r>
            <a:endParaRPr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s"/>
              <a:t>HyperTransport</a:t>
            </a:r>
            <a:endParaRPr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s"/>
              <a:t>InfiniBand</a:t>
            </a:r>
            <a:endParaRPr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s"/>
              <a:t>Conclusiones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9" name="Google Shape;3979;p33"/>
          <p:cNvSpPr txBox="1">
            <a:spLocks noGrp="1"/>
          </p:cNvSpPr>
          <p:nvPr>
            <p:ph type="title"/>
          </p:nvPr>
        </p:nvSpPr>
        <p:spPr>
          <a:xfrm>
            <a:off x="718300" y="356950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Infiniband</a:t>
            </a:r>
            <a:endParaRPr/>
          </a:p>
        </p:txBody>
      </p:sp>
      <p:sp>
        <p:nvSpPr>
          <p:cNvPr id="3980" name="Google Shape;3980;p33"/>
          <p:cNvSpPr txBox="1">
            <a:spLocks noGrp="1"/>
          </p:cNvSpPr>
          <p:nvPr>
            <p:ph type="body" idx="1"/>
          </p:nvPr>
        </p:nvSpPr>
        <p:spPr>
          <a:xfrm>
            <a:off x="718300" y="1312875"/>
            <a:ext cx="6761100" cy="326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-"/>
            </a:pPr>
            <a:r>
              <a:rPr lang="es"/>
              <a:t>“Out of the box”</a:t>
            </a:r>
            <a:endParaRPr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s"/>
              <a:t>Serial</a:t>
            </a:r>
            <a:endParaRPr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s"/>
              <a:t>Topología de switch</a:t>
            </a:r>
            <a:endParaRPr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s"/>
              <a:t>RDMA</a:t>
            </a:r>
            <a:endParaRPr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s"/>
              <a:t>Hasta 10 m cobre o 10 Km fibra óptica</a:t>
            </a:r>
            <a:endParaRPr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s"/>
              <a:t>Usado para LAN, WAN, componentes de servidores, etc</a:t>
            </a:r>
            <a:endParaRPr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s"/>
              <a:t>Utiliza encoding 8b/10b</a:t>
            </a:r>
            <a:endParaRPr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s"/>
              <a:t>Actualmente 56Gb/s o 14GB/s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5" name="Google Shape;3985;p34"/>
          <p:cNvSpPr txBox="1">
            <a:spLocks noGrp="1"/>
          </p:cNvSpPr>
          <p:nvPr>
            <p:ph type="title"/>
          </p:nvPr>
        </p:nvSpPr>
        <p:spPr>
          <a:xfrm>
            <a:off x="479925" y="137050"/>
            <a:ext cx="6680700" cy="74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Topología Infiniband</a:t>
            </a:r>
            <a:endParaRPr/>
          </a:p>
        </p:txBody>
      </p:sp>
      <p:pic>
        <p:nvPicPr>
          <p:cNvPr id="3986" name="Google Shape;398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0650" y="879550"/>
            <a:ext cx="5376749" cy="3982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87" name="Google Shape;3987;p34"/>
          <p:cNvSpPr txBox="1"/>
          <p:nvPr/>
        </p:nvSpPr>
        <p:spPr>
          <a:xfrm>
            <a:off x="6826150" y="4416900"/>
            <a:ext cx="602400" cy="3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[5]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2" name="Google Shape;3992;p35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Conclusiones</a:t>
            </a:r>
            <a:endParaRPr/>
          </a:p>
        </p:txBody>
      </p:sp>
      <p:sp>
        <p:nvSpPr>
          <p:cNvPr id="3993" name="Google Shape;3993;p35"/>
          <p:cNvSpPr txBox="1">
            <a:spLocks noGrp="1"/>
          </p:cNvSpPr>
          <p:nvPr>
            <p:ph type="body" idx="4294967295"/>
          </p:nvPr>
        </p:nvSpPr>
        <p:spPr>
          <a:xfrm>
            <a:off x="679800" y="2238475"/>
            <a:ext cx="5561100" cy="16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Char char="-"/>
            </a:pPr>
            <a:r>
              <a:rPr lang="es">
                <a:solidFill>
                  <a:srgbClr val="FFFFFF"/>
                </a:solidFill>
              </a:rPr>
              <a:t>Se reemplaza PCI-Express?</a:t>
            </a:r>
            <a:endParaRPr>
              <a:solidFill>
                <a:srgbClr val="FFFFFF"/>
              </a:solidFill>
            </a:endParaRP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-"/>
            </a:pPr>
            <a:r>
              <a:rPr lang="es">
                <a:solidFill>
                  <a:srgbClr val="FFFFFF"/>
                </a:solidFill>
              </a:rPr>
              <a:t>QPI vs HT vs IB?</a:t>
            </a:r>
            <a:endParaRPr>
              <a:solidFill>
                <a:srgbClr val="FFFFFF"/>
              </a:solidFill>
            </a:endParaRP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-"/>
            </a:pPr>
            <a:r>
              <a:rPr lang="es">
                <a:solidFill>
                  <a:srgbClr val="FFFFFF"/>
                </a:solidFill>
              </a:rPr>
              <a:t>Serial vs Paralelo?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8" name="Google Shape;3998;p36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Bibliografía</a:t>
            </a:r>
            <a:endParaRPr/>
          </a:p>
        </p:txBody>
      </p:sp>
      <p:sp>
        <p:nvSpPr>
          <p:cNvPr id="3999" name="Google Shape;3999;p36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000000"/>
                </a:solidFill>
              </a:rPr>
              <a:t>[1] Intel®. (2009). An introduction to Intel® QuickPath Interconnect, pp 5-11.</a:t>
            </a:r>
            <a:endParaRPr sz="1400"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000000"/>
                </a:solidFill>
              </a:rPr>
              <a:t>[2] Hypertransport Consortium, (18 de Agosto, 2008). Link Specifications. Recuperado de </a:t>
            </a:r>
            <a:r>
              <a:rPr lang="es" sz="1400" b="1" u="sng">
                <a:solidFill>
                  <a:schemeClr val="hlink"/>
                </a:solidFill>
                <a:latin typeface="Titillium Web"/>
                <a:ea typeface="Titillium Web"/>
                <a:cs typeface="Titillium Web"/>
                <a:sym typeface="Titillium Web"/>
                <a:hlinkClick r:id="rId3"/>
              </a:rPr>
              <a:t>https://www.hypertransport.org/ht-link-specifications</a:t>
            </a:r>
            <a:endParaRPr sz="1400" b="1">
              <a:solidFill>
                <a:srgbClr val="000000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</a:rPr>
              <a:t>[3] Hypertransport Consortium, (Julio, 2002). HyperTransport™ Technology: Simplifying System Design. pp 7-16.</a:t>
            </a:r>
            <a:endParaRPr sz="1400">
              <a:solidFill>
                <a:schemeClr val="dk1"/>
              </a:solidFill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00">
                <a:solidFill>
                  <a:schemeClr val="dk1"/>
                </a:solidFill>
              </a:rPr>
              <a:t>[4] Hypertransport Consortium, (2008). </a:t>
            </a:r>
            <a:r>
              <a:rPr lang="es" sz="1400">
                <a:solidFill>
                  <a:schemeClr val="dk1"/>
                </a:solidFill>
                <a:uFill>
                  <a:noFill/>
                </a:uFill>
                <a:hlinkClick r:id="rId4"/>
              </a:rPr>
              <a:t>The Future of High-Performance Computing: Direct Low Latency CPU-to-Subsystem Interconnect</a:t>
            </a:r>
            <a:r>
              <a:rPr lang="es" sz="1200">
                <a:solidFill>
                  <a:srgbClr val="006C6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" sz="1400">
                <a:solidFill>
                  <a:schemeClr val="dk1"/>
                </a:solidFill>
              </a:rPr>
              <a:t>. pp 6-9.</a:t>
            </a:r>
            <a:endParaRPr sz="14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000000"/>
                </a:solidFill>
              </a:rPr>
              <a:t>[5] S, Elina (26 de Noviembre, 2014). Interconnection technologies. </a:t>
            </a:r>
            <a:endParaRPr sz="1400"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000000"/>
                </a:solidFill>
              </a:rPr>
              <a:t>[6] Wikipedia</a:t>
            </a:r>
            <a:r>
              <a:rPr lang="es" sz="1400">
                <a:solidFill>
                  <a:schemeClr val="dk1"/>
                </a:solidFill>
              </a:rPr>
              <a:t> (15 de Agosto, 2018). PCI-express.  Recuperado de </a:t>
            </a:r>
            <a:r>
              <a:rPr lang="es" sz="1400" b="1" u="sng">
                <a:solidFill>
                  <a:schemeClr val="hlink"/>
                </a:solidFill>
                <a:latin typeface="Titillium Web"/>
                <a:ea typeface="Titillium Web"/>
                <a:cs typeface="Titillium Web"/>
                <a:sym typeface="Titillium Web"/>
              </a:rPr>
              <a:t>https://en.wikipedia.org/wiki/PCI_Express</a:t>
            </a:r>
            <a:endParaRPr sz="1400"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2" name="Google Shape;3852;p16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Marco teórico</a:t>
            </a:r>
            <a:endParaRPr/>
          </a:p>
        </p:txBody>
      </p:sp>
      <p:sp>
        <p:nvSpPr>
          <p:cNvPr id="3853" name="Google Shape;3853;p16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-"/>
            </a:pPr>
            <a:r>
              <a:rPr lang="es" dirty="0"/>
              <a:t>Conceptos claves</a:t>
            </a:r>
            <a:endParaRPr dirty="0"/>
          </a:p>
          <a:p>
            <a:pPr>
              <a:spcBef>
                <a:spcPts val="0"/>
              </a:spcBef>
              <a:buFont typeface="Titillium Web Light"/>
              <a:buChar char="-"/>
            </a:pPr>
            <a:r>
              <a:rPr lang="es-CL"/>
              <a:t>Links </a:t>
            </a:r>
            <a:r>
              <a:rPr lang="es-CL"/>
              <a:t>entre </a:t>
            </a:r>
            <a:r>
              <a:rPr lang="es-CL" smtClean="0"/>
              <a:t>componentes</a:t>
            </a:r>
            <a:endParaRPr lang="es" smtClean="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s" dirty="0" smtClean="0"/>
              <a:t>Topologías </a:t>
            </a:r>
            <a:r>
              <a:rPr lang="es" dirty="0"/>
              <a:t>para buses</a:t>
            </a:r>
            <a:endParaRPr dirty="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s" dirty="0" smtClean="0"/>
              <a:t>PCI-express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8" name="Google Shape;3858;p17"/>
          <p:cNvSpPr txBox="1">
            <a:spLocks noGrp="1"/>
          </p:cNvSpPr>
          <p:nvPr>
            <p:ph type="title"/>
          </p:nvPr>
        </p:nvSpPr>
        <p:spPr>
          <a:xfrm>
            <a:off x="680050" y="433450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Conceptos claves</a:t>
            </a:r>
            <a:endParaRPr/>
          </a:p>
        </p:txBody>
      </p:sp>
      <p:sp>
        <p:nvSpPr>
          <p:cNvPr id="3859" name="Google Shape;3859;p17"/>
          <p:cNvSpPr txBox="1">
            <a:spLocks noGrp="1"/>
          </p:cNvSpPr>
          <p:nvPr>
            <p:ph type="body" idx="1"/>
          </p:nvPr>
        </p:nvSpPr>
        <p:spPr>
          <a:xfrm>
            <a:off x="144000" y="1454300"/>
            <a:ext cx="7728000" cy="26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-"/>
            </a:pPr>
            <a:r>
              <a:rPr lang="es"/>
              <a:t>Bandwidth: Máximo de bits/bytes transferidos en un link por segundo (Gb/s, MB/s, GB/s).</a:t>
            </a:r>
            <a:endParaRPr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-"/>
            </a:pPr>
            <a:r>
              <a:rPr lang="es"/>
              <a:t>Overhead/header: Bits necesarios para el protocolo</a:t>
            </a:r>
            <a:endParaRPr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-"/>
            </a:pPr>
            <a:r>
              <a:rPr lang="es"/>
              <a:t>Link: conexiones entre componentes. Tamaño x1, x2, x4, x8, x12, x16.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4" name="Google Shape;3864;p18"/>
          <p:cNvSpPr txBox="1">
            <a:spLocks noGrp="1"/>
          </p:cNvSpPr>
          <p:nvPr>
            <p:ph type="title"/>
          </p:nvPr>
        </p:nvSpPr>
        <p:spPr>
          <a:xfrm>
            <a:off x="539475" y="266050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Link entre componentes</a:t>
            </a:r>
            <a:endParaRPr/>
          </a:p>
        </p:txBody>
      </p:sp>
      <p:pic>
        <p:nvPicPr>
          <p:cNvPr id="3865" name="Google Shape;386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3825" y="1252550"/>
            <a:ext cx="4397550" cy="3627975"/>
          </a:xfrm>
          <a:prstGeom prst="rect">
            <a:avLst/>
          </a:prstGeom>
          <a:noFill/>
          <a:ln>
            <a:noFill/>
          </a:ln>
        </p:spPr>
      </p:pic>
      <p:sp>
        <p:nvSpPr>
          <p:cNvPr id="3866" name="Google Shape;3866;p18"/>
          <p:cNvSpPr txBox="1"/>
          <p:nvPr/>
        </p:nvSpPr>
        <p:spPr>
          <a:xfrm>
            <a:off x="6125025" y="4465100"/>
            <a:ext cx="662700" cy="3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[6]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1" name="Google Shape;3871;p19"/>
          <p:cNvSpPr txBox="1">
            <a:spLocks noGrp="1"/>
          </p:cNvSpPr>
          <p:nvPr>
            <p:ph type="title"/>
          </p:nvPr>
        </p:nvSpPr>
        <p:spPr>
          <a:xfrm>
            <a:off x="579950" y="24292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Topologías para buses</a:t>
            </a:r>
            <a:endParaRPr/>
          </a:p>
        </p:txBody>
      </p:sp>
      <p:pic>
        <p:nvPicPr>
          <p:cNvPr id="3872" name="Google Shape;387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8754" y="2429750"/>
            <a:ext cx="4031925" cy="1947300"/>
          </a:xfrm>
          <a:prstGeom prst="rect">
            <a:avLst/>
          </a:prstGeom>
          <a:noFill/>
          <a:ln>
            <a:noFill/>
          </a:ln>
        </p:spPr>
      </p:pic>
      <p:sp>
        <p:nvSpPr>
          <p:cNvPr id="3873" name="Google Shape;3873;p19"/>
          <p:cNvSpPr/>
          <p:nvPr/>
        </p:nvSpPr>
        <p:spPr>
          <a:xfrm>
            <a:off x="3039080" y="4090285"/>
            <a:ext cx="484800" cy="448200"/>
          </a:xfrm>
          <a:prstGeom prst="ellipse">
            <a:avLst/>
          </a:prstGeom>
          <a:solidFill>
            <a:srgbClr val="CFE2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4" name="Google Shape;3874;p19"/>
          <p:cNvSpPr/>
          <p:nvPr/>
        </p:nvSpPr>
        <p:spPr>
          <a:xfrm>
            <a:off x="2140992" y="4090285"/>
            <a:ext cx="484800" cy="448200"/>
          </a:xfrm>
          <a:prstGeom prst="ellipse">
            <a:avLst/>
          </a:prstGeom>
          <a:solidFill>
            <a:srgbClr val="CFE2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5" name="Google Shape;3875;p19"/>
          <p:cNvSpPr/>
          <p:nvPr/>
        </p:nvSpPr>
        <p:spPr>
          <a:xfrm>
            <a:off x="452275" y="4090285"/>
            <a:ext cx="484800" cy="448200"/>
          </a:xfrm>
          <a:prstGeom prst="ellipse">
            <a:avLst/>
          </a:prstGeom>
          <a:solidFill>
            <a:srgbClr val="CFE2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6" name="Google Shape;3876;p19"/>
          <p:cNvSpPr/>
          <p:nvPr/>
        </p:nvSpPr>
        <p:spPr>
          <a:xfrm>
            <a:off x="1265316" y="4090285"/>
            <a:ext cx="484800" cy="448200"/>
          </a:xfrm>
          <a:prstGeom prst="ellipse">
            <a:avLst/>
          </a:prstGeom>
          <a:solidFill>
            <a:srgbClr val="CFE2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7" name="Google Shape;3877;p19"/>
          <p:cNvSpPr/>
          <p:nvPr/>
        </p:nvSpPr>
        <p:spPr>
          <a:xfrm>
            <a:off x="811666" y="3262422"/>
            <a:ext cx="2227200" cy="3996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Shared bus</a:t>
            </a:r>
            <a:endParaRPr/>
          </a:p>
        </p:txBody>
      </p:sp>
      <p:cxnSp>
        <p:nvCxnSpPr>
          <p:cNvPr id="3878" name="Google Shape;3878;p19"/>
          <p:cNvCxnSpPr>
            <a:stCxn id="3875" idx="0"/>
          </p:cNvCxnSpPr>
          <p:nvPr/>
        </p:nvCxnSpPr>
        <p:spPr>
          <a:xfrm rot="-5400000">
            <a:off x="673375" y="3673585"/>
            <a:ext cx="438000" cy="3954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79" name="Google Shape;3879;p19"/>
          <p:cNvCxnSpPr>
            <a:stCxn id="3874" idx="0"/>
            <a:endCxn id="3877" idx="2"/>
          </p:cNvCxnSpPr>
          <p:nvPr/>
        </p:nvCxnSpPr>
        <p:spPr>
          <a:xfrm rot="5400000" flipH="1">
            <a:off x="1940142" y="3647035"/>
            <a:ext cx="428400" cy="4581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80" name="Google Shape;3880;p19"/>
          <p:cNvCxnSpPr>
            <a:stCxn id="3873" idx="1"/>
          </p:cNvCxnSpPr>
          <p:nvPr/>
        </p:nvCxnSpPr>
        <p:spPr>
          <a:xfrm rot="5400000" flipH="1">
            <a:off x="2632028" y="3677872"/>
            <a:ext cx="494100" cy="462000"/>
          </a:xfrm>
          <a:prstGeom prst="bentConnector3">
            <a:avLst>
              <a:gd name="adj1" fmla="val 56644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81" name="Google Shape;3881;p19"/>
          <p:cNvSpPr/>
          <p:nvPr/>
        </p:nvSpPr>
        <p:spPr>
          <a:xfrm>
            <a:off x="1204123" y="2268313"/>
            <a:ext cx="721200" cy="4941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CPU</a:t>
            </a:r>
            <a:endParaRPr/>
          </a:p>
        </p:txBody>
      </p:sp>
      <p:cxnSp>
        <p:nvCxnSpPr>
          <p:cNvPr id="3882" name="Google Shape;3882;p19"/>
          <p:cNvCxnSpPr>
            <a:stCxn id="3877" idx="0"/>
            <a:endCxn id="3881" idx="2"/>
          </p:cNvCxnSpPr>
          <p:nvPr/>
        </p:nvCxnSpPr>
        <p:spPr>
          <a:xfrm rot="5400000" flipH="1">
            <a:off x="1494916" y="2832072"/>
            <a:ext cx="500100" cy="360600"/>
          </a:xfrm>
          <a:prstGeom prst="bentConnector3">
            <a:avLst>
              <a:gd name="adj1" fmla="val 49998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83" name="Google Shape;3883;p19"/>
          <p:cNvCxnSpPr>
            <a:stCxn id="3876" idx="0"/>
          </p:cNvCxnSpPr>
          <p:nvPr/>
        </p:nvCxnSpPr>
        <p:spPr>
          <a:xfrm rot="5400000" flipH="1">
            <a:off x="1287816" y="3870385"/>
            <a:ext cx="437100" cy="27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84" name="Google Shape;3884;p19"/>
          <p:cNvSpPr txBox="1">
            <a:spLocks noGrp="1"/>
          </p:cNvSpPr>
          <p:nvPr>
            <p:ph type="body" idx="1"/>
          </p:nvPr>
        </p:nvSpPr>
        <p:spPr>
          <a:xfrm>
            <a:off x="462500" y="1100325"/>
            <a:ext cx="33837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"/>
              <a:t>PCI (</a:t>
            </a:r>
            <a:r>
              <a:rPr lang="es" sz="1400"/>
              <a:t>Peripheral Component Interconnect)</a:t>
            </a:r>
            <a:endParaRPr/>
          </a:p>
          <a:p>
            <a: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es" sz="1400"/>
              <a:t>Paralelo 32/64 bits</a:t>
            </a:r>
            <a:endParaRPr sz="1400"/>
          </a:p>
          <a:p>
            <a:pPr marL="457200" lvl="0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es" sz="1400"/>
              <a:t>133 </a:t>
            </a:r>
            <a:r>
              <a:rPr lang="es" sz="1400">
                <a:uFill>
                  <a:noFill/>
                </a:uFill>
                <a:hlinkClick r:id="rId4"/>
              </a:rPr>
              <a:t>MB</a:t>
            </a:r>
            <a:r>
              <a:rPr lang="es" sz="1400"/>
              <a:t>/s - 544 MB/s</a:t>
            </a:r>
            <a:endParaRPr sz="1400"/>
          </a:p>
        </p:txBody>
      </p:sp>
      <p:sp>
        <p:nvSpPr>
          <p:cNvPr id="3885" name="Google Shape;3885;p19"/>
          <p:cNvSpPr txBox="1">
            <a:spLocks noGrp="1"/>
          </p:cNvSpPr>
          <p:nvPr>
            <p:ph type="body" idx="2"/>
          </p:nvPr>
        </p:nvSpPr>
        <p:spPr>
          <a:xfrm>
            <a:off x="4250425" y="1100325"/>
            <a:ext cx="35700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"/>
              <a:t>PCI-Express</a:t>
            </a:r>
            <a:endParaRPr/>
          </a:p>
          <a:p>
            <a:pPr marL="457200" lvl="0" indent="-342900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s" sz="1400"/>
              <a:t>Serial</a:t>
            </a:r>
            <a:endParaRPr sz="1400"/>
          </a:p>
          <a:p>
            <a:pPr marL="457200" lvl="0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es" sz="1400"/>
              <a:t>250MB/s (PCIe 1.0) - 1GB/s (PCIe 3.0) Por link</a:t>
            </a:r>
            <a:endParaRPr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0" name="Google Shape;3890;p20"/>
          <p:cNvSpPr txBox="1">
            <a:spLocks noGrp="1"/>
          </p:cNvSpPr>
          <p:nvPr>
            <p:ph type="title"/>
          </p:nvPr>
        </p:nvSpPr>
        <p:spPr>
          <a:xfrm>
            <a:off x="644675" y="381750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PCI-Express</a:t>
            </a:r>
            <a:endParaRPr/>
          </a:p>
        </p:txBody>
      </p:sp>
      <p:sp>
        <p:nvSpPr>
          <p:cNvPr id="3891" name="Google Shape;3891;p20"/>
          <p:cNvSpPr txBox="1">
            <a:spLocks noGrp="1"/>
          </p:cNvSpPr>
          <p:nvPr>
            <p:ph type="body" idx="1"/>
          </p:nvPr>
        </p:nvSpPr>
        <p:spPr>
          <a:xfrm>
            <a:off x="296375" y="1723975"/>
            <a:ext cx="47664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-"/>
            </a:pPr>
            <a:r>
              <a:rPr lang="es"/>
              <a:t>Comienza en 2004</a:t>
            </a:r>
            <a:endParaRPr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s"/>
              <a:t>8b/10b encoding. </a:t>
            </a:r>
            <a:endParaRPr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s"/>
              <a:t>Tamaño del link (x1, x4, x8 ...)</a:t>
            </a:r>
            <a:endParaRPr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s"/>
              <a:t>Protocolo causa overhead.</a:t>
            </a:r>
            <a:endParaRPr/>
          </a:p>
          <a:p>
            <a: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s"/>
              <a:t>Requiere bridges, mayor latencia.</a:t>
            </a:r>
            <a:endParaRPr/>
          </a:p>
        </p:txBody>
      </p:sp>
      <p:pic>
        <p:nvPicPr>
          <p:cNvPr id="3892" name="Google Shape;389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1250" y="1045563"/>
            <a:ext cx="3360075" cy="3293326"/>
          </a:xfrm>
          <a:prstGeom prst="rect">
            <a:avLst/>
          </a:prstGeom>
          <a:noFill/>
          <a:ln>
            <a:noFill/>
          </a:ln>
        </p:spPr>
      </p:pic>
      <p:sp>
        <p:nvSpPr>
          <p:cNvPr id="3893" name="Google Shape;3893;p20"/>
          <p:cNvSpPr txBox="1"/>
          <p:nvPr/>
        </p:nvSpPr>
        <p:spPr>
          <a:xfrm>
            <a:off x="5062650" y="4275775"/>
            <a:ext cx="662700" cy="3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[5]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8" name="Google Shape;3898;p21"/>
          <p:cNvSpPr txBox="1">
            <a:spLocks noGrp="1"/>
          </p:cNvSpPr>
          <p:nvPr>
            <p:ph type="ctrTitle"/>
          </p:nvPr>
        </p:nvSpPr>
        <p:spPr>
          <a:xfrm>
            <a:off x="489300" y="2715950"/>
            <a:ext cx="65160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Intel</a:t>
            </a:r>
            <a:r>
              <a:rPr lang="es" sz="2400"/>
              <a:t>®</a:t>
            </a:r>
            <a:r>
              <a:rPr lang="es"/>
              <a:t> QuickPath Interconnect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3" name="Google Shape;3903;p22"/>
          <p:cNvSpPr txBox="1">
            <a:spLocks noGrp="1"/>
          </p:cNvSpPr>
          <p:nvPr>
            <p:ph type="title"/>
          </p:nvPr>
        </p:nvSpPr>
        <p:spPr>
          <a:xfrm>
            <a:off x="550000" y="20292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Historia de buses Intel</a:t>
            </a:r>
            <a:endParaRPr/>
          </a:p>
        </p:txBody>
      </p:sp>
      <p:sp>
        <p:nvSpPr>
          <p:cNvPr id="3904" name="Google Shape;3904;p22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905" name="Google Shape;390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425" y="1196931"/>
            <a:ext cx="3810000" cy="3452844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6" name="Google Shape;390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02425" y="1196925"/>
            <a:ext cx="3810000" cy="3581400"/>
          </a:xfrm>
          <a:prstGeom prst="rect">
            <a:avLst/>
          </a:prstGeom>
          <a:noFill/>
          <a:ln>
            <a:noFill/>
          </a:ln>
        </p:spPr>
      </p:pic>
      <p:sp>
        <p:nvSpPr>
          <p:cNvPr id="3907" name="Google Shape;3907;p22"/>
          <p:cNvSpPr txBox="1"/>
          <p:nvPr/>
        </p:nvSpPr>
        <p:spPr>
          <a:xfrm>
            <a:off x="483850" y="4407225"/>
            <a:ext cx="662700" cy="3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[1]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480</Words>
  <Application>Microsoft Office PowerPoint</Application>
  <PresentationFormat>Presentación en pantalla (16:9)</PresentationFormat>
  <Paragraphs>99</Paragraphs>
  <Slides>23</Slides>
  <Notes>23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9" baseType="lpstr">
      <vt:lpstr>Titillium Web Light</vt:lpstr>
      <vt:lpstr>Arial</vt:lpstr>
      <vt:lpstr>Dosis</vt:lpstr>
      <vt:lpstr>Dosis Light</vt:lpstr>
      <vt:lpstr>Titillium Web</vt:lpstr>
      <vt:lpstr>Mowbray template</vt:lpstr>
      <vt:lpstr>Buses: QuickPath, HyperTransport, Infiniband</vt:lpstr>
      <vt:lpstr>Índice</vt:lpstr>
      <vt:lpstr>Marco teórico</vt:lpstr>
      <vt:lpstr>Conceptos claves</vt:lpstr>
      <vt:lpstr>Link entre componentes</vt:lpstr>
      <vt:lpstr>Topologías para buses</vt:lpstr>
      <vt:lpstr>PCI-Express</vt:lpstr>
      <vt:lpstr>Intel® QuickPath Interconnect</vt:lpstr>
      <vt:lpstr>Historia de buses Intel</vt:lpstr>
      <vt:lpstr>Historia de buses Intel</vt:lpstr>
      <vt:lpstr>QuickPath Interconnect</vt:lpstr>
      <vt:lpstr>Estructura del link y overhead</vt:lpstr>
      <vt:lpstr>HyperTransport</vt:lpstr>
      <vt:lpstr>HyperTransport</vt:lpstr>
      <vt:lpstr>HyperTransport</vt:lpstr>
      <vt:lpstr>HyperTransport: Protocolo del Paquete</vt:lpstr>
      <vt:lpstr>El estado del arte AMD: HTX</vt:lpstr>
      <vt:lpstr>El estado del arte AMD: HTX</vt:lpstr>
      <vt:lpstr>Infiniband</vt:lpstr>
      <vt:lpstr>Infiniband</vt:lpstr>
      <vt:lpstr>Topología Infiniband</vt:lpstr>
      <vt:lpstr>Conclusiones</vt:lpstr>
      <vt:lpstr>Bibliografía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Buses: QuickPath, HyperTransport, Infiniband</dc:title>
  <cp:lastModifiedBy>Vicente Joaquin Rivera Rebolledo</cp:lastModifiedBy>
  <cp:revision>1</cp:revision>
  <dcterms:modified xsi:type="dcterms:W3CDTF">2018-08-27T12:49:29Z</dcterms:modified>
</cp:coreProperties>
</file>