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0" r:id="rId7"/>
    <p:sldId id="276" r:id="rId8"/>
    <p:sldId id="277" r:id="rId9"/>
    <p:sldId id="284" r:id="rId10"/>
    <p:sldId id="279" r:id="rId11"/>
    <p:sldId id="282" r:id="rId12"/>
    <p:sldId id="287" r:id="rId13"/>
    <p:sldId id="286" r:id="rId14"/>
    <p:sldId id="280" r:id="rId15"/>
    <p:sldId id="288" r:id="rId16"/>
    <p:sldId id="283" r:id="rId17"/>
    <p:sldId id="281" r:id="rId18"/>
    <p:sldId id="28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4346" autoAdjust="0"/>
  </p:normalViewPr>
  <p:slideViewPr>
    <p:cSldViewPr>
      <p:cViewPr varScale="1">
        <p:scale>
          <a:sx n="61" d="100"/>
          <a:sy n="61" d="100"/>
        </p:scale>
        <p:origin x="10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03/09/2018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4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68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procesadores multinúcleo de arquitectura de caché compartida, como el procesador Intel Core </a:t>
            </a:r>
            <a:r>
              <a:rPr lang="es-C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Duo</a:t>
            </a:r>
            <a:r>
              <a:rPr lang="es-C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un paso revolucionario para brindar los beneficios de ahorro de energía, utilización de memoria caché dinámica y flexibilidad de diseño a los diseñadores de sistemas y usuarios finales. Y esto nos dice de como cambia la arquitectura puede variar significativamente el desempeño de los procesos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35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7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9F9CC21-AB81-421F-86A6-F0DECC9EBFA2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0995D00-C017-4AE4-AE84-BD905DF74309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407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1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9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66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2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45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240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C1B432D-78E7-40AE-81C6-52773394A046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751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03/09/2018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370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03/09/2018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96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2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0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82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41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343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03/09/2018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8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9922C43-EFA6-4DAC-BC37-DD8971DD2665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62812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03/09/2018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87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Smart Cache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chemeClr val="tx1"/>
                </a:solidFill>
              </a:rPr>
              <a:t>Luis abello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3AC3F-E6B4-4F14-AF14-F5F7755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Núcleos funcionando a distinta frecuencia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3E76FA5-5E5B-42D5-9C6B-515F7EA7B4DE}"/>
              </a:ext>
            </a:extLst>
          </p:cNvPr>
          <p:cNvSpPr/>
          <p:nvPr/>
        </p:nvSpPr>
        <p:spPr>
          <a:xfrm>
            <a:off x="10632504" y="4872027"/>
            <a:ext cx="783875" cy="2769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4308467-0506-4CB9-B266-5A4C07C5A946}"/>
              </a:ext>
            </a:extLst>
          </p:cNvPr>
          <p:cNvSpPr/>
          <p:nvPr/>
        </p:nvSpPr>
        <p:spPr>
          <a:xfrm>
            <a:off x="10074084" y="493226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E0C597C-05ED-4AD6-BF3D-A11C563B7EDB}"/>
              </a:ext>
            </a:extLst>
          </p:cNvPr>
          <p:cNvSpPr/>
          <p:nvPr/>
        </p:nvSpPr>
        <p:spPr>
          <a:xfrm>
            <a:off x="10375922" y="493088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5F26E40-0F2C-4EAA-84E5-83F68464C33C}"/>
              </a:ext>
            </a:extLst>
          </p:cNvPr>
          <p:cNvSpPr/>
          <p:nvPr/>
        </p:nvSpPr>
        <p:spPr>
          <a:xfrm>
            <a:off x="3326358" y="4872027"/>
            <a:ext cx="54231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52D00E8-50D8-4082-86BB-E9498AF3FED8}"/>
              </a:ext>
            </a:extLst>
          </p:cNvPr>
          <p:cNvSpPr/>
          <p:nvPr/>
        </p:nvSpPr>
        <p:spPr>
          <a:xfrm>
            <a:off x="3092360" y="492606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0807037-9DEC-4985-8CA1-8A9F5E85D1A5}"/>
              </a:ext>
            </a:extLst>
          </p:cNvPr>
          <p:cNvSpPr/>
          <p:nvPr/>
        </p:nvSpPr>
        <p:spPr>
          <a:xfrm>
            <a:off x="2710932" y="491836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A00562AA-0085-4670-AB22-C7F531D6244F}"/>
              </a:ext>
            </a:extLst>
          </p:cNvPr>
          <p:cNvSpPr/>
          <p:nvPr/>
        </p:nvSpPr>
        <p:spPr>
          <a:xfrm>
            <a:off x="2379460" y="491890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B96EBE4-9EDC-4558-86C0-0FD1216FA1E2}"/>
              </a:ext>
            </a:extLst>
          </p:cNvPr>
          <p:cNvSpPr txBox="1"/>
          <p:nvPr/>
        </p:nvSpPr>
        <p:spPr>
          <a:xfrm>
            <a:off x="1749492" y="486857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C6E9120-900D-4398-B0A3-24181D2274D1}"/>
              </a:ext>
            </a:extLst>
          </p:cNvPr>
          <p:cNvSpPr/>
          <p:nvPr/>
        </p:nvSpPr>
        <p:spPr>
          <a:xfrm>
            <a:off x="1543513" y="3170590"/>
            <a:ext cx="1792333" cy="3555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CD7B0EC-7505-4C0A-961F-B7C6C7B7E30B}"/>
              </a:ext>
            </a:extLst>
          </p:cNvPr>
          <p:cNvSpPr/>
          <p:nvPr/>
        </p:nvSpPr>
        <p:spPr>
          <a:xfrm>
            <a:off x="4652546" y="3610837"/>
            <a:ext cx="1231937" cy="2912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A3B1921-7A8C-4CC7-9030-29DE3027D35F}"/>
              </a:ext>
            </a:extLst>
          </p:cNvPr>
          <p:cNvSpPr/>
          <p:nvPr/>
        </p:nvSpPr>
        <p:spPr>
          <a:xfrm>
            <a:off x="3868671" y="3140968"/>
            <a:ext cx="6763833" cy="355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692624E-D1AE-4058-92AE-82DE2E665F71}"/>
              </a:ext>
            </a:extLst>
          </p:cNvPr>
          <p:cNvSpPr/>
          <p:nvPr/>
        </p:nvSpPr>
        <p:spPr>
          <a:xfrm>
            <a:off x="5891100" y="4184442"/>
            <a:ext cx="388809" cy="271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3E133F9-A108-403C-900C-D51A8D24AF43}"/>
              </a:ext>
            </a:extLst>
          </p:cNvPr>
          <p:cNvSpPr/>
          <p:nvPr/>
        </p:nvSpPr>
        <p:spPr>
          <a:xfrm>
            <a:off x="5884483" y="5704245"/>
            <a:ext cx="388809" cy="271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673CCD4-101F-4ABC-9160-620D4355F9B2}"/>
              </a:ext>
            </a:extLst>
          </p:cNvPr>
          <p:cNvSpPr txBox="1"/>
          <p:nvPr/>
        </p:nvSpPr>
        <p:spPr>
          <a:xfrm>
            <a:off x="6417306" y="3140968"/>
            <a:ext cx="166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Processor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7308060-7C3D-423C-9788-596864D5E1BE}"/>
              </a:ext>
            </a:extLst>
          </p:cNvPr>
          <p:cNvSpPr/>
          <p:nvPr/>
        </p:nvSpPr>
        <p:spPr>
          <a:xfrm>
            <a:off x="7522737" y="5692075"/>
            <a:ext cx="687471" cy="2833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63A619A-AA6A-4281-95B6-A4BE572DBAB8}"/>
              </a:ext>
            </a:extLst>
          </p:cNvPr>
          <p:cNvSpPr/>
          <p:nvPr/>
        </p:nvSpPr>
        <p:spPr>
          <a:xfrm>
            <a:off x="7513573" y="4175090"/>
            <a:ext cx="687471" cy="2833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443EDD3-4180-461F-A5B0-4D6D66ABE7E5}"/>
              </a:ext>
            </a:extLst>
          </p:cNvPr>
          <p:cNvSpPr txBox="1"/>
          <p:nvPr/>
        </p:nvSpPr>
        <p:spPr>
          <a:xfrm>
            <a:off x="8632948" y="4075183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05B943B-4E2E-4533-B18A-88EF25AE1DA4}"/>
              </a:ext>
            </a:extLst>
          </p:cNvPr>
          <p:cNvSpPr txBox="1"/>
          <p:nvPr/>
        </p:nvSpPr>
        <p:spPr>
          <a:xfrm>
            <a:off x="8632948" y="5645678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F8FBD21-2A52-46D7-9E15-64FD0365CDDB}"/>
              </a:ext>
            </a:extLst>
          </p:cNvPr>
          <p:cNvSpPr/>
          <p:nvPr/>
        </p:nvSpPr>
        <p:spPr>
          <a:xfrm>
            <a:off x="5627755" y="422710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563B210-4D85-4AB3-9944-0AF92101D440}"/>
              </a:ext>
            </a:extLst>
          </p:cNvPr>
          <p:cNvSpPr/>
          <p:nvPr/>
        </p:nvSpPr>
        <p:spPr>
          <a:xfrm>
            <a:off x="5246327" y="4219405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2BFD607-D93C-42EB-B25E-732170848076}"/>
              </a:ext>
            </a:extLst>
          </p:cNvPr>
          <p:cNvSpPr/>
          <p:nvPr/>
        </p:nvSpPr>
        <p:spPr>
          <a:xfrm>
            <a:off x="4914855" y="421995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78DA5ED-3814-4D7C-A1D1-8AA71015A676}"/>
              </a:ext>
            </a:extLst>
          </p:cNvPr>
          <p:cNvSpPr txBox="1"/>
          <p:nvPr/>
        </p:nvSpPr>
        <p:spPr>
          <a:xfrm>
            <a:off x="6396603" y="5692075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766ED9D-ECAE-453B-B10D-0377E2AAEBE9}"/>
              </a:ext>
            </a:extLst>
          </p:cNvPr>
          <p:cNvSpPr txBox="1"/>
          <p:nvPr/>
        </p:nvSpPr>
        <p:spPr>
          <a:xfrm>
            <a:off x="4797210" y="3325634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7812828-E49A-4785-A107-8FAD8A220F11}"/>
              </a:ext>
            </a:extLst>
          </p:cNvPr>
          <p:cNvSpPr/>
          <p:nvPr/>
        </p:nvSpPr>
        <p:spPr>
          <a:xfrm>
            <a:off x="4652479" y="3609004"/>
            <a:ext cx="1231937" cy="10255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93E8C80-DD56-40D9-9AAE-1DF2E011D89F}"/>
              </a:ext>
            </a:extLst>
          </p:cNvPr>
          <p:cNvSpPr txBox="1"/>
          <p:nvPr/>
        </p:nvSpPr>
        <p:spPr>
          <a:xfrm>
            <a:off x="6362406" y="4156050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D39F016-4B7A-4A02-A88C-2FAA4C252DEC}"/>
              </a:ext>
            </a:extLst>
          </p:cNvPr>
          <p:cNvSpPr/>
          <p:nvPr/>
        </p:nvSpPr>
        <p:spPr>
          <a:xfrm>
            <a:off x="5665842" y="575638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F4A48BF-FA7D-49E8-8A64-E095B97BFD96}"/>
              </a:ext>
            </a:extLst>
          </p:cNvPr>
          <p:cNvSpPr/>
          <p:nvPr/>
        </p:nvSpPr>
        <p:spPr>
          <a:xfrm>
            <a:off x="5284414" y="574867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D6F8669-ED80-4430-B850-562FBF851F53}"/>
              </a:ext>
            </a:extLst>
          </p:cNvPr>
          <p:cNvSpPr/>
          <p:nvPr/>
        </p:nvSpPr>
        <p:spPr>
          <a:xfrm>
            <a:off x="4952942" y="574922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2617A77B-6958-417D-81FD-ED20FE82E94F}"/>
              </a:ext>
            </a:extLst>
          </p:cNvPr>
          <p:cNvSpPr/>
          <p:nvPr/>
        </p:nvSpPr>
        <p:spPr>
          <a:xfrm>
            <a:off x="4652546" y="4634505"/>
            <a:ext cx="1231937" cy="188691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94B1348-3AB7-49DE-B391-5C1DB81E690E}"/>
              </a:ext>
            </a:extLst>
          </p:cNvPr>
          <p:cNvSpPr txBox="1"/>
          <p:nvPr/>
        </p:nvSpPr>
        <p:spPr>
          <a:xfrm>
            <a:off x="6396603" y="5682634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ECD17EA0-BCA5-48A6-83F9-8801F46C1BB6}"/>
              </a:ext>
            </a:extLst>
          </p:cNvPr>
          <p:cNvSpPr/>
          <p:nvPr/>
        </p:nvSpPr>
        <p:spPr>
          <a:xfrm>
            <a:off x="7298766" y="4225320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35117308-458C-4E28-823D-309415622F3A}"/>
              </a:ext>
            </a:extLst>
          </p:cNvPr>
          <p:cNvSpPr/>
          <p:nvPr/>
        </p:nvSpPr>
        <p:spPr>
          <a:xfrm>
            <a:off x="6917338" y="421761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924006A6-88B2-43B4-BE31-98BC08E8FC0A}"/>
              </a:ext>
            </a:extLst>
          </p:cNvPr>
          <p:cNvSpPr/>
          <p:nvPr/>
        </p:nvSpPr>
        <p:spPr>
          <a:xfrm>
            <a:off x="6585866" y="421816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9D07509-59D2-4B56-845C-AF904A466414}"/>
              </a:ext>
            </a:extLst>
          </p:cNvPr>
          <p:cNvSpPr txBox="1"/>
          <p:nvPr/>
        </p:nvSpPr>
        <p:spPr>
          <a:xfrm>
            <a:off x="1720665" y="4876280"/>
            <a:ext cx="137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E9D19EC-CF19-4E17-8B4A-6A66D275DD8E}"/>
              </a:ext>
            </a:extLst>
          </p:cNvPr>
          <p:cNvSpPr/>
          <p:nvPr/>
        </p:nvSpPr>
        <p:spPr>
          <a:xfrm>
            <a:off x="7276109" y="5725357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CF058E2-899A-40F2-B5AE-1B65DD815A07}"/>
              </a:ext>
            </a:extLst>
          </p:cNvPr>
          <p:cNvSpPr/>
          <p:nvPr/>
        </p:nvSpPr>
        <p:spPr>
          <a:xfrm>
            <a:off x="6894681" y="571765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DE9D1E3-84E9-42C9-84BE-7683716843DE}"/>
              </a:ext>
            </a:extLst>
          </p:cNvPr>
          <p:cNvSpPr/>
          <p:nvPr/>
        </p:nvSpPr>
        <p:spPr>
          <a:xfrm>
            <a:off x="6563209" y="5718200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59B81D29-22A0-4FBC-AD66-B0913DF7780B}"/>
              </a:ext>
            </a:extLst>
          </p:cNvPr>
          <p:cNvSpPr/>
          <p:nvPr/>
        </p:nvSpPr>
        <p:spPr>
          <a:xfrm>
            <a:off x="6282046" y="3610837"/>
            <a:ext cx="1231937" cy="133222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072331F-6E64-44A9-9FDF-DC73671845A1}"/>
              </a:ext>
            </a:extLst>
          </p:cNvPr>
          <p:cNvSpPr/>
          <p:nvPr/>
        </p:nvSpPr>
        <p:spPr>
          <a:xfrm>
            <a:off x="6282046" y="5179439"/>
            <a:ext cx="1231937" cy="133222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FB7AE528-2537-418B-B21D-00D05831B26E}"/>
              </a:ext>
            </a:extLst>
          </p:cNvPr>
          <p:cNvSpPr/>
          <p:nvPr/>
        </p:nvSpPr>
        <p:spPr>
          <a:xfrm>
            <a:off x="8201046" y="3578532"/>
            <a:ext cx="1715321" cy="136263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576B46E-ECE8-421F-ACF6-07B685C281C6}"/>
              </a:ext>
            </a:extLst>
          </p:cNvPr>
          <p:cNvSpPr/>
          <p:nvPr/>
        </p:nvSpPr>
        <p:spPr>
          <a:xfrm>
            <a:off x="8201046" y="5149027"/>
            <a:ext cx="1715321" cy="136263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B0C7408-72CB-4EB2-AB46-2EC272F46C0E}"/>
              </a:ext>
            </a:extLst>
          </p:cNvPr>
          <p:cNvSpPr txBox="1"/>
          <p:nvPr/>
        </p:nvSpPr>
        <p:spPr>
          <a:xfrm>
            <a:off x="6374378" y="4187660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1AA371F-E2D8-4619-A877-F2BEE97A8619}"/>
              </a:ext>
            </a:extLst>
          </p:cNvPr>
          <p:cNvSpPr txBox="1"/>
          <p:nvPr/>
        </p:nvSpPr>
        <p:spPr>
          <a:xfrm>
            <a:off x="8598410" y="4129368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D6F17FC-0C57-496A-87CF-92B850B16E0C}"/>
              </a:ext>
            </a:extLst>
          </p:cNvPr>
          <p:cNvSpPr txBox="1"/>
          <p:nvPr/>
        </p:nvSpPr>
        <p:spPr>
          <a:xfrm>
            <a:off x="8586717" y="5639653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287A3BB-F9E0-4081-B036-E06EA746B912}"/>
              </a:ext>
            </a:extLst>
          </p:cNvPr>
          <p:cNvSpPr txBox="1"/>
          <p:nvPr/>
        </p:nvSpPr>
        <p:spPr>
          <a:xfrm>
            <a:off x="6416509" y="5713557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86C424E5-9EDD-4D9F-BC9B-A9D5F309F56D}"/>
              </a:ext>
            </a:extLst>
          </p:cNvPr>
          <p:cNvSpPr/>
          <p:nvPr/>
        </p:nvSpPr>
        <p:spPr>
          <a:xfrm>
            <a:off x="11416379" y="4005064"/>
            <a:ext cx="593647" cy="175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90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8 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2.77556E-17 -2.59259E-6 L 0.12461 0.0034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12239 0.003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9414 0.001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-2.70833E-6 -7.40741E-7 L 0.10769 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7.40741E-7 L 0.1181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09414 0.0013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2.29167E-6 2.59259E-6 L 0.10768 0.002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2.59259E-6 L 0.1181 0.0025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2292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-1.875E-6 7.40741E-7 L 0.1319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7.40741E-7 L 0.13997 0.001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12292 4.81481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1.04167E-6 2.22222E-6 L 0.1319 0.0011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7.40741E-7 L 0.13997 0.0011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11966 4.0740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4.44444E-6 L 0.11263 0.0002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1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246F6-0B2E-467C-8A1D-F2607795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un núcleo inactivo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63E2A3A-9E05-44AE-A075-CF4D320A3D3A}"/>
              </a:ext>
            </a:extLst>
          </p:cNvPr>
          <p:cNvSpPr/>
          <p:nvPr/>
        </p:nvSpPr>
        <p:spPr>
          <a:xfrm>
            <a:off x="10632504" y="4872027"/>
            <a:ext cx="783875" cy="2769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AA1AB91-DE0F-4411-9B0F-C4D7DC90BA24}"/>
              </a:ext>
            </a:extLst>
          </p:cNvPr>
          <p:cNvSpPr/>
          <p:nvPr/>
        </p:nvSpPr>
        <p:spPr>
          <a:xfrm>
            <a:off x="10074084" y="493226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1ABE8AA-6C02-4769-A6CE-3405808C3160}"/>
              </a:ext>
            </a:extLst>
          </p:cNvPr>
          <p:cNvSpPr/>
          <p:nvPr/>
        </p:nvSpPr>
        <p:spPr>
          <a:xfrm>
            <a:off x="10375922" y="493088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CF2E44E-E73D-4CF9-BB65-72B27A0DE0FB}"/>
              </a:ext>
            </a:extLst>
          </p:cNvPr>
          <p:cNvSpPr/>
          <p:nvPr/>
        </p:nvSpPr>
        <p:spPr>
          <a:xfrm>
            <a:off x="3326358" y="4872027"/>
            <a:ext cx="54231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FA4E70F-A2D9-497B-9896-0C6E7775A9A2}"/>
              </a:ext>
            </a:extLst>
          </p:cNvPr>
          <p:cNvSpPr/>
          <p:nvPr/>
        </p:nvSpPr>
        <p:spPr>
          <a:xfrm>
            <a:off x="3092360" y="492606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1BFA364-064F-4714-AEA3-4494C598FA9A}"/>
              </a:ext>
            </a:extLst>
          </p:cNvPr>
          <p:cNvSpPr/>
          <p:nvPr/>
        </p:nvSpPr>
        <p:spPr>
          <a:xfrm>
            <a:off x="2710932" y="491836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532568A-4D87-47B7-98B8-C81944CBABC3}"/>
              </a:ext>
            </a:extLst>
          </p:cNvPr>
          <p:cNvSpPr/>
          <p:nvPr/>
        </p:nvSpPr>
        <p:spPr>
          <a:xfrm>
            <a:off x="2379460" y="491890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FABDC8-186A-4F5A-8F41-57C271529B6B}"/>
              </a:ext>
            </a:extLst>
          </p:cNvPr>
          <p:cNvSpPr txBox="1"/>
          <p:nvPr/>
        </p:nvSpPr>
        <p:spPr>
          <a:xfrm>
            <a:off x="1749492" y="486857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64BBD9A-1CD6-47C8-94A3-7F10746E76FA}"/>
              </a:ext>
            </a:extLst>
          </p:cNvPr>
          <p:cNvSpPr/>
          <p:nvPr/>
        </p:nvSpPr>
        <p:spPr>
          <a:xfrm>
            <a:off x="1543513" y="3170590"/>
            <a:ext cx="1792333" cy="3555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9B67CB7-C55C-48D1-9A80-0434921828DE}"/>
              </a:ext>
            </a:extLst>
          </p:cNvPr>
          <p:cNvSpPr/>
          <p:nvPr/>
        </p:nvSpPr>
        <p:spPr>
          <a:xfrm>
            <a:off x="4652546" y="3610837"/>
            <a:ext cx="1231937" cy="2912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3E4CCF9-145F-4E4B-A7FB-9926D5583256}"/>
              </a:ext>
            </a:extLst>
          </p:cNvPr>
          <p:cNvSpPr/>
          <p:nvPr/>
        </p:nvSpPr>
        <p:spPr>
          <a:xfrm>
            <a:off x="3868671" y="3140968"/>
            <a:ext cx="6763833" cy="355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B4981E6-A97E-4082-B8FC-236D41056A7A}"/>
              </a:ext>
            </a:extLst>
          </p:cNvPr>
          <p:cNvSpPr/>
          <p:nvPr/>
        </p:nvSpPr>
        <p:spPr>
          <a:xfrm>
            <a:off x="5891100" y="4184442"/>
            <a:ext cx="388809" cy="271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5CB1E3-01FA-4F09-AE80-B4434943B9CB}"/>
              </a:ext>
            </a:extLst>
          </p:cNvPr>
          <p:cNvSpPr/>
          <p:nvPr/>
        </p:nvSpPr>
        <p:spPr>
          <a:xfrm>
            <a:off x="5884483" y="5704245"/>
            <a:ext cx="388809" cy="271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F26B5A4-7A2C-44B8-80ED-3EBFDBAACF4C}"/>
              </a:ext>
            </a:extLst>
          </p:cNvPr>
          <p:cNvSpPr txBox="1"/>
          <p:nvPr/>
        </p:nvSpPr>
        <p:spPr>
          <a:xfrm>
            <a:off x="6417306" y="3140968"/>
            <a:ext cx="166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Processor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88AEC8D-F894-4BF7-B8B2-58A898AB07C4}"/>
              </a:ext>
            </a:extLst>
          </p:cNvPr>
          <p:cNvSpPr/>
          <p:nvPr/>
        </p:nvSpPr>
        <p:spPr>
          <a:xfrm>
            <a:off x="7522737" y="5692075"/>
            <a:ext cx="687471" cy="2833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328E-6FD1-4EA3-AA92-9AE5ADB2A4E7}"/>
              </a:ext>
            </a:extLst>
          </p:cNvPr>
          <p:cNvSpPr/>
          <p:nvPr/>
        </p:nvSpPr>
        <p:spPr>
          <a:xfrm>
            <a:off x="7513573" y="4175090"/>
            <a:ext cx="687471" cy="2833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1C7BE91-DF61-4D5C-823B-897128AE9254}"/>
              </a:ext>
            </a:extLst>
          </p:cNvPr>
          <p:cNvSpPr txBox="1"/>
          <p:nvPr/>
        </p:nvSpPr>
        <p:spPr>
          <a:xfrm>
            <a:off x="8632948" y="4075183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78CFDBC-D6E9-4EC4-B440-875DB95AE2A8}"/>
              </a:ext>
            </a:extLst>
          </p:cNvPr>
          <p:cNvSpPr txBox="1"/>
          <p:nvPr/>
        </p:nvSpPr>
        <p:spPr>
          <a:xfrm>
            <a:off x="8632948" y="5645678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D142F896-CA9F-4908-85BB-DB76718AE060}"/>
              </a:ext>
            </a:extLst>
          </p:cNvPr>
          <p:cNvSpPr/>
          <p:nvPr/>
        </p:nvSpPr>
        <p:spPr>
          <a:xfrm>
            <a:off x="5627755" y="422710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247FDCE0-A872-4825-8F02-9D1B25D70A4A}"/>
              </a:ext>
            </a:extLst>
          </p:cNvPr>
          <p:cNvSpPr/>
          <p:nvPr/>
        </p:nvSpPr>
        <p:spPr>
          <a:xfrm>
            <a:off x="5246327" y="4219405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37E5B24-C0D4-4671-B7B4-F433DBB51881}"/>
              </a:ext>
            </a:extLst>
          </p:cNvPr>
          <p:cNvSpPr/>
          <p:nvPr/>
        </p:nvSpPr>
        <p:spPr>
          <a:xfrm>
            <a:off x="4914855" y="421995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268865A-3ECF-4511-A26E-CDFD5D66805A}"/>
              </a:ext>
            </a:extLst>
          </p:cNvPr>
          <p:cNvSpPr txBox="1"/>
          <p:nvPr/>
        </p:nvSpPr>
        <p:spPr>
          <a:xfrm>
            <a:off x="6396603" y="5692075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3506588-4321-467A-9F06-B7AEDA39B0FE}"/>
              </a:ext>
            </a:extLst>
          </p:cNvPr>
          <p:cNvSpPr txBox="1"/>
          <p:nvPr/>
        </p:nvSpPr>
        <p:spPr>
          <a:xfrm>
            <a:off x="4797210" y="3325634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8A2CF2A-FC57-4886-841B-BE32317E35A2}"/>
              </a:ext>
            </a:extLst>
          </p:cNvPr>
          <p:cNvSpPr txBox="1"/>
          <p:nvPr/>
        </p:nvSpPr>
        <p:spPr>
          <a:xfrm>
            <a:off x="6362406" y="4156050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0ABA9237-4BFB-4B4C-BA4A-7037F0E48B2F}"/>
              </a:ext>
            </a:extLst>
          </p:cNvPr>
          <p:cNvSpPr/>
          <p:nvPr/>
        </p:nvSpPr>
        <p:spPr>
          <a:xfrm>
            <a:off x="5665842" y="575638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D6EAA4BD-F97E-42D6-A2FF-34A6C7E03D54}"/>
              </a:ext>
            </a:extLst>
          </p:cNvPr>
          <p:cNvSpPr/>
          <p:nvPr/>
        </p:nvSpPr>
        <p:spPr>
          <a:xfrm>
            <a:off x="5284414" y="574867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640C9AC9-CB8A-4A79-A1BD-61A174D05694}"/>
              </a:ext>
            </a:extLst>
          </p:cNvPr>
          <p:cNvSpPr/>
          <p:nvPr/>
        </p:nvSpPr>
        <p:spPr>
          <a:xfrm>
            <a:off x="4952942" y="574922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921AAD4-1A3F-4348-B399-C34B2178528B}"/>
              </a:ext>
            </a:extLst>
          </p:cNvPr>
          <p:cNvSpPr/>
          <p:nvPr/>
        </p:nvSpPr>
        <p:spPr>
          <a:xfrm>
            <a:off x="4652546" y="3608423"/>
            <a:ext cx="1231937" cy="291299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6A3BD1B-5F9F-4282-AF4E-AEB45BA4C545}"/>
              </a:ext>
            </a:extLst>
          </p:cNvPr>
          <p:cNvSpPr txBox="1"/>
          <p:nvPr/>
        </p:nvSpPr>
        <p:spPr>
          <a:xfrm>
            <a:off x="6396603" y="5682634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F827544-E73C-49A5-9E1B-E5ACCE720BD6}"/>
              </a:ext>
            </a:extLst>
          </p:cNvPr>
          <p:cNvSpPr/>
          <p:nvPr/>
        </p:nvSpPr>
        <p:spPr>
          <a:xfrm>
            <a:off x="7298766" y="4225320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138BCE9-F0B0-48B1-8FBD-75FE4A519E2B}"/>
              </a:ext>
            </a:extLst>
          </p:cNvPr>
          <p:cNvSpPr/>
          <p:nvPr/>
        </p:nvSpPr>
        <p:spPr>
          <a:xfrm>
            <a:off x="6917338" y="421761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864F9DD-AA90-4EBA-B2BC-2221C9A7A0F9}"/>
              </a:ext>
            </a:extLst>
          </p:cNvPr>
          <p:cNvSpPr/>
          <p:nvPr/>
        </p:nvSpPr>
        <p:spPr>
          <a:xfrm>
            <a:off x="6585866" y="421816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3777C52-0725-4DAA-839F-8FB38FAE6A71}"/>
              </a:ext>
            </a:extLst>
          </p:cNvPr>
          <p:cNvSpPr txBox="1"/>
          <p:nvPr/>
        </p:nvSpPr>
        <p:spPr>
          <a:xfrm>
            <a:off x="1720665" y="4876280"/>
            <a:ext cx="137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83F74B5-7EFC-49FB-A881-3523189B8C93}"/>
              </a:ext>
            </a:extLst>
          </p:cNvPr>
          <p:cNvSpPr/>
          <p:nvPr/>
        </p:nvSpPr>
        <p:spPr>
          <a:xfrm>
            <a:off x="7276109" y="5725357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60DFCC7E-142F-4A28-9465-314FF02F3FD7}"/>
              </a:ext>
            </a:extLst>
          </p:cNvPr>
          <p:cNvSpPr/>
          <p:nvPr/>
        </p:nvSpPr>
        <p:spPr>
          <a:xfrm>
            <a:off x="6894681" y="571765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CFAAF1-CF5F-4237-B0BB-44ED03342CA1}"/>
              </a:ext>
            </a:extLst>
          </p:cNvPr>
          <p:cNvSpPr/>
          <p:nvPr/>
        </p:nvSpPr>
        <p:spPr>
          <a:xfrm>
            <a:off x="6563209" y="5718200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264F70C-988C-4B9A-9219-A55F264FDDE8}"/>
              </a:ext>
            </a:extLst>
          </p:cNvPr>
          <p:cNvSpPr/>
          <p:nvPr/>
        </p:nvSpPr>
        <p:spPr>
          <a:xfrm>
            <a:off x="6282046" y="3610837"/>
            <a:ext cx="1231937" cy="133222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A3641DE6-F90D-4B12-BF41-DBFC704CD5F8}"/>
              </a:ext>
            </a:extLst>
          </p:cNvPr>
          <p:cNvSpPr/>
          <p:nvPr/>
        </p:nvSpPr>
        <p:spPr>
          <a:xfrm>
            <a:off x="6282046" y="5179439"/>
            <a:ext cx="1231937" cy="133222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A28E906F-DC86-41A6-AA3C-358198937234}"/>
              </a:ext>
            </a:extLst>
          </p:cNvPr>
          <p:cNvSpPr/>
          <p:nvPr/>
        </p:nvSpPr>
        <p:spPr>
          <a:xfrm>
            <a:off x="8201046" y="3578532"/>
            <a:ext cx="1715321" cy="1362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3F439ED-2C9B-4A8D-9554-0425ADC86F5F}"/>
              </a:ext>
            </a:extLst>
          </p:cNvPr>
          <p:cNvSpPr/>
          <p:nvPr/>
        </p:nvSpPr>
        <p:spPr>
          <a:xfrm>
            <a:off x="8201046" y="5149027"/>
            <a:ext cx="1715321" cy="136263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3339F64-411F-4139-A5C4-87B039D50D25}"/>
              </a:ext>
            </a:extLst>
          </p:cNvPr>
          <p:cNvSpPr txBox="1"/>
          <p:nvPr/>
        </p:nvSpPr>
        <p:spPr>
          <a:xfrm>
            <a:off x="6374378" y="4187660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8E6885B-F338-4480-ABB3-3F45F8408C60}"/>
              </a:ext>
            </a:extLst>
          </p:cNvPr>
          <p:cNvSpPr txBox="1"/>
          <p:nvPr/>
        </p:nvSpPr>
        <p:spPr>
          <a:xfrm>
            <a:off x="8598410" y="4129368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AADCD51-CAA3-43E7-89D1-A442A687CAD6}"/>
              </a:ext>
            </a:extLst>
          </p:cNvPr>
          <p:cNvSpPr txBox="1"/>
          <p:nvPr/>
        </p:nvSpPr>
        <p:spPr>
          <a:xfrm>
            <a:off x="8586717" y="5639653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439EA3A-D305-4022-8BDA-71688EB03F67}"/>
              </a:ext>
            </a:extLst>
          </p:cNvPr>
          <p:cNvSpPr txBox="1"/>
          <p:nvPr/>
        </p:nvSpPr>
        <p:spPr>
          <a:xfrm>
            <a:off x="6416509" y="5713557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DC1957E-43CD-4C42-A4F5-83C8133267AB}"/>
              </a:ext>
            </a:extLst>
          </p:cNvPr>
          <p:cNvSpPr/>
          <p:nvPr/>
        </p:nvSpPr>
        <p:spPr>
          <a:xfrm>
            <a:off x="11416379" y="4005064"/>
            <a:ext cx="593647" cy="175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36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8 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2.77556E-17 -2.59259E-6 L 0.12461 0.0034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12239 0.003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09414 0.0013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2.29167E-6 2.59259E-6 L 0.10768 0.0025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2.59259E-6 L 0.1181 0.0025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12292 4.81481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1.04167E-6 2.22222E-6 L 0.1319 0.0011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7.40741E-7 L 0.13997 0.0011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11966 4.0740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4.44444E-6 L 0.11263 0.0002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38" grpId="0" animBg="1"/>
      <p:bldP spid="39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F75C4CF-DF03-4295-8AC1-441E22EE1E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5660" y="2489199"/>
            <a:ext cx="4333875" cy="31527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FD069D-17BC-4D00-9D2E-81FE1F48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Técnicas de software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75F68-5094-484E-84EC-53DC5D4F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Afinidad del procesador</a:t>
            </a:r>
          </a:p>
          <a:p>
            <a:r>
              <a:rPr lang="es-CL" dirty="0"/>
              <a:t>Bloqueo de caché</a:t>
            </a:r>
          </a:p>
          <a:p>
            <a:r>
              <a:rPr lang="es-CL" dirty="0"/>
              <a:t>Enfoque retrasado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B796B8-1459-446F-9C4D-3947C2E722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603498"/>
            <a:ext cx="3228975" cy="2924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9B49C6-BD2E-47AD-9CE8-1384B2CB24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8335" y="2727323"/>
            <a:ext cx="4924425" cy="2800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AB139D-EAEE-454A-AB8F-077F8DBF4C50}"/>
              </a:ext>
            </a:extLst>
          </p:cNvPr>
          <p:cNvSpPr txBox="1"/>
          <p:nvPr/>
        </p:nvSpPr>
        <p:spPr>
          <a:xfrm>
            <a:off x="131676" y="6081712"/>
            <a:ext cx="1192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Software Techniques for Shared-Cache Multi-Core Systems ( Tian </a:t>
            </a:r>
            <a:r>
              <a:rPr lang="en-US" dirty="0" err="1"/>
              <a:t>Tian</a:t>
            </a:r>
            <a:r>
              <a:rPr lang="en-US" dirty="0"/>
              <a:t>, Technical Marketing Engineer </a:t>
            </a:r>
          </a:p>
          <a:p>
            <a:r>
              <a:rPr lang="en-US" dirty="0"/>
              <a:t>and Chiu-Pi Shih, Technical Marketing Engineer)</a:t>
            </a:r>
          </a:p>
        </p:txBody>
      </p:sp>
    </p:spTree>
    <p:extLst>
      <p:ext uri="{BB962C8B-B14F-4D97-AF65-F5344CB8AC3E}">
        <p14:creationId xmlns:p14="http://schemas.microsoft.com/office/powerpoint/2010/main" val="188210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2287088"/>
            <a:ext cx="4351025" cy="2283824"/>
          </a:xfrm>
        </p:spPr>
        <p:txBody>
          <a:bodyPr rtlCol="0"/>
          <a:lstStyle/>
          <a:p>
            <a:pPr rtl="0"/>
            <a:r>
              <a:rPr lang="es-ES" dirty="0"/>
              <a:t>Beneficios del Smart cache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77998FFA-555A-4646-B483-07056D43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9628">
            <a:off x="6695637" y="2063874"/>
            <a:ext cx="5213794" cy="273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5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318D1-F48A-4323-B4C7-77B4FEF7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Beneficios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8DB0C82-94BC-4170-84C4-346DBCE8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s-CL" dirty="0"/>
              <a:t>Uso eficiente de la memoria caché de ultimo nivel</a:t>
            </a:r>
          </a:p>
          <a:p>
            <a:r>
              <a:rPr lang="es-CL" dirty="0"/>
              <a:t>Flexibilidad para programadores</a:t>
            </a:r>
          </a:p>
          <a:p>
            <a:r>
              <a:rPr lang="es-CL" dirty="0"/>
              <a:t>Reduce la redundancia de almacenamiento de datos</a:t>
            </a:r>
          </a:p>
          <a:p>
            <a:r>
              <a:rPr lang="es-CL" dirty="0"/>
              <a:t>Reduce el tráfico del bus frontal</a:t>
            </a:r>
          </a:p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0E1779-BD98-4651-A3B7-2A918683BB8A}"/>
              </a:ext>
            </a:extLst>
          </p:cNvPr>
          <p:cNvSpPr txBox="1"/>
          <p:nvPr/>
        </p:nvSpPr>
        <p:spPr>
          <a:xfrm>
            <a:off x="131676" y="6081712"/>
            <a:ext cx="1192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Software Techniques for Shared-Cache Multi-Core Systems ( Tian </a:t>
            </a:r>
            <a:r>
              <a:rPr lang="en-US" dirty="0" err="1"/>
              <a:t>Tian</a:t>
            </a:r>
            <a:r>
              <a:rPr lang="en-US" dirty="0"/>
              <a:t>, Technical Marketing Engineer </a:t>
            </a:r>
          </a:p>
          <a:p>
            <a:r>
              <a:rPr lang="en-US" dirty="0"/>
              <a:t>and Chiu-Pi Shih, Technical Marketing Engineer)</a:t>
            </a:r>
          </a:p>
        </p:txBody>
      </p:sp>
    </p:spTree>
    <p:extLst>
      <p:ext uri="{BB962C8B-B14F-4D97-AF65-F5344CB8AC3E}">
        <p14:creationId xmlns:p14="http://schemas.microsoft.com/office/powerpoint/2010/main" val="229823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2287088"/>
            <a:ext cx="4351025" cy="2283824"/>
          </a:xfrm>
        </p:spPr>
        <p:txBody>
          <a:bodyPr rtlCol="0"/>
          <a:lstStyle/>
          <a:p>
            <a:pPr rtl="0"/>
            <a:r>
              <a:rPr lang="es-ES" dirty="0"/>
              <a:t>Conclusión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77998FFA-555A-4646-B483-07056D43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9628">
            <a:off x="6695637" y="2063874"/>
            <a:ext cx="5213794" cy="273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1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3592" y="1693333"/>
            <a:ext cx="3865134" cy="1735667"/>
          </a:xfrm>
        </p:spPr>
        <p:txBody>
          <a:bodyPr rtlCol="0"/>
          <a:lstStyle/>
          <a:p>
            <a:pPr rtl="0"/>
            <a:r>
              <a:rPr lang="es-ES" dirty="0"/>
              <a:t>¿Consultas?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Contenido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dirty="0"/>
              <a:t>Origen del concepto Smart cache</a:t>
            </a:r>
          </a:p>
          <a:p>
            <a:pPr rtl="0"/>
            <a:r>
              <a:rPr lang="es-ES" dirty="0"/>
              <a:t>Funcionamiento </a:t>
            </a:r>
          </a:p>
          <a:p>
            <a:pPr rtl="0"/>
            <a:r>
              <a:rPr lang="es-ES" dirty="0"/>
              <a:t>Beneficios</a:t>
            </a:r>
          </a:p>
          <a:p>
            <a:pPr rtl="0"/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2287088"/>
            <a:ext cx="4351025" cy="2283824"/>
          </a:xfrm>
        </p:spPr>
        <p:txBody>
          <a:bodyPr rtlCol="0"/>
          <a:lstStyle/>
          <a:p>
            <a:pPr rtl="0"/>
            <a:r>
              <a:rPr lang="es-ES" dirty="0"/>
              <a:t>Origen del concepto Smart cache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77998FFA-555A-4646-B483-07056D43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9628">
            <a:off x="6695637" y="2063874"/>
            <a:ext cx="5213794" cy="273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D734-D7F7-43A5-845E-54A58379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Procesador único núcleo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27F998-84AB-4173-B29E-897040CEE4F6}"/>
              </a:ext>
            </a:extLst>
          </p:cNvPr>
          <p:cNvSpPr/>
          <p:nvPr/>
        </p:nvSpPr>
        <p:spPr>
          <a:xfrm>
            <a:off x="1991544" y="2845554"/>
            <a:ext cx="1440160" cy="18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601C41-CA4B-4DDF-9F54-3B9B5E5D47C6}"/>
              </a:ext>
            </a:extLst>
          </p:cNvPr>
          <p:cNvSpPr/>
          <p:nvPr/>
        </p:nvSpPr>
        <p:spPr>
          <a:xfrm>
            <a:off x="2135560" y="3133586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9BCA85-4EC3-46F6-8C41-8D109F7C9030}"/>
              </a:ext>
            </a:extLst>
          </p:cNvPr>
          <p:cNvSpPr/>
          <p:nvPr/>
        </p:nvSpPr>
        <p:spPr>
          <a:xfrm>
            <a:off x="2135560" y="3940522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D386F9-2102-4C4E-9F28-3C5F70D7D0FF}"/>
              </a:ext>
            </a:extLst>
          </p:cNvPr>
          <p:cNvSpPr/>
          <p:nvPr/>
        </p:nvSpPr>
        <p:spPr>
          <a:xfrm>
            <a:off x="2135560" y="4293138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F23947-8F75-4C05-B6A0-91175A9CBFCD}"/>
              </a:ext>
            </a:extLst>
          </p:cNvPr>
          <p:cNvSpPr txBox="1"/>
          <p:nvPr/>
        </p:nvSpPr>
        <p:spPr>
          <a:xfrm>
            <a:off x="2364315" y="32729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CPU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A0B159-08CB-4A5C-8CAF-787C8DE8AFB3}"/>
              </a:ext>
            </a:extLst>
          </p:cNvPr>
          <p:cNvSpPr txBox="1"/>
          <p:nvPr/>
        </p:nvSpPr>
        <p:spPr>
          <a:xfrm>
            <a:off x="2240080" y="393119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AA3A33-4277-4AA6-9E6A-941DAF45EAE5}"/>
              </a:ext>
            </a:extLst>
          </p:cNvPr>
          <p:cNvSpPr txBox="1"/>
          <p:nvPr/>
        </p:nvSpPr>
        <p:spPr>
          <a:xfrm>
            <a:off x="2240081" y="4288824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407F921-14F5-41AD-BB6D-44F568A497CF}"/>
              </a:ext>
            </a:extLst>
          </p:cNvPr>
          <p:cNvSpPr txBox="1"/>
          <p:nvPr/>
        </p:nvSpPr>
        <p:spPr>
          <a:xfrm>
            <a:off x="2148008" y="278580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Processor</a:t>
            </a:r>
          </a:p>
        </p:txBody>
      </p:sp>
      <p:sp>
        <p:nvSpPr>
          <p:cNvPr id="22" name="Flecha: a la izquierda y arriba 21">
            <a:extLst>
              <a:ext uri="{FF2B5EF4-FFF2-40B4-BE49-F238E27FC236}">
                <a16:creationId xmlns:a16="http://schemas.microsoft.com/office/drawing/2014/main" id="{DAF9CFB5-69CE-4908-87EB-BBF322B0738F}"/>
              </a:ext>
            </a:extLst>
          </p:cNvPr>
          <p:cNvSpPr/>
          <p:nvPr/>
        </p:nvSpPr>
        <p:spPr>
          <a:xfrm rot="5400000">
            <a:off x="3931603" y="3413518"/>
            <a:ext cx="444304" cy="3028279"/>
          </a:xfrm>
          <a:prstGeom prst="leftUpArrow">
            <a:avLst>
              <a:gd name="adj1" fmla="val 11172"/>
              <a:gd name="adj2" fmla="val 16357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FACBC1-D47A-4A9F-8C0D-AB9B74F148F6}"/>
              </a:ext>
            </a:extLst>
          </p:cNvPr>
          <p:cNvSpPr/>
          <p:nvPr/>
        </p:nvSpPr>
        <p:spPr>
          <a:xfrm>
            <a:off x="3456612" y="4855649"/>
            <a:ext cx="1440160" cy="444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33521EC-736E-48E5-B537-7035A61F4EFE}"/>
              </a:ext>
            </a:extLst>
          </p:cNvPr>
          <p:cNvSpPr txBox="1"/>
          <p:nvPr/>
        </p:nvSpPr>
        <p:spPr>
          <a:xfrm>
            <a:off x="3674791" y="4939301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Bus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C6F32CE-C588-4037-898C-09D719E54493}"/>
              </a:ext>
            </a:extLst>
          </p:cNvPr>
          <p:cNvSpPr/>
          <p:nvPr/>
        </p:nvSpPr>
        <p:spPr>
          <a:xfrm>
            <a:off x="5697290" y="4496223"/>
            <a:ext cx="1766862" cy="130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CC84CA-5667-41D0-B57E-E38D56276F39}"/>
              </a:ext>
            </a:extLst>
          </p:cNvPr>
          <p:cNvSpPr txBox="1"/>
          <p:nvPr/>
        </p:nvSpPr>
        <p:spPr>
          <a:xfrm>
            <a:off x="5893980" y="493930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pic>
        <p:nvPicPr>
          <p:cNvPr id="2050" name="Picture 2" descr="Resultado de imagen para procesadores pentium">
            <a:extLst>
              <a:ext uri="{FF2B5EF4-FFF2-40B4-BE49-F238E27FC236}">
                <a16:creationId xmlns:a16="http://schemas.microsoft.com/office/drawing/2014/main" id="{8BA5BFEB-D7B5-4266-934F-4F8D2BA0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2780928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md athlon 64">
            <a:extLst>
              <a:ext uri="{FF2B5EF4-FFF2-40B4-BE49-F238E27FC236}">
                <a16:creationId xmlns:a16="http://schemas.microsoft.com/office/drawing/2014/main" id="{EA38B4F0-A7C4-4F61-8FFC-6491003AC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62" y="4660258"/>
            <a:ext cx="2551850" cy="16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1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4BBE7-DCAC-4032-B194-59D352B3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Procesador multinúcleo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39DEBAA-0937-4D95-9080-95F5F2133E46}"/>
              </a:ext>
            </a:extLst>
          </p:cNvPr>
          <p:cNvSpPr/>
          <p:nvPr/>
        </p:nvSpPr>
        <p:spPr>
          <a:xfrm>
            <a:off x="1919536" y="3068960"/>
            <a:ext cx="2687048" cy="18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0D04FD-4479-4C3C-B641-E2EA989A9A98}"/>
              </a:ext>
            </a:extLst>
          </p:cNvPr>
          <p:cNvSpPr/>
          <p:nvPr/>
        </p:nvSpPr>
        <p:spPr>
          <a:xfrm>
            <a:off x="2063552" y="3356992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C425A3-46A2-4D96-A49C-E57206D352D0}"/>
              </a:ext>
            </a:extLst>
          </p:cNvPr>
          <p:cNvSpPr/>
          <p:nvPr/>
        </p:nvSpPr>
        <p:spPr>
          <a:xfrm>
            <a:off x="2063552" y="4163928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0C9AA92-225C-460C-AE96-6943F1852017}"/>
              </a:ext>
            </a:extLst>
          </p:cNvPr>
          <p:cNvSpPr/>
          <p:nvPr/>
        </p:nvSpPr>
        <p:spPr>
          <a:xfrm>
            <a:off x="2063552" y="4516544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66B617-526F-41A7-B2DF-38CE7519FAC5}"/>
              </a:ext>
            </a:extLst>
          </p:cNvPr>
          <p:cNvSpPr txBox="1"/>
          <p:nvPr/>
        </p:nvSpPr>
        <p:spPr>
          <a:xfrm>
            <a:off x="2230366" y="34963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F3185D-5A1D-4367-9086-5C2D0570B3C5}"/>
              </a:ext>
            </a:extLst>
          </p:cNvPr>
          <p:cNvSpPr txBox="1"/>
          <p:nvPr/>
        </p:nvSpPr>
        <p:spPr>
          <a:xfrm>
            <a:off x="2168072" y="415459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7A9F1B-CD33-42FD-851D-3C2AD39F987D}"/>
              </a:ext>
            </a:extLst>
          </p:cNvPr>
          <p:cNvSpPr txBox="1"/>
          <p:nvPr/>
        </p:nvSpPr>
        <p:spPr>
          <a:xfrm>
            <a:off x="2168073" y="451223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3EF379-ACB8-4305-9278-877F592D3EC9}"/>
              </a:ext>
            </a:extLst>
          </p:cNvPr>
          <p:cNvSpPr txBox="1"/>
          <p:nvPr/>
        </p:nvSpPr>
        <p:spPr>
          <a:xfrm>
            <a:off x="2699444" y="3053491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Processor</a:t>
            </a:r>
          </a:p>
        </p:txBody>
      </p:sp>
      <p:sp>
        <p:nvSpPr>
          <p:cNvPr id="12" name="Flecha: a la izquierda y arriba 11">
            <a:extLst>
              <a:ext uri="{FF2B5EF4-FFF2-40B4-BE49-F238E27FC236}">
                <a16:creationId xmlns:a16="http://schemas.microsoft.com/office/drawing/2014/main" id="{F378F12C-D57D-47E6-8A9E-04102DBFE851}"/>
              </a:ext>
            </a:extLst>
          </p:cNvPr>
          <p:cNvSpPr/>
          <p:nvPr/>
        </p:nvSpPr>
        <p:spPr>
          <a:xfrm rot="5400000">
            <a:off x="4491143" y="3584480"/>
            <a:ext cx="444304" cy="3028279"/>
          </a:xfrm>
          <a:prstGeom prst="leftUpArrow">
            <a:avLst>
              <a:gd name="adj1" fmla="val 11172"/>
              <a:gd name="adj2" fmla="val 16357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5269E1-B750-417E-8504-745327FCF693}"/>
              </a:ext>
            </a:extLst>
          </p:cNvPr>
          <p:cNvSpPr/>
          <p:nvPr/>
        </p:nvSpPr>
        <p:spPr>
          <a:xfrm>
            <a:off x="4016152" y="5026611"/>
            <a:ext cx="1440160" cy="444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F8F12E0-AB12-4D51-AEC3-513962D28382}"/>
              </a:ext>
            </a:extLst>
          </p:cNvPr>
          <p:cNvSpPr txBox="1"/>
          <p:nvPr/>
        </p:nvSpPr>
        <p:spPr>
          <a:xfrm>
            <a:off x="4234331" y="5110263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Bus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74B1C3-EC6A-44AC-A4D0-C78428560A4F}"/>
              </a:ext>
            </a:extLst>
          </p:cNvPr>
          <p:cNvSpPr/>
          <p:nvPr/>
        </p:nvSpPr>
        <p:spPr>
          <a:xfrm>
            <a:off x="6256830" y="4667185"/>
            <a:ext cx="1766862" cy="130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426B7BB-6B83-4B57-9840-95033F960272}"/>
              </a:ext>
            </a:extLst>
          </p:cNvPr>
          <p:cNvSpPr txBox="1"/>
          <p:nvPr/>
        </p:nvSpPr>
        <p:spPr>
          <a:xfrm>
            <a:off x="6453520" y="511026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192819-CE59-4DAA-8089-659AA3B4E81D}"/>
              </a:ext>
            </a:extLst>
          </p:cNvPr>
          <p:cNvSpPr/>
          <p:nvPr/>
        </p:nvSpPr>
        <p:spPr>
          <a:xfrm>
            <a:off x="3348940" y="3356992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455153-B3E9-487E-AF3D-C5B81B42E005}"/>
              </a:ext>
            </a:extLst>
          </p:cNvPr>
          <p:cNvSpPr/>
          <p:nvPr/>
        </p:nvSpPr>
        <p:spPr>
          <a:xfrm>
            <a:off x="3348940" y="4163928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9F10E39-A758-4332-B082-816DA3289FA8}"/>
              </a:ext>
            </a:extLst>
          </p:cNvPr>
          <p:cNvSpPr/>
          <p:nvPr/>
        </p:nvSpPr>
        <p:spPr>
          <a:xfrm>
            <a:off x="3348940" y="4516544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42F49FB-6810-48B0-B4EF-EA18413998DC}"/>
              </a:ext>
            </a:extLst>
          </p:cNvPr>
          <p:cNvSpPr txBox="1"/>
          <p:nvPr/>
        </p:nvSpPr>
        <p:spPr>
          <a:xfrm>
            <a:off x="3509566" y="34963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7301A8B-F1C2-4F80-9332-318309970C87}"/>
              </a:ext>
            </a:extLst>
          </p:cNvPr>
          <p:cNvSpPr txBox="1"/>
          <p:nvPr/>
        </p:nvSpPr>
        <p:spPr>
          <a:xfrm>
            <a:off x="3453460" y="415459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81AA6E-1EC0-43F8-9438-AB03D004338A}"/>
              </a:ext>
            </a:extLst>
          </p:cNvPr>
          <p:cNvSpPr txBox="1"/>
          <p:nvPr/>
        </p:nvSpPr>
        <p:spPr>
          <a:xfrm>
            <a:off x="3453461" y="451223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  <p:pic>
        <p:nvPicPr>
          <p:cNvPr id="3074" name="Picture 2" descr="Resultado de imagen para procesador amd athlon">
            <a:extLst>
              <a:ext uri="{FF2B5EF4-FFF2-40B4-BE49-F238E27FC236}">
                <a16:creationId xmlns:a16="http://schemas.microsoft.com/office/drawing/2014/main" id="{231FCA26-F74B-4FD4-AC4D-B6E601081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00" y="2777031"/>
            <a:ext cx="2360676" cy="13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AFB1297F-0B73-40B8-BDEA-DBE27D303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8060"/>
          <a:stretch/>
        </p:blipFill>
        <p:spPr bwMode="auto">
          <a:xfrm>
            <a:off x="8465136" y="4512230"/>
            <a:ext cx="2857500" cy="20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8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2788-F38C-469F-869F-D4A82FEE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4ECCB-4893-454A-9F04-6A8CA536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644902" cy="3416300"/>
          </a:xfrm>
        </p:spPr>
        <p:txBody>
          <a:bodyPr/>
          <a:lstStyle/>
          <a:p>
            <a:r>
              <a:rPr lang="es-CL" dirty="0"/>
              <a:t>No se usa eficientemente la memoria caché</a:t>
            </a:r>
          </a:p>
          <a:p>
            <a:pPr lvl="1"/>
            <a:r>
              <a:rPr lang="es-CL" dirty="0"/>
              <a:t>Duplicación de datos</a:t>
            </a:r>
          </a:p>
          <a:p>
            <a:pPr lvl="1"/>
            <a:r>
              <a:rPr lang="es-CL" dirty="0"/>
              <a:t>Imposibilidad de compartir datos</a:t>
            </a:r>
          </a:p>
          <a:p>
            <a:pPr lvl="1"/>
            <a:r>
              <a:rPr lang="es-CL" dirty="0"/>
              <a:t>Mayor latencia</a:t>
            </a:r>
          </a:p>
          <a:p>
            <a:endParaRPr lang="es-CL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E1EEC1A-EABA-488D-AFA8-FC97C694FDC2}"/>
              </a:ext>
            </a:extLst>
          </p:cNvPr>
          <p:cNvSpPr/>
          <p:nvPr/>
        </p:nvSpPr>
        <p:spPr>
          <a:xfrm>
            <a:off x="5028060" y="3122494"/>
            <a:ext cx="2687048" cy="18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2AD85CD-8843-42A5-93D3-D0056481F963}"/>
              </a:ext>
            </a:extLst>
          </p:cNvPr>
          <p:cNvSpPr/>
          <p:nvPr/>
        </p:nvSpPr>
        <p:spPr>
          <a:xfrm>
            <a:off x="5172076" y="3410526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4DB3258-8172-4A41-A344-ACFB8596B1FE}"/>
              </a:ext>
            </a:extLst>
          </p:cNvPr>
          <p:cNvSpPr/>
          <p:nvPr/>
        </p:nvSpPr>
        <p:spPr>
          <a:xfrm>
            <a:off x="5172076" y="4217462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4336482-BDCA-43AF-B002-48DB2C1381FC}"/>
              </a:ext>
            </a:extLst>
          </p:cNvPr>
          <p:cNvSpPr/>
          <p:nvPr/>
        </p:nvSpPr>
        <p:spPr>
          <a:xfrm>
            <a:off x="5172076" y="4570078"/>
            <a:ext cx="1152128" cy="2731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2192302-393C-4EEB-AB24-51EDEDD1BDFD}"/>
              </a:ext>
            </a:extLst>
          </p:cNvPr>
          <p:cNvSpPr txBox="1"/>
          <p:nvPr/>
        </p:nvSpPr>
        <p:spPr>
          <a:xfrm>
            <a:off x="5338890" y="35498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0DA0B01-0DF4-4C60-925C-9AD1E94A3455}"/>
              </a:ext>
            </a:extLst>
          </p:cNvPr>
          <p:cNvSpPr txBox="1"/>
          <p:nvPr/>
        </p:nvSpPr>
        <p:spPr>
          <a:xfrm>
            <a:off x="5276596" y="420813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A929F08-F21D-4E66-8188-DF4F6886893A}"/>
              </a:ext>
            </a:extLst>
          </p:cNvPr>
          <p:cNvSpPr txBox="1"/>
          <p:nvPr/>
        </p:nvSpPr>
        <p:spPr>
          <a:xfrm>
            <a:off x="5276597" y="4565764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941D8E0-D289-4315-92B4-EC0A84D80BF1}"/>
              </a:ext>
            </a:extLst>
          </p:cNvPr>
          <p:cNvSpPr txBox="1"/>
          <p:nvPr/>
        </p:nvSpPr>
        <p:spPr>
          <a:xfrm>
            <a:off x="5807968" y="3107025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Processor</a:t>
            </a:r>
          </a:p>
        </p:txBody>
      </p:sp>
      <p:sp>
        <p:nvSpPr>
          <p:cNvPr id="67" name="Flecha: a la izquierda y arriba 66">
            <a:extLst>
              <a:ext uri="{FF2B5EF4-FFF2-40B4-BE49-F238E27FC236}">
                <a16:creationId xmlns:a16="http://schemas.microsoft.com/office/drawing/2014/main" id="{D867DEED-7E5B-48DE-9EA6-60E0FFCDFFF0}"/>
              </a:ext>
            </a:extLst>
          </p:cNvPr>
          <p:cNvSpPr/>
          <p:nvPr/>
        </p:nvSpPr>
        <p:spPr>
          <a:xfrm rot="5400000">
            <a:off x="7599667" y="3638014"/>
            <a:ext cx="444304" cy="3028279"/>
          </a:xfrm>
          <a:prstGeom prst="leftUpArrow">
            <a:avLst>
              <a:gd name="adj1" fmla="val 11172"/>
              <a:gd name="adj2" fmla="val 16357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D73345-E002-43B4-A2E9-89AA206BC4DA}"/>
              </a:ext>
            </a:extLst>
          </p:cNvPr>
          <p:cNvSpPr/>
          <p:nvPr/>
        </p:nvSpPr>
        <p:spPr>
          <a:xfrm>
            <a:off x="7124676" y="5080145"/>
            <a:ext cx="1440160" cy="444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6380056-EC06-4438-90A7-F191B3E650E2}"/>
              </a:ext>
            </a:extLst>
          </p:cNvPr>
          <p:cNvSpPr txBox="1"/>
          <p:nvPr/>
        </p:nvSpPr>
        <p:spPr>
          <a:xfrm>
            <a:off x="7342855" y="5163797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Bus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105F15B-5597-49AA-932D-D12D7301CB50}"/>
              </a:ext>
            </a:extLst>
          </p:cNvPr>
          <p:cNvSpPr/>
          <p:nvPr/>
        </p:nvSpPr>
        <p:spPr>
          <a:xfrm>
            <a:off x="9365354" y="4720719"/>
            <a:ext cx="1766862" cy="130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5B4016F-A13C-4CE5-BB6E-62E7BC9D7781}"/>
              </a:ext>
            </a:extLst>
          </p:cNvPr>
          <p:cNvSpPr txBox="1"/>
          <p:nvPr/>
        </p:nvSpPr>
        <p:spPr>
          <a:xfrm>
            <a:off x="9562044" y="516379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379394E-A0D7-478B-B3F0-F966C9BE8AEA}"/>
              </a:ext>
            </a:extLst>
          </p:cNvPr>
          <p:cNvSpPr/>
          <p:nvPr/>
        </p:nvSpPr>
        <p:spPr>
          <a:xfrm>
            <a:off x="6457464" y="3410526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780CBE4-4896-4CBD-9781-C5A48074D878}"/>
              </a:ext>
            </a:extLst>
          </p:cNvPr>
          <p:cNvSpPr/>
          <p:nvPr/>
        </p:nvSpPr>
        <p:spPr>
          <a:xfrm>
            <a:off x="6457464" y="4217462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70155A8-2FCD-4AE4-9B83-1B434749C0B9}"/>
              </a:ext>
            </a:extLst>
          </p:cNvPr>
          <p:cNvSpPr/>
          <p:nvPr/>
        </p:nvSpPr>
        <p:spPr>
          <a:xfrm>
            <a:off x="6457464" y="4570078"/>
            <a:ext cx="1152128" cy="2731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FC89F63-C036-4380-B5B1-C811997261D6}"/>
              </a:ext>
            </a:extLst>
          </p:cNvPr>
          <p:cNvSpPr txBox="1"/>
          <p:nvPr/>
        </p:nvSpPr>
        <p:spPr>
          <a:xfrm>
            <a:off x="6618090" y="35498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44B2277-8306-4151-A31E-F27EDE8826B3}"/>
              </a:ext>
            </a:extLst>
          </p:cNvPr>
          <p:cNvSpPr txBox="1"/>
          <p:nvPr/>
        </p:nvSpPr>
        <p:spPr>
          <a:xfrm>
            <a:off x="6561984" y="420813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A8553AD-DE40-45F0-B15E-84D3D3DF2658}"/>
              </a:ext>
            </a:extLst>
          </p:cNvPr>
          <p:cNvSpPr txBox="1"/>
          <p:nvPr/>
        </p:nvSpPr>
        <p:spPr>
          <a:xfrm>
            <a:off x="6561985" y="4565764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</p:spTree>
    <p:extLst>
      <p:ext uri="{BB962C8B-B14F-4D97-AF65-F5344CB8AC3E}">
        <p14:creationId xmlns:p14="http://schemas.microsoft.com/office/powerpoint/2010/main" val="260778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14F33-4453-46B0-A004-5389209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A63A856-19D3-4174-85EA-D12255BE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861215" cy="3416300"/>
          </a:xfrm>
        </p:spPr>
        <p:txBody>
          <a:bodyPr/>
          <a:lstStyle/>
          <a:p>
            <a:r>
              <a:rPr lang="es-CL" dirty="0"/>
              <a:t>Compartir la memoria caché de ultimo nivel</a:t>
            </a:r>
          </a:p>
          <a:p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6D82DE-B08A-40DF-BCC6-4BAD980157A7}"/>
              </a:ext>
            </a:extLst>
          </p:cNvPr>
          <p:cNvSpPr/>
          <p:nvPr/>
        </p:nvSpPr>
        <p:spPr>
          <a:xfrm>
            <a:off x="1631504" y="3717032"/>
            <a:ext cx="2687048" cy="18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9EFEC6-EB8C-4554-A293-795C42593116}"/>
              </a:ext>
            </a:extLst>
          </p:cNvPr>
          <p:cNvSpPr/>
          <p:nvPr/>
        </p:nvSpPr>
        <p:spPr>
          <a:xfrm>
            <a:off x="1775520" y="4005064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6044FD7-1274-4131-8419-DB7F79A47F33}"/>
              </a:ext>
            </a:extLst>
          </p:cNvPr>
          <p:cNvSpPr/>
          <p:nvPr/>
        </p:nvSpPr>
        <p:spPr>
          <a:xfrm>
            <a:off x="1775520" y="4812000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BF9D01-9BFD-4273-94C4-228C5C814AF1}"/>
              </a:ext>
            </a:extLst>
          </p:cNvPr>
          <p:cNvSpPr/>
          <p:nvPr/>
        </p:nvSpPr>
        <p:spPr>
          <a:xfrm>
            <a:off x="1775519" y="5160302"/>
            <a:ext cx="2437517" cy="2774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B45D7F-30DB-4ED0-BE64-93FEFD1C7B96}"/>
              </a:ext>
            </a:extLst>
          </p:cNvPr>
          <p:cNvSpPr txBox="1"/>
          <p:nvPr/>
        </p:nvSpPr>
        <p:spPr>
          <a:xfrm>
            <a:off x="1942334" y="41444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929E63-6A27-4F31-9E2F-86C5D9E5FC09}"/>
              </a:ext>
            </a:extLst>
          </p:cNvPr>
          <p:cNvSpPr txBox="1"/>
          <p:nvPr/>
        </p:nvSpPr>
        <p:spPr>
          <a:xfrm>
            <a:off x="1880040" y="480266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93F978-4A8F-4AC3-B0E0-7899F731BC76}"/>
              </a:ext>
            </a:extLst>
          </p:cNvPr>
          <p:cNvSpPr txBox="1"/>
          <p:nvPr/>
        </p:nvSpPr>
        <p:spPr>
          <a:xfrm>
            <a:off x="2521217" y="5160302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535F54-7DAC-48C0-889F-F11B1215E2BA}"/>
              </a:ext>
            </a:extLst>
          </p:cNvPr>
          <p:cNvSpPr txBox="1"/>
          <p:nvPr/>
        </p:nvSpPr>
        <p:spPr>
          <a:xfrm>
            <a:off x="2411412" y="3701563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Processor</a:t>
            </a:r>
          </a:p>
        </p:txBody>
      </p:sp>
      <p:sp>
        <p:nvSpPr>
          <p:cNvPr id="13" name="Flecha: a la izquierda y arriba 12">
            <a:extLst>
              <a:ext uri="{FF2B5EF4-FFF2-40B4-BE49-F238E27FC236}">
                <a16:creationId xmlns:a16="http://schemas.microsoft.com/office/drawing/2014/main" id="{BF6AF8D0-1885-4F55-ADF9-6C3FDCF415BE}"/>
              </a:ext>
            </a:extLst>
          </p:cNvPr>
          <p:cNvSpPr/>
          <p:nvPr/>
        </p:nvSpPr>
        <p:spPr>
          <a:xfrm rot="5400000">
            <a:off x="4203111" y="4232552"/>
            <a:ext cx="444304" cy="3028279"/>
          </a:xfrm>
          <a:prstGeom prst="leftUpArrow">
            <a:avLst>
              <a:gd name="adj1" fmla="val 11172"/>
              <a:gd name="adj2" fmla="val 16357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4B4E2A0-BBB8-4A0A-994E-C1D2A6E9D5FF}"/>
              </a:ext>
            </a:extLst>
          </p:cNvPr>
          <p:cNvSpPr/>
          <p:nvPr/>
        </p:nvSpPr>
        <p:spPr>
          <a:xfrm>
            <a:off x="3728120" y="5674683"/>
            <a:ext cx="1440160" cy="444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0D3C7C-0320-46FE-867B-8FFFE1DCE2CE}"/>
              </a:ext>
            </a:extLst>
          </p:cNvPr>
          <p:cNvSpPr txBox="1"/>
          <p:nvPr/>
        </p:nvSpPr>
        <p:spPr>
          <a:xfrm>
            <a:off x="3946299" y="575833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Bus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0B054E-756D-47ED-972F-20A5E3F6C75E}"/>
              </a:ext>
            </a:extLst>
          </p:cNvPr>
          <p:cNvSpPr/>
          <p:nvPr/>
        </p:nvSpPr>
        <p:spPr>
          <a:xfrm>
            <a:off x="5968798" y="5315257"/>
            <a:ext cx="1766862" cy="1302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1E0154-5027-45BF-81C0-9F47117692D4}"/>
              </a:ext>
            </a:extLst>
          </p:cNvPr>
          <p:cNvSpPr txBox="1"/>
          <p:nvPr/>
        </p:nvSpPr>
        <p:spPr>
          <a:xfrm>
            <a:off x="6165488" y="575833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E7BC48D-79EE-4793-927C-CD1B0504AE67}"/>
              </a:ext>
            </a:extLst>
          </p:cNvPr>
          <p:cNvSpPr/>
          <p:nvPr/>
        </p:nvSpPr>
        <p:spPr>
          <a:xfrm>
            <a:off x="3060908" y="4005064"/>
            <a:ext cx="1152128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66401B-0F40-4BC9-BD4F-2958C1D6ED09}"/>
              </a:ext>
            </a:extLst>
          </p:cNvPr>
          <p:cNvSpPr/>
          <p:nvPr/>
        </p:nvSpPr>
        <p:spPr>
          <a:xfrm>
            <a:off x="3060908" y="4812000"/>
            <a:ext cx="1152128" cy="2731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24ECE5-DD52-4A84-8848-C6B63EE8178A}"/>
              </a:ext>
            </a:extLst>
          </p:cNvPr>
          <p:cNvSpPr txBox="1"/>
          <p:nvPr/>
        </p:nvSpPr>
        <p:spPr>
          <a:xfrm>
            <a:off x="3221534" y="41444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273C32-1D49-4B43-BCAF-E777E42FF2F5}"/>
              </a:ext>
            </a:extLst>
          </p:cNvPr>
          <p:cNvSpPr txBox="1"/>
          <p:nvPr/>
        </p:nvSpPr>
        <p:spPr>
          <a:xfrm>
            <a:off x="3165428" y="480266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pic>
        <p:nvPicPr>
          <p:cNvPr id="4098" name="Picture 2" descr="Resultado de imagen para procesador core 2 duo">
            <a:extLst>
              <a:ext uri="{FF2B5EF4-FFF2-40B4-BE49-F238E27FC236}">
                <a16:creationId xmlns:a16="http://schemas.microsoft.com/office/drawing/2014/main" id="{9332D36B-801A-4B8E-B7F2-5EF72C15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468" y="2671139"/>
            <a:ext cx="2747797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B0F56481-4B16-41B9-82FF-2E68D39A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723691"/>
            <a:ext cx="2121120" cy="19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85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56" y="2287088"/>
            <a:ext cx="4351025" cy="2283824"/>
          </a:xfrm>
        </p:spPr>
        <p:txBody>
          <a:bodyPr rtlCol="0"/>
          <a:lstStyle/>
          <a:p>
            <a:pPr rtl="0"/>
            <a:r>
              <a:rPr lang="es-ES" dirty="0"/>
              <a:t>Funcionamiento del Smart caché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77998FFA-555A-4646-B483-07056D43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9628">
            <a:off x="6695637" y="2063874"/>
            <a:ext cx="5213794" cy="273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05DE3B99-517C-49A3-BA10-539D3F9B0754}"/>
              </a:ext>
            </a:extLst>
          </p:cNvPr>
          <p:cNvSpPr/>
          <p:nvPr/>
        </p:nvSpPr>
        <p:spPr>
          <a:xfrm>
            <a:off x="10632504" y="4872027"/>
            <a:ext cx="783875" cy="2769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AF57180-6537-4969-8FBA-124242674E17}"/>
              </a:ext>
            </a:extLst>
          </p:cNvPr>
          <p:cNvSpPr/>
          <p:nvPr/>
        </p:nvSpPr>
        <p:spPr>
          <a:xfrm>
            <a:off x="10074084" y="493226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928401A-CDED-4E89-A5A4-3E8DB9F8F6D8}"/>
              </a:ext>
            </a:extLst>
          </p:cNvPr>
          <p:cNvSpPr/>
          <p:nvPr/>
        </p:nvSpPr>
        <p:spPr>
          <a:xfrm>
            <a:off x="10375922" y="493088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9F14E4A-C3A4-4937-BD69-8D56073676DC}"/>
              </a:ext>
            </a:extLst>
          </p:cNvPr>
          <p:cNvSpPr/>
          <p:nvPr/>
        </p:nvSpPr>
        <p:spPr>
          <a:xfrm>
            <a:off x="3326358" y="4872027"/>
            <a:ext cx="542313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CA1250E-1499-475B-A53C-15B69816455B}"/>
              </a:ext>
            </a:extLst>
          </p:cNvPr>
          <p:cNvSpPr/>
          <p:nvPr/>
        </p:nvSpPr>
        <p:spPr>
          <a:xfrm>
            <a:off x="3092360" y="492606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C62A833-551B-467C-8420-C01AE0AE0C29}"/>
              </a:ext>
            </a:extLst>
          </p:cNvPr>
          <p:cNvSpPr/>
          <p:nvPr/>
        </p:nvSpPr>
        <p:spPr>
          <a:xfrm>
            <a:off x="2710932" y="491836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2CD9F256-1F22-4FFD-8CE6-3357BB953C81}"/>
              </a:ext>
            </a:extLst>
          </p:cNvPr>
          <p:cNvSpPr/>
          <p:nvPr/>
        </p:nvSpPr>
        <p:spPr>
          <a:xfrm>
            <a:off x="2379460" y="491890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45FF1A-A469-4850-BE94-41F9FE5AE313}"/>
              </a:ext>
            </a:extLst>
          </p:cNvPr>
          <p:cNvSpPr txBox="1"/>
          <p:nvPr/>
        </p:nvSpPr>
        <p:spPr>
          <a:xfrm>
            <a:off x="1749492" y="486857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E15839-E14D-437A-A30F-CFFA8C59F427}"/>
              </a:ext>
            </a:extLst>
          </p:cNvPr>
          <p:cNvSpPr/>
          <p:nvPr/>
        </p:nvSpPr>
        <p:spPr>
          <a:xfrm>
            <a:off x="1543513" y="3170590"/>
            <a:ext cx="1792333" cy="3555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E3AC3F-E6B4-4F14-AF14-F5F7755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Núcleos funcionando con la misma frecuencia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834462-B521-4EC2-992D-322085716497}"/>
              </a:ext>
            </a:extLst>
          </p:cNvPr>
          <p:cNvSpPr/>
          <p:nvPr/>
        </p:nvSpPr>
        <p:spPr>
          <a:xfrm>
            <a:off x="4652546" y="3610837"/>
            <a:ext cx="1231937" cy="2912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129A258-2936-4347-80CF-A808B4315729}"/>
              </a:ext>
            </a:extLst>
          </p:cNvPr>
          <p:cNvSpPr/>
          <p:nvPr/>
        </p:nvSpPr>
        <p:spPr>
          <a:xfrm>
            <a:off x="3868671" y="3140968"/>
            <a:ext cx="6763833" cy="355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FD248E3-A19A-482C-9341-3AC4ED8B9089}"/>
              </a:ext>
            </a:extLst>
          </p:cNvPr>
          <p:cNvSpPr/>
          <p:nvPr/>
        </p:nvSpPr>
        <p:spPr>
          <a:xfrm>
            <a:off x="5891100" y="4184442"/>
            <a:ext cx="388809" cy="271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ADFAE5F-8B3B-4E67-8650-6B4E913B0146}"/>
              </a:ext>
            </a:extLst>
          </p:cNvPr>
          <p:cNvSpPr/>
          <p:nvPr/>
        </p:nvSpPr>
        <p:spPr>
          <a:xfrm>
            <a:off x="5884483" y="5704245"/>
            <a:ext cx="388809" cy="271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B43D553-A2D9-469E-8BFB-5EE09CD2EC5D}"/>
              </a:ext>
            </a:extLst>
          </p:cNvPr>
          <p:cNvSpPr txBox="1"/>
          <p:nvPr/>
        </p:nvSpPr>
        <p:spPr>
          <a:xfrm>
            <a:off x="6417306" y="3140968"/>
            <a:ext cx="166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Processor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54651CF-CF6B-4143-8D7F-621B375CFC86}"/>
              </a:ext>
            </a:extLst>
          </p:cNvPr>
          <p:cNvSpPr/>
          <p:nvPr/>
        </p:nvSpPr>
        <p:spPr>
          <a:xfrm>
            <a:off x="7522737" y="5692075"/>
            <a:ext cx="687471" cy="2833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A1D8227-A3D8-4D85-98DE-666F8D06C6F8}"/>
              </a:ext>
            </a:extLst>
          </p:cNvPr>
          <p:cNvSpPr/>
          <p:nvPr/>
        </p:nvSpPr>
        <p:spPr>
          <a:xfrm>
            <a:off x="7513573" y="4175090"/>
            <a:ext cx="687471" cy="2833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952015-1E45-40B1-A368-3DDDC05B851A}"/>
              </a:ext>
            </a:extLst>
          </p:cNvPr>
          <p:cNvSpPr txBox="1"/>
          <p:nvPr/>
        </p:nvSpPr>
        <p:spPr>
          <a:xfrm>
            <a:off x="8632948" y="4075183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9D4433-03E8-4283-A2B2-BEA742D52CF9}"/>
              </a:ext>
            </a:extLst>
          </p:cNvPr>
          <p:cNvSpPr txBox="1"/>
          <p:nvPr/>
        </p:nvSpPr>
        <p:spPr>
          <a:xfrm>
            <a:off x="8632948" y="5645678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DFCDAD80-971E-4A67-A345-19ABFA9602E7}"/>
              </a:ext>
            </a:extLst>
          </p:cNvPr>
          <p:cNvSpPr/>
          <p:nvPr/>
        </p:nvSpPr>
        <p:spPr>
          <a:xfrm>
            <a:off x="5627755" y="422710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17DD645-BEB2-4A42-AEE4-37BA08C0588F}"/>
              </a:ext>
            </a:extLst>
          </p:cNvPr>
          <p:cNvSpPr/>
          <p:nvPr/>
        </p:nvSpPr>
        <p:spPr>
          <a:xfrm>
            <a:off x="5246327" y="4219405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D09F42A-28CA-4902-9991-D33C550D88F1}"/>
              </a:ext>
            </a:extLst>
          </p:cNvPr>
          <p:cNvSpPr/>
          <p:nvPr/>
        </p:nvSpPr>
        <p:spPr>
          <a:xfrm>
            <a:off x="4914855" y="4219952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657AC6-31FE-4574-809D-4C7E6E8CFA61}"/>
              </a:ext>
            </a:extLst>
          </p:cNvPr>
          <p:cNvSpPr txBox="1"/>
          <p:nvPr/>
        </p:nvSpPr>
        <p:spPr>
          <a:xfrm>
            <a:off x="6396603" y="5692075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0606F4-8256-4A5D-ACC8-78D62DC5945C}"/>
              </a:ext>
            </a:extLst>
          </p:cNvPr>
          <p:cNvSpPr txBox="1"/>
          <p:nvPr/>
        </p:nvSpPr>
        <p:spPr>
          <a:xfrm>
            <a:off x="4797210" y="3325634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L2 Cache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DCCAF3C-4092-48F9-8595-E73EF818D1B7}"/>
              </a:ext>
            </a:extLst>
          </p:cNvPr>
          <p:cNvSpPr/>
          <p:nvPr/>
        </p:nvSpPr>
        <p:spPr>
          <a:xfrm>
            <a:off x="4652479" y="3609004"/>
            <a:ext cx="1231937" cy="145207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D7069C-B39B-46C4-8B75-F7CC9EF4DABB}"/>
              </a:ext>
            </a:extLst>
          </p:cNvPr>
          <p:cNvSpPr txBox="1"/>
          <p:nvPr/>
        </p:nvSpPr>
        <p:spPr>
          <a:xfrm>
            <a:off x="6362406" y="4156050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688F0D9-6DC1-4B27-A814-51679F9B038C}"/>
              </a:ext>
            </a:extLst>
          </p:cNvPr>
          <p:cNvSpPr/>
          <p:nvPr/>
        </p:nvSpPr>
        <p:spPr>
          <a:xfrm>
            <a:off x="5665842" y="575638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C297093C-6E8D-43C6-8FC0-8C12BD53127F}"/>
              </a:ext>
            </a:extLst>
          </p:cNvPr>
          <p:cNvSpPr/>
          <p:nvPr/>
        </p:nvSpPr>
        <p:spPr>
          <a:xfrm>
            <a:off x="5284414" y="5748679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E73D1B80-9F91-46A1-B8E1-4FA4B777D28E}"/>
              </a:ext>
            </a:extLst>
          </p:cNvPr>
          <p:cNvSpPr/>
          <p:nvPr/>
        </p:nvSpPr>
        <p:spPr>
          <a:xfrm>
            <a:off x="4952942" y="574922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83E40FB-1493-4982-A0FC-5A704DA0BD33}"/>
              </a:ext>
            </a:extLst>
          </p:cNvPr>
          <p:cNvSpPr/>
          <p:nvPr/>
        </p:nvSpPr>
        <p:spPr>
          <a:xfrm>
            <a:off x="4652546" y="5069341"/>
            <a:ext cx="1231937" cy="14520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895FD0E-8C75-4C81-8E9D-2A0B3CE3D8F9}"/>
              </a:ext>
            </a:extLst>
          </p:cNvPr>
          <p:cNvSpPr txBox="1"/>
          <p:nvPr/>
        </p:nvSpPr>
        <p:spPr>
          <a:xfrm>
            <a:off x="6396603" y="5682634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D221BCE0-4F41-44A6-AA0A-3B9EB788333C}"/>
              </a:ext>
            </a:extLst>
          </p:cNvPr>
          <p:cNvSpPr/>
          <p:nvPr/>
        </p:nvSpPr>
        <p:spPr>
          <a:xfrm>
            <a:off x="7298766" y="4225320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1C7D3AE-76BF-420D-B0E9-584345609177}"/>
              </a:ext>
            </a:extLst>
          </p:cNvPr>
          <p:cNvSpPr/>
          <p:nvPr/>
        </p:nvSpPr>
        <p:spPr>
          <a:xfrm>
            <a:off x="6917338" y="4217616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6ACD4B4-EDF6-4379-A6F0-9DA83A4F435F}"/>
              </a:ext>
            </a:extLst>
          </p:cNvPr>
          <p:cNvSpPr/>
          <p:nvPr/>
        </p:nvSpPr>
        <p:spPr>
          <a:xfrm>
            <a:off x="6585866" y="421816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8D2D523-212D-43E4-B0C3-669383B42B29}"/>
              </a:ext>
            </a:extLst>
          </p:cNvPr>
          <p:cNvSpPr txBox="1"/>
          <p:nvPr/>
        </p:nvSpPr>
        <p:spPr>
          <a:xfrm>
            <a:off x="1720665" y="4876280"/>
            <a:ext cx="137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System Memory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8E9C8146-D473-47B6-97C0-8936CFB20B5C}"/>
              </a:ext>
            </a:extLst>
          </p:cNvPr>
          <p:cNvSpPr/>
          <p:nvPr/>
        </p:nvSpPr>
        <p:spPr>
          <a:xfrm>
            <a:off x="7276109" y="5725357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DD3AAC1-21CE-4D09-A932-CB4E0B38DDCC}"/>
              </a:ext>
            </a:extLst>
          </p:cNvPr>
          <p:cNvSpPr/>
          <p:nvPr/>
        </p:nvSpPr>
        <p:spPr>
          <a:xfrm>
            <a:off x="6894681" y="5717653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EB0476A6-4F21-4302-A9BC-D42385AF6B60}"/>
              </a:ext>
            </a:extLst>
          </p:cNvPr>
          <p:cNvSpPr/>
          <p:nvPr/>
        </p:nvSpPr>
        <p:spPr>
          <a:xfrm>
            <a:off x="6563209" y="5718200"/>
            <a:ext cx="216024" cy="1774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10AA23-A50A-480B-81D5-19B1C1F8580C}"/>
              </a:ext>
            </a:extLst>
          </p:cNvPr>
          <p:cNvSpPr/>
          <p:nvPr/>
        </p:nvSpPr>
        <p:spPr>
          <a:xfrm>
            <a:off x="6282046" y="3610837"/>
            <a:ext cx="1231937" cy="133222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287A10-D4D0-4815-8BDE-88BE94253EB6}"/>
              </a:ext>
            </a:extLst>
          </p:cNvPr>
          <p:cNvSpPr/>
          <p:nvPr/>
        </p:nvSpPr>
        <p:spPr>
          <a:xfrm>
            <a:off x="6282046" y="5179439"/>
            <a:ext cx="1231937" cy="133222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8BB39B-F580-44BC-93F3-142D775D5637}"/>
              </a:ext>
            </a:extLst>
          </p:cNvPr>
          <p:cNvSpPr/>
          <p:nvPr/>
        </p:nvSpPr>
        <p:spPr>
          <a:xfrm>
            <a:off x="8201046" y="3578532"/>
            <a:ext cx="1715321" cy="136263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59912CA-819B-4C24-9198-7018AC3343B4}"/>
              </a:ext>
            </a:extLst>
          </p:cNvPr>
          <p:cNvSpPr/>
          <p:nvPr/>
        </p:nvSpPr>
        <p:spPr>
          <a:xfrm>
            <a:off x="8201046" y="5149027"/>
            <a:ext cx="1715321" cy="136263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8B1461B-FD7D-445F-B38F-AE47D98EADD4}"/>
              </a:ext>
            </a:extLst>
          </p:cNvPr>
          <p:cNvSpPr txBox="1"/>
          <p:nvPr/>
        </p:nvSpPr>
        <p:spPr>
          <a:xfrm>
            <a:off x="6374378" y="4187660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A626953-5350-44F8-839B-9A3DE189187A}"/>
              </a:ext>
            </a:extLst>
          </p:cNvPr>
          <p:cNvSpPr txBox="1"/>
          <p:nvPr/>
        </p:nvSpPr>
        <p:spPr>
          <a:xfrm>
            <a:off x="8598410" y="4129368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E9C7A0F-F82B-48AA-B7DF-8EBFF2FFEA4D}"/>
              </a:ext>
            </a:extLst>
          </p:cNvPr>
          <p:cNvSpPr txBox="1"/>
          <p:nvPr/>
        </p:nvSpPr>
        <p:spPr>
          <a:xfrm>
            <a:off x="8586717" y="5639653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CPU 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62A9955-BFFB-48B4-8B5F-6BE69E1F1550}"/>
              </a:ext>
            </a:extLst>
          </p:cNvPr>
          <p:cNvSpPr txBox="1"/>
          <p:nvPr/>
        </p:nvSpPr>
        <p:spPr>
          <a:xfrm>
            <a:off x="6416509" y="5713557"/>
            <a:ext cx="970493" cy="28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L1 Cache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1F1341D-C543-44C8-833C-54F8871C9A74}"/>
              </a:ext>
            </a:extLst>
          </p:cNvPr>
          <p:cNvSpPr/>
          <p:nvPr/>
        </p:nvSpPr>
        <p:spPr>
          <a:xfrm>
            <a:off x="11416379" y="4005064"/>
            <a:ext cx="593647" cy="175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0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8 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2.77556E-17 -2.59259E-6 L 0.12461 0.0034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2.59259E-6 L 0.12239 0.003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9414 0.0013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-2.70833E-6 -7.40741E-7 L 0.10769 0.002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7.40741E-7 L 0.1181 0.002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09414 0.0013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2.29167E-6 2.59259E-6 L 0.10768 0.002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2.59259E-6 L 0.1181 0.0025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2292 4.81481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-1.875E-6 7.40741E-7 L 0.1319 0.0011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7.40741E-7 L 0.13997 0.0011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12292 4.81481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repeatCount="indefinite" accel="50000" decel="5000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1.04167E-6 2.22222E-6 L 0.1319 0.0011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7.40741E-7 L 0.13997 0.0011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11966 4.0740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repeatCount="indefinite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4.44444E-6 L 0.11263 0.0002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2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362</Words>
  <Application>Microsoft Office PowerPoint</Application>
  <PresentationFormat>Panorámica</PresentationFormat>
  <Paragraphs>116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Candara</vt:lpstr>
      <vt:lpstr>Century Gothic</vt:lpstr>
      <vt:lpstr>Wingdings 3</vt:lpstr>
      <vt:lpstr>Sala de reuniones Ion</vt:lpstr>
      <vt:lpstr>Smart Cache</vt:lpstr>
      <vt:lpstr>Contenido</vt:lpstr>
      <vt:lpstr>Origen del concepto Smart cache</vt:lpstr>
      <vt:lpstr>Procesador único núcleo</vt:lpstr>
      <vt:lpstr>Procesador multinúcleo</vt:lpstr>
      <vt:lpstr>Problemas</vt:lpstr>
      <vt:lpstr>Solución</vt:lpstr>
      <vt:lpstr>Funcionamiento del Smart caché</vt:lpstr>
      <vt:lpstr>Núcleos funcionando con la misma frecuencia</vt:lpstr>
      <vt:lpstr>Núcleos funcionando a distinta frecuencia</vt:lpstr>
      <vt:lpstr>Con un núcleo inactivo</vt:lpstr>
      <vt:lpstr>Técnicas de software  </vt:lpstr>
      <vt:lpstr>Beneficios del Smart cache</vt:lpstr>
      <vt:lpstr>Beneficios</vt:lpstr>
      <vt:lpstr>Conclusión</vt:lpstr>
      <vt:lpstr>¿Consultas?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2018-09-01T23:46:01Z</dcterms:created>
  <dcterms:modified xsi:type="dcterms:W3CDTF">2018-09-03T15:48:42Z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