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Haga clic para modificar los estilos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11/15/2024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11/15/2024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11/15/2024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09FE09-A5C0-8EC2-CCE3-CEC0A6E3D400}"/>
              </a:ext>
            </a:extLst>
          </p:cNvPr>
          <p:cNvSpPr>
            <a:spLocks noGrp="1"/>
          </p:cNvSpPr>
          <p:nvPr>
            <p:ph type="ctrTitle"/>
          </p:nvPr>
        </p:nvSpPr>
        <p:spPr/>
        <p:txBody>
          <a:bodyPr/>
          <a:lstStyle/>
          <a:p>
            <a:r>
              <a:rPr lang="es-CO" dirty="0"/>
              <a:t>PROYECTO ML</a:t>
            </a:r>
            <a:br>
              <a:rPr lang="es-CO" dirty="0"/>
            </a:br>
            <a:r>
              <a:rPr lang="es-CO" dirty="0"/>
              <a:t>ANÁLISIS BASE DE DATOS OBESITY LEVELS</a:t>
            </a:r>
          </a:p>
        </p:txBody>
      </p:sp>
      <p:sp>
        <p:nvSpPr>
          <p:cNvPr id="3" name="Subtítulo 2">
            <a:extLst>
              <a:ext uri="{FF2B5EF4-FFF2-40B4-BE49-F238E27FC236}">
                <a16:creationId xmlns:a16="http://schemas.microsoft.com/office/drawing/2014/main" id="{6F696B5A-ECB4-5C2A-7EF7-EC72220F70A8}"/>
              </a:ext>
            </a:extLst>
          </p:cNvPr>
          <p:cNvSpPr>
            <a:spLocks noGrp="1"/>
          </p:cNvSpPr>
          <p:nvPr>
            <p:ph type="subTitle" idx="1"/>
          </p:nvPr>
        </p:nvSpPr>
        <p:spPr/>
        <p:txBody>
          <a:bodyPr/>
          <a:lstStyle/>
          <a:p>
            <a:r>
              <a:rPr lang="es-CO" dirty="0"/>
              <a:t>Juan Elías Lozano Corredor</a:t>
            </a:r>
          </a:p>
        </p:txBody>
      </p:sp>
    </p:spTree>
    <p:extLst>
      <p:ext uri="{BB962C8B-B14F-4D97-AF65-F5344CB8AC3E}">
        <p14:creationId xmlns:p14="http://schemas.microsoft.com/office/powerpoint/2010/main" val="2611007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9AD567-47A3-F893-3872-FC0A93DCB525}"/>
              </a:ext>
            </a:extLst>
          </p:cNvPr>
          <p:cNvSpPr>
            <a:spLocks noGrp="1"/>
          </p:cNvSpPr>
          <p:nvPr>
            <p:ph type="title"/>
          </p:nvPr>
        </p:nvSpPr>
        <p:spPr/>
        <p:txBody>
          <a:bodyPr/>
          <a:lstStyle/>
          <a:p>
            <a:r>
              <a:rPr lang="en-US" dirty="0"/>
              <a:t>PCA</a:t>
            </a:r>
            <a:endParaRPr lang="es-CO" dirty="0"/>
          </a:p>
        </p:txBody>
      </p:sp>
      <p:sp>
        <p:nvSpPr>
          <p:cNvPr id="3" name="Marcador de contenido 2">
            <a:extLst>
              <a:ext uri="{FF2B5EF4-FFF2-40B4-BE49-F238E27FC236}">
                <a16:creationId xmlns:a16="http://schemas.microsoft.com/office/drawing/2014/main" id="{9E791A96-AB4B-19AF-8E46-CCA0CE3914B9}"/>
              </a:ext>
            </a:extLst>
          </p:cNvPr>
          <p:cNvSpPr>
            <a:spLocks noGrp="1"/>
          </p:cNvSpPr>
          <p:nvPr>
            <p:ph idx="1"/>
          </p:nvPr>
        </p:nvSpPr>
        <p:spPr>
          <a:xfrm>
            <a:off x="818712" y="2222288"/>
            <a:ext cx="10554574" cy="893446"/>
          </a:xfrm>
        </p:spPr>
        <p:txBody>
          <a:bodyPr>
            <a:normAutofit/>
          </a:bodyPr>
          <a:lstStyle/>
          <a:p>
            <a:pPr marL="0" indent="0" algn="just">
              <a:buNone/>
            </a:pPr>
            <a:r>
              <a:rPr lang="en-US" sz="1200" dirty="0"/>
              <a:t>Posteriormente, se </a:t>
            </a:r>
            <a:r>
              <a:rPr lang="es-ES" sz="1200" dirty="0"/>
              <a:t>aplicó una reducción dimensional PCA para conservar solo las características más importantes, lo que facilita el análisis y la visualización. Así mismo, podemos evitar el sobreajuste y el rendimiento al crear modelos supervisados. Para elegir el número adecuado de componentes, se analizó la varianza explicada, que esté cerca al 80%.</a:t>
            </a:r>
            <a:endParaRPr lang="es-CO" sz="1200" dirty="0"/>
          </a:p>
        </p:txBody>
      </p:sp>
      <p:pic>
        <p:nvPicPr>
          <p:cNvPr id="7" name="Imagen 6">
            <a:extLst>
              <a:ext uri="{FF2B5EF4-FFF2-40B4-BE49-F238E27FC236}">
                <a16:creationId xmlns:a16="http://schemas.microsoft.com/office/drawing/2014/main" id="{56F14878-D714-4118-35F1-34D732DE80D9}"/>
              </a:ext>
            </a:extLst>
          </p:cNvPr>
          <p:cNvPicPr>
            <a:picLocks noChangeAspect="1"/>
          </p:cNvPicPr>
          <p:nvPr/>
        </p:nvPicPr>
        <p:blipFill>
          <a:blip r:embed="rId2"/>
          <a:stretch>
            <a:fillRect/>
          </a:stretch>
        </p:blipFill>
        <p:spPr>
          <a:xfrm>
            <a:off x="2412261" y="3115734"/>
            <a:ext cx="6418474" cy="3049545"/>
          </a:xfrm>
          <a:prstGeom prst="rect">
            <a:avLst/>
          </a:prstGeom>
        </p:spPr>
      </p:pic>
    </p:spTree>
    <p:extLst>
      <p:ext uri="{BB962C8B-B14F-4D97-AF65-F5344CB8AC3E}">
        <p14:creationId xmlns:p14="http://schemas.microsoft.com/office/powerpoint/2010/main" val="774868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7AAC80-F551-4618-DB73-6698724DD9D5}"/>
              </a:ext>
            </a:extLst>
          </p:cNvPr>
          <p:cNvSpPr>
            <a:spLocks noGrp="1"/>
          </p:cNvSpPr>
          <p:nvPr>
            <p:ph type="title"/>
          </p:nvPr>
        </p:nvSpPr>
        <p:spPr/>
        <p:txBody>
          <a:bodyPr/>
          <a:lstStyle/>
          <a:p>
            <a:r>
              <a:rPr lang="es-ES" dirty="0"/>
              <a:t>ML MODEL</a:t>
            </a:r>
            <a:endParaRPr lang="es-CO" dirty="0"/>
          </a:p>
        </p:txBody>
      </p:sp>
      <p:sp>
        <p:nvSpPr>
          <p:cNvPr id="3" name="Marcador de contenido 2">
            <a:extLst>
              <a:ext uri="{FF2B5EF4-FFF2-40B4-BE49-F238E27FC236}">
                <a16:creationId xmlns:a16="http://schemas.microsoft.com/office/drawing/2014/main" id="{D7D2F32B-37C7-1C9F-105F-374779C92CEB}"/>
              </a:ext>
            </a:extLst>
          </p:cNvPr>
          <p:cNvSpPr>
            <a:spLocks noGrp="1"/>
          </p:cNvSpPr>
          <p:nvPr>
            <p:ph idx="1"/>
          </p:nvPr>
        </p:nvSpPr>
        <p:spPr>
          <a:xfrm>
            <a:off x="818712" y="2222288"/>
            <a:ext cx="10554574" cy="1071245"/>
          </a:xfrm>
        </p:spPr>
        <p:txBody>
          <a:bodyPr>
            <a:normAutofit/>
          </a:bodyPr>
          <a:lstStyle/>
          <a:p>
            <a:pPr marL="0" indent="0" algn="just">
              <a:buNone/>
            </a:pPr>
            <a:r>
              <a:rPr lang="es-ES" sz="1400" dirty="0">
                <a:latin typeface="+mj-lt"/>
              </a:rPr>
              <a:t>Se aplicó el modelo ML supervisado de </a:t>
            </a:r>
            <a:r>
              <a:rPr lang="es-ES" sz="1400" dirty="0" err="1">
                <a:latin typeface="+mj-lt"/>
              </a:rPr>
              <a:t>Gradient</a:t>
            </a:r>
            <a:r>
              <a:rPr lang="es-ES" sz="1400" dirty="0">
                <a:latin typeface="+mj-lt"/>
              </a:rPr>
              <a:t> </a:t>
            </a:r>
            <a:r>
              <a:rPr lang="es-ES" sz="1400" dirty="0" err="1">
                <a:latin typeface="+mj-lt"/>
              </a:rPr>
              <a:t>Boosting</a:t>
            </a:r>
            <a:r>
              <a:rPr lang="es-ES" sz="1400" dirty="0">
                <a:latin typeface="+mj-lt"/>
              </a:rPr>
              <a:t> que se caracteriza por ser </a:t>
            </a:r>
            <a:r>
              <a:rPr lang="es-ES" sz="1400" b="0" i="0" dirty="0">
                <a:effectLst/>
                <a:latin typeface="+mj-lt"/>
              </a:rPr>
              <a:t>un modelo predictivo en forma de un conjunto de modelos de predicción débiles, generalmente árboles de decisión. </a:t>
            </a:r>
            <a:r>
              <a:rPr lang="es-ES" sz="1400" dirty="0">
                <a:latin typeface="+mj-lt"/>
              </a:rPr>
              <a:t>Al tener optimización secuencial y uso de gradientes, es ideal para este análisis. El puntaje logrado se ve a continuación, donde se puede observar que la obesidad tipo II y III son las mejor segmentadas.</a:t>
            </a:r>
            <a:endParaRPr lang="es-CO" sz="1400" dirty="0">
              <a:latin typeface="+mj-lt"/>
            </a:endParaRPr>
          </a:p>
        </p:txBody>
      </p:sp>
      <p:pic>
        <p:nvPicPr>
          <p:cNvPr id="5" name="Imagen 4">
            <a:extLst>
              <a:ext uri="{FF2B5EF4-FFF2-40B4-BE49-F238E27FC236}">
                <a16:creationId xmlns:a16="http://schemas.microsoft.com/office/drawing/2014/main" id="{EB1210C5-0D1C-E335-3AB9-044EF5FA5697}"/>
              </a:ext>
            </a:extLst>
          </p:cNvPr>
          <p:cNvPicPr>
            <a:picLocks noChangeAspect="1"/>
          </p:cNvPicPr>
          <p:nvPr/>
        </p:nvPicPr>
        <p:blipFill>
          <a:blip r:embed="rId2"/>
          <a:stretch>
            <a:fillRect/>
          </a:stretch>
        </p:blipFill>
        <p:spPr>
          <a:xfrm>
            <a:off x="2514933" y="3291664"/>
            <a:ext cx="5839640" cy="3296110"/>
          </a:xfrm>
          <a:prstGeom prst="rect">
            <a:avLst/>
          </a:prstGeom>
          <a:ln>
            <a:solidFill>
              <a:schemeClr val="tx1"/>
            </a:solidFill>
          </a:ln>
        </p:spPr>
      </p:pic>
    </p:spTree>
    <p:extLst>
      <p:ext uri="{BB962C8B-B14F-4D97-AF65-F5344CB8AC3E}">
        <p14:creationId xmlns:p14="http://schemas.microsoft.com/office/powerpoint/2010/main" val="825839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A3E936-E7CD-387D-0624-0276FB9A6045}"/>
              </a:ext>
            </a:extLst>
          </p:cNvPr>
          <p:cNvSpPr>
            <a:spLocks noGrp="1"/>
          </p:cNvSpPr>
          <p:nvPr>
            <p:ph type="title"/>
          </p:nvPr>
        </p:nvSpPr>
        <p:spPr/>
        <p:txBody>
          <a:bodyPr/>
          <a:lstStyle/>
          <a:p>
            <a:r>
              <a:rPr lang="es-ES" dirty="0"/>
              <a:t>OPTIMIZACIÓN DE HIPERPARÁMETROS</a:t>
            </a:r>
            <a:endParaRPr lang="es-CO" dirty="0"/>
          </a:p>
        </p:txBody>
      </p:sp>
      <p:sp>
        <p:nvSpPr>
          <p:cNvPr id="3" name="Marcador de contenido 2">
            <a:extLst>
              <a:ext uri="{FF2B5EF4-FFF2-40B4-BE49-F238E27FC236}">
                <a16:creationId xmlns:a16="http://schemas.microsoft.com/office/drawing/2014/main" id="{4184E7EF-8D1E-8556-5CEE-DE17ED7F4153}"/>
              </a:ext>
            </a:extLst>
          </p:cNvPr>
          <p:cNvSpPr>
            <a:spLocks noGrp="1"/>
          </p:cNvSpPr>
          <p:nvPr>
            <p:ph idx="1"/>
          </p:nvPr>
        </p:nvSpPr>
        <p:spPr>
          <a:xfrm>
            <a:off x="818712" y="2222287"/>
            <a:ext cx="10554574" cy="749513"/>
          </a:xfrm>
        </p:spPr>
        <p:txBody>
          <a:bodyPr/>
          <a:lstStyle/>
          <a:p>
            <a:pPr marL="0" indent="0">
              <a:buNone/>
            </a:pPr>
            <a:r>
              <a:rPr lang="es-ES" dirty="0"/>
              <a:t>Al ajustar los hiperparámetros de la tasa de aprendizaje, el número de árboles y la profundidad de estos, se logró subir 2 puntos porcentuales en la precisión.</a:t>
            </a:r>
            <a:endParaRPr lang="es-CO" dirty="0"/>
          </a:p>
        </p:txBody>
      </p:sp>
      <p:pic>
        <p:nvPicPr>
          <p:cNvPr id="6" name="Imagen 5">
            <a:extLst>
              <a:ext uri="{FF2B5EF4-FFF2-40B4-BE49-F238E27FC236}">
                <a16:creationId xmlns:a16="http://schemas.microsoft.com/office/drawing/2014/main" id="{0EED99AB-34F1-B97C-374D-F0A96061396C}"/>
              </a:ext>
            </a:extLst>
          </p:cNvPr>
          <p:cNvPicPr>
            <a:picLocks noChangeAspect="1"/>
          </p:cNvPicPr>
          <p:nvPr/>
        </p:nvPicPr>
        <p:blipFill>
          <a:blip r:embed="rId2"/>
          <a:stretch>
            <a:fillRect/>
          </a:stretch>
        </p:blipFill>
        <p:spPr>
          <a:xfrm>
            <a:off x="2366897" y="3094892"/>
            <a:ext cx="6192114" cy="3213412"/>
          </a:xfrm>
          <a:prstGeom prst="rect">
            <a:avLst/>
          </a:prstGeom>
          <a:ln>
            <a:solidFill>
              <a:schemeClr val="tx1"/>
            </a:solidFill>
          </a:ln>
        </p:spPr>
      </p:pic>
    </p:spTree>
    <p:extLst>
      <p:ext uri="{BB962C8B-B14F-4D97-AF65-F5344CB8AC3E}">
        <p14:creationId xmlns:p14="http://schemas.microsoft.com/office/powerpoint/2010/main" val="2498060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A67418-409A-FA2B-B8EB-BA4C0AF0B56B}"/>
              </a:ext>
            </a:extLst>
          </p:cNvPr>
          <p:cNvSpPr>
            <a:spLocks noGrp="1"/>
          </p:cNvSpPr>
          <p:nvPr>
            <p:ph type="title"/>
          </p:nvPr>
        </p:nvSpPr>
        <p:spPr/>
        <p:txBody>
          <a:bodyPr/>
          <a:lstStyle/>
          <a:p>
            <a:r>
              <a:rPr lang="es-CO" dirty="0"/>
              <a:t>ANÁLISIS EXPLORATORIO</a:t>
            </a:r>
          </a:p>
        </p:txBody>
      </p:sp>
      <p:sp>
        <p:nvSpPr>
          <p:cNvPr id="3" name="Marcador de contenido 2">
            <a:extLst>
              <a:ext uri="{FF2B5EF4-FFF2-40B4-BE49-F238E27FC236}">
                <a16:creationId xmlns:a16="http://schemas.microsoft.com/office/drawing/2014/main" id="{A1267492-458B-2F2C-3D4F-975BA476DBD6}"/>
              </a:ext>
            </a:extLst>
          </p:cNvPr>
          <p:cNvSpPr>
            <a:spLocks noGrp="1"/>
          </p:cNvSpPr>
          <p:nvPr>
            <p:ph idx="1"/>
          </p:nvPr>
        </p:nvSpPr>
        <p:spPr>
          <a:xfrm>
            <a:off x="521110" y="2418932"/>
            <a:ext cx="4021394" cy="707726"/>
          </a:xfrm>
        </p:spPr>
        <p:txBody>
          <a:bodyPr>
            <a:normAutofit fontScale="77500" lnSpcReduction="20000"/>
          </a:bodyPr>
          <a:lstStyle/>
          <a:p>
            <a:pPr marL="0" indent="0">
              <a:buNone/>
            </a:pPr>
            <a:r>
              <a:rPr lang="es-CO" sz="3200" b="1" dirty="0"/>
              <a:t>Descripción del dataset</a:t>
            </a:r>
          </a:p>
        </p:txBody>
      </p:sp>
      <p:sp>
        <p:nvSpPr>
          <p:cNvPr id="4" name="CuadroTexto 3">
            <a:extLst>
              <a:ext uri="{FF2B5EF4-FFF2-40B4-BE49-F238E27FC236}">
                <a16:creationId xmlns:a16="http://schemas.microsoft.com/office/drawing/2014/main" id="{4A267474-94F2-39F8-B9F8-E9CAB2534A0F}"/>
              </a:ext>
            </a:extLst>
          </p:cNvPr>
          <p:cNvSpPr txBox="1"/>
          <p:nvPr/>
        </p:nvSpPr>
        <p:spPr>
          <a:xfrm>
            <a:off x="521110" y="3429000"/>
            <a:ext cx="10697496" cy="2585323"/>
          </a:xfrm>
          <a:prstGeom prst="rect">
            <a:avLst/>
          </a:prstGeom>
          <a:noFill/>
        </p:spPr>
        <p:txBody>
          <a:bodyPr wrap="square" rtlCol="0">
            <a:spAutoFit/>
          </a:bodyPr>
          <a:lstStyle/>
          <a:p>
            <a:pPr algn="just"/>
            <a:r>
              <a:rPr lang="es-ES" dirty="0"/>
              <a:t>Este </a:t>
            </a:r>
            <a:r>
              <a:rPr lang="es-ES" dirty="0" err="1"/>
              <a:t>dataset</a:t>
            </a:r>
            <a:r>
              <a:rPr lang="es-ES" dirty="0"/>
              <a:t> reúne información utilizada para calcular los niveles de obesidad en individuos de México, Perú y Colombia, tomando en cuenta sus patrones alimenticios y su estado físico. El conjunto de datos está compuesto por 17 características y 2111 registros, los cuales se organizan en categorías según la variable </a:t>
            </a:r>
            <a:r>
              <a:rPr lang="es-ES" dirty="0" err="1"/>
              <a:t>NObesity</a:t>
            </a:r>
            <a:r>
              <a:rPr lang="es-ES" dirty="0"/>
              <a:t> (Nivel de Obesidad). Esta variable clasifica a las personas en las siguientes categorías: Peso Insuficiente, Peso Normal, Sobrepeso (Nivel I y Nivel II), y Obesidad (Tipos I, II y III). Aproximadamente el 77% de los datos fue generado de manera artificial usando la herramienta </a:t>
            </a:r>
            <a:r>
              <a:rPr lang="es-ES" dirty="0" err="1"/>
              <a:t>Weka</a:t>
            </a:r>
            <a:r>
              <a:rPr lang="es-ES" dirty="0"/>
              <a:t> junto con el filtro SMOTE, mientras que el 23% se obtuvo directamente de usuarios a través de una plataforma en línea, de acuerdo a la página oficial de UC Irvine, en Machine </a:t>
            </a:r>
            <a:r>
              <a:rPr lang="es-ES" dirty="0" err="1"/>
              <a:t>Learning</a:t>
            </a:r>
            <a:r>
              <a:rPr lang="es-ES" dirty="0"/>
              <a:t> </a:t>
            </a:r>
            <a:r>
              <a:rPr lang="es-ES" dirty="0" err="1"/>
              <a:t>Repository</a:t>
            </a:r>
            <a:r>
              <a:rPr lang="es-ES" dirty="0"/>
              <a:t>.</a:t>
            </a:r>
            <a:endParaRPr lang="es-CO" dirty="0"/>
          </a:p>
        </p:txBody>
      </p:sp>
    </p:spTree>
    <p:extLst>
      <p:ext uri="{BB962C8B-B14F-4D97-AF65-F5344CB8AC3E}">
        <p14:creationId xmlns:p14="http://schemas.microsoft.com/office/powerpoint/2010/main" val="1072875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6EFE15-0B93-999B-42CF-E7666D4288FE}"/>
              </a:ext>
            </a:extLst>
          </p:cNvPr>
          <p:cNvSpPr>
            <a:spLocks noGrp="1"/>
          </p:cNvSpPr>
          <p:nvPr>
            <p:ph type="title"/>
          </p:nvPr>
        </p:nvSpPr>
        <p:spPr/>
        <p:txBody>
          <a:bodyPr/>
          <a:lstStyle/>
          <a:p>
            <a:r>
              <a:rPr lang="es-CO" dirty="0"/>
              <a:t>VARIABLES</a:t>
            </a:r>
          </a:p>
        </p:txBody>
      </p:sp>
      <p:graphicFrame>
        <p:nvGraphicFramePr>
          <p:cNvPr id="5" name="Marcador de contenido 4">
            <a:extLst>
              <a:ext uri="{FF2B5EF4-FFF2-40B4-BE49-F238E27FC236}">
                <a16:creationId xmlns:a16="http://schemas.microsoft.com/office/drawing/2014/main" id="{4660B7FC-F095-8468-27F0-9076518E4FC2}"/>
              </a:ext>
            </a:extLst>
          </p:cNvPr>
          <p:cNvGraphicFramePr>
            <a:graphicFrameLocks noGrp="1"/>
          </p:cNvGraphicFramePr>
          <p:nvPr>
            <p:ph idx="1"/>
            <p:extLst>
              <p:ext uri="{D42A27DB-BD31-4B8C-83A1-F6EECF244321}">
                <p14:modId xmlns:p14="http://schemas.microsoft.com/office/powerpoint/2010/main" val="1733630007"/>
              </p:ext>
            </p:extLst>
          </p:nvPr>
        </p:nvGraphicFramePr>
        <p:xfrm>
          <a:off x="819150" y="2222500"/>
          <a:ext cx="10553700" cy="4167812"/>
        </p:xfrm>
        <a:graphic>
          <a:graphicData uri="http://schemas.openxmlformats.org/drawingml/2006/table">
            <a:tbl>
              <a:tblPr firstRow="1" bandRow="1">
                <a:tableStyleId>{5C22544A-7EE6-4342-B048-85BDC9FD1C3A}</a:tableStyleId>
              </a:tblPr>
              <a:tblGrid>
                <a:gridCol w="2799121">
                  <a:extLst>
                    <a:ext uri="{9D8B030D-6E8A-4147-A177-3AD203B41FA5}">
                      <a16:colId xmlns:a16="http://schemas.microsoft.com/office/drawing/2014/main" val="3849334979"/>
                    </a:ext>
                  </a:extLst>
                </a:gridCol>
                <a:gridCol w="2477729">
                  <a:extLst>
                    <a:ext uri="{9D8B030D-6E8A-4147-A177-3AD203B41FA5}">
                      <a16:colId xmlns:a16="http://schemas.microsoft.com/office/drawing/2014/main" val="4292519567"/>
                    </a:ext>
                  </a:extLst>
                </a:gridCol>
                <a:gridCol w="2638425">
                  <a:extLst>
                    <a:ext uri="{9D8B030D-6E8A-4147-A177-3AD203B41FA5}">
                      <a16:colId xmlns:a16="http://schemas.microsoft.com/office/drawing/2014/main" val="4067580713"/>
                    </a:ext>
                  </a:extLst>
                </a:gridCol>
                <a:gridCol w="2638425">
                  <a:extLst>
                    <a:ext uri="{9D8B030D-6E8A-4147-A177-3AD203B41FA5}">
                      <a16:colId xmlns:a16="http://schemas.microsoft.com/office/drawing/2014/main" val="3698089253"/>
                    </a:ext>
                  </a:extLst>
                </a:gridCol>
              </a:tblGrid>
              <a:tr h="370840">
                <a:tc>
                  <a:txBody>
                    <a:bodyPr/>
                    <a:lstStyle/>
                    <a:p>
                      <a:r>
                        <a:rPr lang="es-CO" sz="1200" dirty="0"/>
                        <a:t>VARIABLE</a:t>
                      </a:r>
                    </a:p>
                  </a:txBody>
                  <a:tcPr/>
                </a:tc>
                <a:tc>
                  <a:txBody>
                    <a:bodyPr/>
                    <a:lstStyle/>
                    <a:p>
                      <a:r>
                        <a:rPr lang="es-CO" sz="1200" dirty="0"/>
                        <a:t>TIPO</a:t>
                      </a:r>
                    </a:p>
                  </a:txBody>
                  <a:tcPr/>
                </a:tc>
                <a:tc>
                  <a:txBody>
                    <a:bodyPr/>
                    <a:lstStyle/>
                    <a:p>
                      <a:r>
                        <a:rPr lang="es-CO" sz="1200" dirty="0"/>
                        <a:t>DESCRIPCIÓN</a:t>
                      </a:r>
                    </a:p>
                  </a:txBody>
                  <a:tcPr/>
                </a:tc>
                <a:tc>
                  <a:txBody>
                    <a:bodyPr/>
                    <a:lstStyle/>
                    <a:p>
                      <a:r>
                        <a:rPr lang="es-CO" sz="1200" dirty="0"/>
                        <a:t>VALORES NA</a:t>
                      </a:r>
                    </a:p>
                  </a:txBody>
                  <a:tcPr/>
                </a:tc>
                <a:extLst>
                  <a:ext uri="{0D108BD9-81ED-4DB2-BD59-A6C34878D82A}">
                    <a16:rowId xmlns:a16="http://schemas.microsoft.com/office/drawing/2014/main" val="1998452263"/>
                  </a:ext>
                </a:extLst>
              </a:tr>
              <a:tr h="370840">
                <a:tc>
                  <a:txBody>
                    <a:bodyPr/>
                    <a:lstStyle/>
                    <a:p>
                      <a:r>
                        <a:rPr lang="es-CO" sz="1200" dirty="0" err="1"/>
                        <a:t>Gender</a:t>
                      </a:r>
                      <a:endParaRPr lang="es-CO" sz="1200" dirty="0"/>
                    </a:p>
                  </a:txBody>
                  <a:tcPr/>
                </a:tc>
                <a:tc>
                  <a:txBody>
                    <a:bodyPr/>
                    <a:lstStyle/>
                    <a:p>
                      <a:r>
                        <a:rPr lang="es-CO" sz="1200" dirty="0"/>
                        <a:t>Categórica</a:t>
                      </a:r>
                    </a:p>
                  </a:txBody>
                  <a:tcPr/>
                </a:tc>
                <a:tc>
                  <a:txBody>
                    <a:bodyPr/>
                    <a:lstStyle/>
                    <a:p>
                      <a:r>
                        <a:rPr lang="es-CO" sz="1200" dirty="0"/>
                        <a:t>Género del encuestado</a:t>
                      </a:r>
                    </a:p>
                  </a:txBody>
                  <a:tcPr/>
                </a:tc>
                <a:tc>
                  <a:txBody>
                    <a:bodyPr/>
                    <a:lstStyle/>
                    <a:p>
                      <a:r>
                        <a:rPr lang="es-CO" sz="1200" dirty="0"/>
                        <a:t>No</a:t>
                      </a:r>
                    </a:p>
                  </a:txBody>
                  <a:tcPr/>
                </a:tc>
                <a:extLst>
                  <a:ext uri="{0D108BD9-81ED-4DB2-BD59-A6C34878D82A}">
                    <a16:rowId xmlns:a16="http://schemas.microsoft.com/office/drawing/2014/main" val="55607111"/>
                  </a:ext>
                </a:extLst>
              </a:tr>
              <a:tr h="398452">
                <a:tc>
                  <a:txBody>
                    <a:bodyPr/>
                    <a:lstStyle/>
                    <a:p>
                      <a:r>
                        <a:rPr lang="es-CO" sz="1200" dirty="0"/>
                        <a:t>Age </a:t>
                      </a:r>
                    </a:p>
                  </a:txBody>
                  <a:tcPr/>
                </a:tc>
                <a:tc>
                  <a:txBody>
                    <a:bodyPr/>
                    <a:lstStyle/>
                    <a:p>
                      <a:r>
                        <a:rPr lang="es-CO" sz="1200" dirty="0"/>
                        <a:t>Continua</a:t>
                      </a:r>
                    </a:p>
                  </a:txBody>
                  <a:tcPr/>
                </a:tc>
                <a:tc>
                  <a:txBody>
                    <a:bodyPr/>
                    <a:lstStyle/>
                    <a:p>
                      <a:r>
                        <a:rPr lang="es-CO" sz="1200" dirty="0"/>
                        <a:t>Edad del encuestado</a:t>
                      </a:r>
                    </a:p>
                  </a:txBody>
                  <a:tcPr/>
                </a:tc>
                <a:tc>
                  <a:txBody>
                    <a:bodyPr/>
                    <a:lstStyle/>
                    <a:p>
                      <a:r>
                        <a:rPr lang="es-CO" sz="1200" dirty="0"/>
                        <a:t>No</a:t>
                      </a:r>
                    </a:p>
                  </a:txBody>
                  <a:tcPr/>
                </a:tc>
                <a:extLst>
                  <a:ext uri="{0D108BD9-81ED-4DB2-BD59-A6C34878D82A}">
                    <a16:rowId xmlns:a16="http://schemas.microsoft.com/office/drawing/2014/main" val="1445793728"/>
                  </a:ext>
                </a:extLst>
              </a:tr>
              <a:tr h="370840">
                <a:tc>
                  <a:txBody>
                    <a:bodyPr/>
                    <a:lstStyle/>
                    <a:p>
                      <a:r>
                        <a:rPr lang="es-CO" sz="1200" dirty="0" err="1"/>
                        <a:t>Height</a:t>
                      </a:r>
                      <a:endParaRPr lang="es-CO" sz="1200" dirty="0"/>
                    </a:p>
                  </a:txBody>
                  <a:tcPr/>
                </a:tc>
                <a:tc>
                  <a:txBody>
                    <a:bodyPr/>
                    <a:lstStyle/>
                    <a:p>
                      <a:r>
                        <a:rPr lang="es-CO" sz="1200" dirty="0"/>
                        <a:t>Continua</a:t>
                      </a:r>
                    </a:p>
                  </a:txBody>
                  <a:tcPr/>
                </a:tc>
                <a:tc>
                  <a:txBody>
                    <a:bodyPr/>
                    <a:lstStyle/>
                    <a:p>
                      <a:r>
                        <a:rPr lang="es-CO" sz="1200" dirty="0"/>
                        <a:t>Altura del encuestado</a:t>
                      </a:r>
                    </a:p>
                  </a:txBody>
                  <a:tcPr/>
                </a:tc>
                <a:tc>
                  <a:txBody>
                    <a:bodyPr/>
                    <a:lstStyle/>
                    <a:p>
                      <a:r>
                        <a:rPr lang="es-CO" sz="1200" dirty="0"/>
                        <a:t>No</a:t>
                      </a:r>
                    </a:p>
                  </a:txBody>
                  <a:tcPr/>
                </a:tc>
                <a:extLst>
                  <a:ext uri="{0D108BD9-81ED-4DB2-BD59-A6C34878D82A}">
                    <a16:rowId xmlns:a16="http://schemas.microsoft.com/office/drawing/2014/main" val="1929166163"/>
                  </a:ext>
                </a:extLst>
              </a:tr>
              <a:tr h="370840">
                <a:tc>
                  <a:txBody>
                    <a:bodyPr/>
                    <a:lstStyle/>
                    <a:p>
                      <a:r>
                        <a:rPr lang="es-CO" sz="1200" dirty="0" err="1"/>
                        <a:t>Weight</a:t>
                      </a:r>
                      <a:endParaRPr lang="es-CO" sz="1200" dirty="0"/>
                    </a:p>
                  </a:txBody>
                  <a:tcPr/>
                </a:tc>
                <a:tc>
                  <a:txBody>
                    <a:bodyPr/>
                    <a:lstStyle/>
                    <a:p>
                      <a:r>
                        <a:rPr lang="es-CO" sz="1200" dirty="0"/>
                        <a:t>Continua</a:t>
                      </a:r>
                    </a:p>
                  </a:txBody>
                  <a:tcPr/>
                </a:tc>
                <a:tc>
                  <a:txBody>
                    <a:bodyPr/>
                    <a:lstStyle/>
                    <a:p>
                      <a:r>
                        <a:rPr lang="es-CO" sz="1200" dirty="0"/>
                        <a:t>Peso del encuestado</a:t>
                      </a:r>
                    </a:p>
                  </a:txBody>
                  <a:tcPr/>
                </a:tc>
                <a:tc>
                  <a:txBody>
                    <a:bodyPr/>
                    <a:lstStyle/>
                    <a:p>
                      <a:r>
                        <a:rPr lang="es-CO" sz="1200" dirty="0"/>
                        <a:t>No</a:t>
                      </a:r>
                    </a:p>
                  </a:txBody>
                  <a:tcPr/>
                </a:tc>
                <a:extLst>
                  <a:ext uri="{0D108BD9-81ED-4DB2-BD59-A6C34878D82A}">
                    <a16:rowId xmlns:a16="http://schemas.microsoft.com/office/drawing/2014/main" val="306536506"/>
                  </a:ext>
                </a:extLst>
              </a:tr>
              <a:tr h="370840">
                <a:tc>
                  <a:txBody>
                    <a:bodyPr/>
                    <a:lstStyle/>
                    <a:p>
                      <a:r>
                        <a:rPr lang="es-CO" sz="1200" b="0" i="0" kern="1200" dirty="0" err="1">
                          <a:solidFill>
                            <a:schemeClr val="dk1"/>
                          </a:solidFill>
                          <a:effectLst/>
                          <a:latin typeface="+mn-lt"/>
                          <a:ea typeface="+mn-ea"/>
                          <a:cs typeface="+mn-cs"/>
                        </a:rPr>
                        <a:t>family_history_with_overweight</a:t>
                      </a:r>
                      <a:endParaRPr lang="es-CO" sz="1200" dirty="0"/>
                    </a:p>
                  </a:txBody>
                  <a:tcPr/>
                </a:tc>
                <a:tc>
                  <a:txBody>
                    <a:bodyPr/>
                    <a:lstStyle/>
                    <a:p>
                      <a:r>
                        <a:rPr lang="es-CO" sz="1200" dirty="0"/>
                        <a:t>Binario</a:t>
                      </a:r>
                    </a:p>
                  </a:txBody>
                  <a:tcPr/>
                </a:tc>
                <a:tc>
                  <a:txBody>
                    <a:bodyPr/>
                    <a:lstStyle/>
                    <a:p>
                      <a:r>
                        <a:rPr lang="es-CO" sz="1200" dirty="0"/>
                        <a:t>Miembro de la familia sufre o ha sufrido de sobrepeso</a:t>
                      </a:r>
                    </a:p>
                  </a:txBody>
                  <a:tcPr/>
                </a:tc>
                <a:tc>
                  <a:txBody>
                    <a:bodyPr/>
                    <a:lstStyle/>
                    <a:p>
                      <a:r>
                        <a:rPr lang="es-CO" sz="1200" dirty="0"/>
                        <a:t>No</a:t>
                      </a:r>
                    </a:p>
                  </a:txBody>
                  <a:tcPr/>
                </a:tc>
                <a:extLst>
                  <a:ext uri="{0D108BD9-81ED-4DB2-BD59-A6C34878D82A}">
                    <a16:rowId xmlns:a16="http://schemas.microsoft.com/office/drawing/2014/main" val="224734498"/>
                  </a:ext>
                </a:extLst>
              </a:tr>
              <a:tr h="370840">
                <a:tc>
                  <a:txBody>
                    <a:bodyPr/>
                    <a:lstStyle/>
                    <a:p>
                      <a:r>
                        <a:rPr lang="es-CO" sz="1200" dirty="0"/>
                        <a:t>FAVC</a:t>
                      </a:r>
                    </a:p>
                  </a:txBody>
                  <a:tcPr/>
                </a:tc>
                <a:tc>
                  <a:txBody>
                    <a:bodyPr/>
                    <a:lstStyle/>
                    <a:p>
                      <a:r>
                        <a:rPr lang="es-CO" sz="1200" dirty="0"/>
                        <a:t>Binario</a:t>
                      </a:r>
                    </a:p>
                  </a:txBody>
                  <a:tcPr/>
                </a:tc>
                <a:tc>
                  <a:txBody>
                    <a:bodyPr/>
                    <a:lstStyle/>
                    <a:p>
                      <a:r>
                        <a:rPr lang="es-CO" sz="1200" dirty="0"/>
                        <a:t>Ingesta de comida alta en calorías con frecuencia</a:t>
                      </a:r>
                    </a:p>
                  </a:txBody>
                  <a:tcPr/>
                </a:tc>
                <a:tc>
                  <a:txBody>
                    <a:bodyPr/>
                    <a:lstStyle/>
                    <a:p>
                      <a:r>
                        <a:rPr lang="es-CO" sz="1200" dirty="0"/>
                        <a:t>No</a:t>
                      </a:r>
                    </a:p>
                  </a:txBody>
                  <a:tcPr/>
                </a:tc>
                <a:extLst>
                  <a:ext uri="{0D108BD9-81ED-4DB2-BD59-A6C34878D82A}">
                    <a16:rowId xmlns:a16="http://schemas.microsoft.com/office/drawing/2014/main" val="3031053208"/>
                  </a:ext>
                </a:extLst>
              </a:tr>
              <a:tr h="370840">
                <a:tc>
                  <a:txBody>
                    <a:bodyPr/>
                    <a:lstStyle/>
                    <a:p>
                      <a:r>
                        <a:rPr lang="es-CO" sz="1200" dirty="0"/>
                        <a:t>FCVC</a:t>
                      </a:r>
                    </a:p>
                  </a:txBody>
                  <a:tcPr/>
                </a:tc>
                <a:tc>
                  <a:txBody>
                    <a:bodyPr/>
                    <a:lstStyle/>
                    <a:p>
                      <a:r>
                        <a:rPr lang="es-CO" sz="1200" dirty="0"/>
                        <a:t>Entero</a:t>
                      </a:r>
                    </a:p>
                  </a:txBody>
                  <a:tcPr/>
                </a:tc>
                <a:tc>
                  <a:txBody>
                    <a:bodyPr/>
                    <a:lstStyle/>
                    <a:p>
                      <a:r>
                        <a:rPr lang="es-CO" sz="1200" dirty="0"/>
                        <a:t>Ingesta de vegetales frecuentemente</a:t>
                      </a:r>
                    </a:p>
                  </a:txBody>
                  <a:tcPr/>
                </a:tc>
                <a:tc>
                  <a:txBody>
                    <a:bodyPr/>
                    <a:lstStyle/>
                    <a:p>
                      <a:r>
                        <a:rPr lang="es-CO" sz="1200" dirty="0"/>
                        <a:t>No</a:t>
                      </a:r>
                    </a:p>
                  </a:txBody>
                  <a:tcPr/>
                </a:tc>
                <a:extLst>
                  <a:ext uri="{0D108BD9-81ED-4DB2-BD59-A6C34878D82A}">
                    <a16:rowId xmlns:a16="http://schemas.microsoft.com/office/drawing/2014/main" val="1363325230"/>
                  </a:ext>
                </a:extLst>
              </a:tr>
              <a:tr h="370840">
                <a:tc>
                  <a:txBody>
                    <a:bodyPr/>
                    <a:lstStyle/>
                    <a:p>
                      <a:r>
                        <a:rPr lang="es-CO" sz="1200" dirty="0"/>
                        <a:t>NCP</a:t>
                      </a:r>
                    </a:p>
                  </a:txBody>
                  <a:tcPr/>
                </a:tc>
                <a:tc>
                  <a:txBody>
                    <a:bodyPr/>
                    <a:lstStyle/>
                    <a:p>
                      <a:r>
                        <a:rPr lang="es-CO" sz="1200" dirty="0"/>
                        <a:t>Continuo</a:t>
                      </a:r>
                    </a:p>
                  </a:txBody>
                  <a:tcPr/>
                </a:tc>
                <a:tc>
                  <a:txBody>
                    <a:bodyPr/>
                    <a:lstStyle/>
                    <a:p>
                      <a:r>
                        <a:rPr lang="es-CO" sz="1200" dirty="0"/>
                        <a:t>Número de comidas principales al día</a:t>
                      </a:r>
                    </a:p>
                  </a:txBody>
                  <a:tcPr/>
                </a:tc>
                <a:tc>
                  <a:txBody>
                    <a:bodyPr/>
                    <a:lstStyle/>
                    <a:p>
                      <a:r>
                        <a:rPr lang="es-CO" sz="1200" dirty="0"/>
                        <a:t>No</a:t>
                      </a:r>
                    </a:p>
                  </a:txBody>
                  <a:tcPr/>
                </a:tc>
                <a:extLst>
                  <a:ext uri="{0D108BD9-81ED-4DB2-BD59-A6C34878D82A}">
                    <a16:rowId xmlns:a16="http://schemas.microsoft.com/office/drawing/2014/main" val="409938684"/>
                  </a:ext>
                </a:extLst>
              </a:tr>
              <a:tr h="370840">
                <a:tc>
                  <a:txBody>
                    <a:bodyPr/>
                    <a:lstStyle/>
                    <a:p>
                      <a:r>
                        <a:rPr lang="es-CO" sz="1200" dirty="0"/>
                        <a:t>CAEC</a:t>
                      </a:r>
                    </a:p>
                  </a:txBody>
                  <a:tcPr/>
                </a:tc>
                <a:tc>
                  <a:txBody>
                    <a:bodyPr/>
                    <a:lstStyle/>
                    <a:p>
                      <a:r>
                        <a:rPr lang="es-CO" sz="1200" dirty="0"/>
                        <a:t>Categórica</a:t>
                      </a:r>
                    </a:p>
                  </a:txBody>
                  <a:tcPr/>
                </a:tc>
                <a:tc>
                  <a:txBody>
                    <a:bodyPr/>
                    <a:lstStyle/>
                    <a:p>
                      <a:r>
                        <a:rPr lang="es-CO" sz="1200" dirty="0"/>
                        <a:t>Comes entre comidas principales</a:t>
                      </a:r>
                    </a:p>
                  </a:txBody>
                  <a:tcPr/>
                </a:tc>
                <a:tc>
                  <a:txBody>
                    <a:bodyPr/>
                    <a:lstStyle/>
                    <a:p>
                      <a:r>
                        <a:rPr lang="es-CO" sz="1200" dirty="0"/>
                        <a:t>No</a:t>
                      </a:r>
                    </a:p>
                  </a:txBody>
                  <a:tcPr/>
                </a:tc>
                <a:extLst>
                  <a:ext uri="{0D108BD9-81ED-4DB2-BD59-A6C34878D82A}">
                    <a16:rowId xmlns:a16="http://schemas.microsoft.com/office/drawing/2014/main" val="214457314"/>
                  </a:ext>
                </a:extLst>
              </a:tr>
            </a:tbl>
          </a:graphicData>
        </a:graphic>
      </p:graphicFrame>
    </p:spTree>
    <p:extLst>
      <p:ext uri="{BB962C8B-B14F-4D97-AF65-F5344CB8AC3E}">
        <p14:creationId xmlns:p14="http://schemas.microsoft.com/office/powerpoint/2010/main" val="4169550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1EEADB-609E-0C1F-4D83-987DABFB0150}"/>
              </a:ext>
            </a:extLst>
          </p:cNvPr>
          <p:cNvSpPr>
            <a:spLocks noGrp="1"/>
          </p:cNvSpPr>
          <p:nvPr>
            <p:ph type="title"/>
          </p:nvPr>
        </p:nvSpPr>
        <p:spPr/>
        <p:txBody>
          <a:bodyPr/>
          <a:lstStyle/>
          <a:p>
            <a:r>
              <a:rPr lang="es-CO" dirty="0"/>
              <a:t>VARIABLES</a:t>
            </a:r>
          </a:p>
        </p:txBody>
      </p:sp>
      <p:graphicFrame>
        <p:nvGraphicFramePr>
          <p:cNvPr id="4" name="Marcador de contenido 3">
            <a:extLst>
              <a:ext uri="{FF2B5EF4-FFF2-40B4-BE49-F238E27FC236}">
                <a16:creationId xmlns:a16="http://schemas.microsoft.com/office/drawing/2014/main" id="{C377A7A7-28DE-E1DC-96D4-00180EC13A4B}"/>
              </a:ext>
            </a:extLst>
          </p:cNvPr>
          <p:cNvGraphicFramePr>
            <a:graphicFrameLocks noGrp="1"/>
          </p:cNvGraphicFramePr>
          <p:nvPr>
            <p:ph idx="1"/>
            <p:extLst>
              <p:ext uri="{D42A27DB-BD31-4B8C-83A1-F6EECF244321}">
                <p14:modId xmlns:p14="http://schemas.microsoft.com/office/powerpoint/2010/main" val="2350762934"/>
              </p:ext>
            </p:extLst>
          </p:nvPr>
        </p:nvGraphicFramePr>
        <p:xfrm>
          <a:off x="701163" y="2448642"/>
          <a:ext cx="10553700" cy="3510280"/>
        </p:xfrm>
        <a:graphic>
          <a:graphicData uri="http://schemas.openxmlformats.org/drawingml/2006/table">
            <a:tbl>
              <a:tblPr firstRow="1" bandRow="1">
                <a:tableStyleId>{5C22544A-7EE6-4342-B048-85BDC9FD1C3A}</a:tableStyleId>
              </a:tblPr>
              <a:tblGrid>
                <a:gridCol w="2638425">
                  <a:extLst>
                    <a:ext uri="{9D8B030D-6E8A-4147-A177-3AD203B41FA5}">
                      <a16:colId xmlns:a16="http://schemas.microsoft.com/office/drawing/2014/main" val="4243934670"/>
                    </a:ext>
                  </a:extLst>
                </a:gridCol>
                <a:gridCol w="2638425">
                  <a:extLst>
                    <a:ext uri="{9D8B030D-6E8A-4147-A177-3AD203B41FA5}">
                      <a16:colId xmlns:a16="http://schemas.microsoft.com/office/drawing/2014/main" val="2923039020"/>
                    </a:ext>
                  </a:extLst>
                </a:gridCol>
                <a:gridCol w="2638425">
                  <a:extLst>
                    <a:ext uri="{9D8B030D-6E8A-4147-A177-3AD203B41FA5}">
                      <a16:colId xmlns:a16="http://schemas.microsoft.com/office/drawing/2014/main" val="1095925952"/>
                    </a:ext>
                  </a:extLst>
                </a:gridCol>
                <a:gridCol w="2638425">
                  <a:extLst>
                    <a:ext uri="{9D8B030D-6E8A-4147-A177-3AD203B41FA5}">
                      <a16:colId xmlns:a16="http://schemas.microsoft.com/office/drawing/2014/main" val="1685977054"/>
                    </a:ext>
                  </a:extLst>
                </a:gridCol>
              </a:tblGrid>
              <a:tr h="370840">
                <a:tc>
                  <a:txBody>
                    <a:bodyPr/>
                    <a:lstStyle/>
                    <a:p>
                      <a:r>
                        <a:rPr lang="es-CO" sz="1200" dirty="0"/>
                        <a:t>VARIABLE</a:t>
                      </a:r>
                    </a:p>
                  </a:txBody>
                  <a:tcPr/>
                </a:tc>
                <a:tc>
                  <a:txBody>
                    <a:bodyPr/>
                    <a:lstStyle/>
                    <a:p>
                      <a:r>
                        <a:rPr lang="es-CO" sz="1200" dirty="0"/>
                        <a:t>TIPO</a:t>
                      </a:r>
                    </a:p>
                  </a:txBody>
                  <a:tcPr/>
                </a:tc>
                <a:tc>
                  <a:txBody>
                    <a:bodyPr/>
                    <a:lstStyle/>
                    <a:p>
                      <a:r>
                        <a:rPr lang="es-CO" sz="1200" dirty="0"/>
                        <a:t>DESCRIPCIÓN</a:t>
                      </a:r>
                    </a:p>
                  </a:txBody>
                  <a:tcPr/>
                </a:tc>
                <a:tc>
                  <a:txBody>
                    <a:bodyPr/>
                    <a:lstStyle/>
                    <a:p>
                      <a:r>
                        <a:rPr lang="es-CO" sz="1200" dirty="0"/>
                        <a:t>VALORES NA</a:t>
                      </a:r>
                    </a:p>
                  </a:txBody>
                  <a:tcPr/>
                </a:tc>
                <a:extLst>
                  <a:ext uri="{0D108BD9-81ED-4DB2-BD59-A6C34878D82A}">
                    <a16:rowId xmlns:a16="http://schemas.microsoft.com/office/drawing/2014/main" val="582471534"/>
                  </a:ext>
                </a:extLst>
              </a:tr>
              <a:tr h="370840">
                <a:tc>
                  <a:txBody>
                    <a:bodyPr/>
                    <a:lstStyle/>
                    <a:p>
                      <a:r>
                        <a:rPr lang="es-CO" sz="1200" dirty="0"/>
                        <a:t>SMOKE</a:t>
                      </a:r>
                    </a:p>
                  </a:txBody>
                  <a:tcPr/>
                </a:tc>
                <a:tc>
                  <a:txBody>
                    <a:bodyPr/>
                    <a:lstStyle/>
                    <a:p>
                      <a:r>
                        <a:rPr lang="es-CO" sz="1200" dirty="0"/>
                        <a:t>Binario</a:t>
                      </a:r>
                    </a:p>
                  </a:txBody>
                  <a:tcPr/>
                </a:tc>
                <a:tc>
                  <a:txBody>
                    <a:bodyPr/>
                    <a:lstStyle/>
                    <a:p>
                      <a:r>
                        <a:rPr lang="es-CO" sz="1200" dirty="0"/>
                        <a:t>Si el encuestado fuma</a:t>
                      </a:r>
                    </a:p>
                  </a:txBody>
                  <a:tcPr/>
                </a:tc>
                <a:tc>
                  <a:txBody>
                    <a:bodyPr/>
                    <a:lstStyle/>
                    <a:p>
                      <a:r>
                        <a:rPr lang="es-CO" sz="1200" dirty="0"/>
                        <a:t>No</a:t>
                      </a:r>
                    </a:p>
                  </a:txBody>
                  <a:tcPr/>
                </a:tc>
                <a:extLst>
                  <a:ext uri="{0D108BD9-81ED-4DB2-BD59-A6C34878D82A}">
                    <a16:rowId xmlns:a16="http://schemas.microsoft.com/office/drawing/2014/main" val="369413883"/>
                  </a:ext>
                </a:extLst>
              </a:tr>
              <a:tr h="370840">
                <a:tc>
                  <a:txBody>
                    <a:bodyPr/>
                    <a:lstStyle/>
                    <a:p>
                      <a:r>
                        <a:rPr lang="es-CO" sz="1200" b="0" i="0" kern="1200" dirty="0">
                          <a:solidFill>
                            <a:schemeClr val="dk1"/>
                          </a:solidFill>
                          <a:effectLst/>
                          <a:latin typeface="+mn-lt"/>
                          <a:ea typeface="+mn-ea"/>
                          <a:cs typeface="+mn-cs"/>
                        </a:rPr>
                        <a:t>CH20</a:t>
                      </a:r>
                      <a:endParaRPr lang="es-CO" sz="1200" dirty="0"/>
                    </a:p>
                  </a:txBody>
                  <a:tcPr/>
                </a:tc>
                <a:tc>
                  <a:txBody>
                    <a:bodyPr/>
                    <a:lstStyle/>
                    <a:p>
                      <a:r>
                        <a:rPr lang="es-CO" sz="1200" dirty="0"/>
                        <a:t>Continua</a:t>
                      </a:r>
                    </a:p>
                  </a:txBody>
                  <a:tcPr/>
                </a:tc>
                <a:tc>
                  <a:txBody>
                    <a:bodyPr/>
                    <a:lstStyle/>
                    <a:p>
                      <a:r>
                        <a:rPr lang="es-CO" sz="1200" dirty="0"/>
                        <a:t>Cantidad de ingesta de agua</a:t>
                      </a:r>
                    </a:p>
                  </a:txBody>
                  <a:tcPr/>
                </a:tc>
                <a:tc>
                  <a:txBody>
                    <a:bodyPr/>
                    <a:lstStyle/>
                    <a:p>
                      <a:r>
                        <a:rPr lang="es-CO" sz="1200" dirty="0"/>
                        <a:t>No</a:t>
                      </a:r>
                    </a:p>
                  </a:txBody>
                  <a:tcPr/>
                </a:tc>
                <a:extLst>
                  <a:ext uri="{0D108BD9-81ED-4DB2-BD59-A6C34878D82A}">
                    <a16:rowId xmlns:a16="http://schemas.microsoft.com/office/drawing/2014/main" val="3612466457"/>
                  </a:ext>
                </a:extLst>
              </a:tr>
              <a:tr h="370840">
                <a:tc>
                  <a:txBody>
                    <a:bodyPr/>
                    <a:lstStyle/>
                    <a:p>
                      <a:r>
                        <a:rPr lang="es-CO" sz="1200" dirty="0"/>
                        <a:t>SCC</a:t>
                      </a:r>
                    </a:p>
                  </a:txBody>
                  <a:tcPr/>
                </a:tc>
                <a:tc>
                  <a:txBody>
                    <a:bodyPr/>
                    <a:lstStyle/>
                    <a:p>
                      <a:r>
                        <a:rPr lang="es-CO" sz="1200" dirty="0"/>
                        <a:t>Binario</a:t>
                      </a:r>
                    </a:p>
                  </a:txBody>
                  <a:tcPr/>
                </a:tc>
                <a:tc>
                  <a:txBody>
                    <a:bodyPr/>
                    <a:lstStyle/>
                    <a:p>
                      <a:r>
                        <a:rPr lang="es-CO" sz="1200" dirty="0"/>
                        <a:t>Monitoreo de calorías diarias</a:t>
                      </a:r>
                    </a:p>
                  </a:txBody>
                  <a:tcPr/>
                </a:tc>
                <a:tc>
                  <a:txBody>
                    <a:bodyPr/>
                    <a:lstStyle/>
                    <a:p>
                      <a:r>
                        <a:rPr lang="es-CO" sz="1200" dirty="0"/>
                        <a:t>No</a:t>
                      </a:r>
                    </a:p>
                  </a:txBody>
                  <a:tcPr/>
                </a:tc>
                <a:extLst>
                  <a:ext uri="{0D108BD9-81ED-4DB2-BD59-A6C34878D82A}">
                    <a16:rowId xmlns:a16="http://schemas.microsoft.com/office/drawing/2014/main" val="1852548112"/>
                  </a:ext>
                </a:extLst>
              </a:tr>
              <a:tr h="370840">
                <a:tc>
                  <a:txBody>
                    <a:bodyPr/>
                    <a:lstStyle/>
                    <a:p>
                      <a:r>
                        <a:rPr lang="es-CO" sz="1200" dirty="0"/>
                        <a:t>FAF</a:t>
                      </a:r>
                    </a:p>
                  </a:txBody>
                  <a:tcPr/>
                </a:tc>
                <a:tc>
                  <a:txBody>
                    <a:bodyPr/>
                    <a:lstStyle/>
                    <a:p>
                      <a:r>
                        <a:rPr lang="es-CO" sz="1200" dirty="0"/>
                        <a:t>Continua</a:t>
                      </a:r>
                    </a:p>
                  </a:txBody>
                  <a:tcPr/>
                </a:tc>
                <a:tc>
                  <a:txBody>
                    <a:bodyPr/>
                    <a:lstStyle/>
                    <a:p>
                      <a:r>
                        <a:rPr lang="es-CO" sz="1200" dirty="0"/>
                        <a:t>Frecuencia de actividad física</a:t>
                      </a:r>
                    </a:p>
                  </a:txBody>
                  <a:tcPr/>
                </a:tc>
                <a:tc>
                  <a:txBody>
                    <a:bodyPr/>
                    <a:lstStyle/>
                    <a:p>
                      <a:r>
                        <a:rPr lang="es-CO" sz="1200" dirty="0"/>
                        <a:t>No</a:t>
                      </a:r>
                    </a:p>
                  </a:txBody>
                  <a:tcPr/>
                </a:tc>
                <a:extLst>
                  <a:ext uri="{0D108BD9-81ED-4DB2-BD59-A6C34878D82A}">
                    <a16:rowId xmlns:a16="http://schemas.microsoft.com/office/drawing/2014/main" val="2337556208"/>
                  </a:ext>
                </a:extLst>
              </a:tr>
              <a:tr h="370840">
                <a:tc>
                  <a:txBody>
                    <a:bodyPr/>
                    <a:lstStyle/>
                    <a:p>
                      <a:r>
                        <a:rPr lang="es-CO" sz="1200" dirty="0"/>
                        <a:t>TUE</a:t>
                      </a:r>
                    </a:p>
                  </a:txBody>
                  <a:tcPr/>
                </a:tc>
                <a:tc>
                  <a:txBody>
                    <a:bodyPr/>
                    <a:lstStyle/>
                    <a:p>
                      <a:r>
                        <a:rPr lang="es-CO" sz="1200" dirty="0"/>
                        <a:t>Entero</a:t>
                      </a:r>
                    </a:p>
                  </a:txBody>
                  <a:tcPr/>
                </a:tc>
                <a:tc>
                  <a:txBody>
                    <a:bodyPr/>
                    <a:lstStyle/>
                    <a:p>
                      <a:r>
                        <a:rPr lang="es-CO" sz="1200" dirty="0"/>
                        <a:t>Tiempo de uso de dispositivos tecnológicos</a:t>
                      </a:r>
                    </a:p>
                  </a:txBody>
                  <a:tcPr/>
                </a:tc>
                <a:tc>
                  <a:txBody>
                    <a:bodyPr/>
                    <a:lstStyle/>
                    <a:p>
                      <a:r>
                        <a:rPr lang="es-CO" sz="1200" dirty="0"/>
                        <a:t>No</a:t>
                      </a:r>
                    </a:p>
                  </a:txBody>
                  <a:tcPr/>
                </a:tc>
                <a:extLst>
                  <a:ext uri="{0D108BD9-81ED-4DB2-BD59-A6C34878D82A}">
                    <a16:rowId xmlns:a16="http://schemas.microsoft.com/office/drawing/2014/main" val="3217335981"/>
                  </a:ext>
                </a:extLst>
              </a:tr>
              <a:tr h="370840">
                <a:tc>
                  <a:txBody>
                    <a:bodyPr/>
                    <a:lstStyle/>
                    <a:p>
                      <a:r>
                        <a:rPr lang="es-CO" sz="1200" dirty="0"/>
                        <a:t>CALC</a:t>
                      </a:r>
                    </a:p>
                  </a:txBody>
                  <a:tcPr/>
                </a:tc>
                <a:tc>
                  <a:txBody>
                    <a:bodyPr/>
                    <a:lstStyle/>
                    <a:p>
                      <a:r>
                        <a:rPr lang="es-CO" sz="1200" dirty="0"/>
                        <a:t>Categórica</a:t>
                      </a:r>
                    </a:p>
                  </a:txBody>
                  <a:tcPr/>
                </a:tc>
                <a:tc>
                  <a:txBody>
                    <a:bodyPr/>
                    <a:lstStyle/>
                    <a:p>
                      <a:r>
                        <a:rPr lang="es-CO" sz="1200" dirty="0"/>
                        <a:t>Frecuencia de ingesta de alcohol</a:t>
                      </a:r>
                    </a:p>
                  </a:txBody>
                  <a:tcPr/>
                </a:tc>
                <a:tc>
                  <a:txBody>
                    <a:bodyPr/>
                    <a:lstStyle/>
                    <a:p>
                      <a:r>
                        <a:rPr lang="es-CO" sz="1200" dirty="0"/>
                        <a:t>No</a:t>
                      </a:r>
                    </a:p>
                  </a:txBody>
                  <a:tcPr/>
                </a:tc>
                <a:extLst>
                  <a:ext uri="{0D108BD9-81ED-4DB2-BD59-A6C34878D82A}">
                    <a16:rowId xmlns:a16="http://schemas.microsoft.com/office/drawing/2014/main" val="4240721827"/>
                  </a:ext>
                </a:extLst>
              </a:tr>
              <a:tr h="370840">
                <a:tc>
                  <a:txBody>
                    <a:bodyPr/>
                    <a:lstStyle/>
                    <a:p>
                      <a:r>
                        <a:rPr lang="es-CO" sz="1200" dirty="0"/>
                        <a:t>MTRANS</a:t>
                      </a:r>
                    </a:p>
                  </a:txBody>
                  <a:tcPr/>
                </a:tc>
                <a:tc>
                  <a:txBody>
                    <a:bodyPr/>
                    <a:lstStyle/>
                    <a:p>
                      <a:r>
                        <a:rPr lang="es-CO" sz="1200" dirty="0"/>
                        <a:t>Categórica</a:t>
                      </a:r>
                    </a:p>
                  </a:txBody>
                  <a:tcPr/>
                </a:tc>
                <a:tc>
                  <a:txBody>
                    <a:bodyPr/>
                    <a:lstStyle/>
                    <a:p>
                      <a:r>
                        <a:rPr lang="es-CO" sz="1200" dirty="0"/>
                        <a:t>Medio de transporte empleado</a:t>
                      </a:r>
                    </a:p>
                  </a:txBody>
                  <a:tcPr/>
                </a:tc>
                <a:tc>
                  <a:txBody>
                    <a:bodyPr/>
                    <a:lstStyle/>
                    <a:p>
                      <a:r>
                        <a:rPr lang="es-CO" sz="1200" dirty="0"/>
                        <a:t>No</a:t>
                      </a:r>
                    </a:p>
                  </a:txBody>
                  <a:tcPr/>
                </a:tc>
                <a:extLst>
                  <a:ext uri="{0D108BD9-81ED-4DB2-BD59-A6C34878D82A}">
                    <a16:rowId xmlns:a16="http://schemas.microsoft.com/office/drawing/2014/main" val="2705514627"/>
                  </a:ext>
                </a:extLst>
              </a:tr>
              <a:tr h="370840">
                <a:tc>
                  <a:txBody>
                    <a:bodyPr/>
                    <a:lstStyle/>
                    <a:p>
                      <a:r>
                        <a:rPr lang="es-CO" sz="1200" dirty="0" err="1"/>
                        <a:t>NObeyesdad</a:t>
                      </a:r>
                      <a:endParaRPr lang="es-CO" sz="1200" dirty="0"/>
                    </a:p>
                  </a:txBody>
                  <a:tcPr/>
                </a:tc>
                <a:tc>
                  <a:txBody>
                    <a:bodyPr/>
                    <a:lstStyle/>
                    <a:p>
                      <a:r>
                        <a:rPr lang="es-CO" sz="1200" dirty="0"/>
                        <a:t>Categórica</a:t>
                      </a:r>
                    </a:p>
                  </a:txBody>
                  <a:tcPr/>
                </a:tc>
                <a:tc>
                  <a:txBody>
                    <a:bodyPr/>
                    <a:lstStyle/>
                    <a:p>
                      <a:r>
                        <a:rPr lang="es-CO" sz="1200" dirty="0"/>
                        <a:t>Nivel de obesidad</a:t>
                      </a:r>
                    </a:p>
                  </a:txBody>
                  <a:tcPr/>
                </a:tc>
                <a:tc>
                  <a:txBody>
                    <a:bodyPr/>
                    <a:lstStyle/>
                    <a:p>
                      <a:r>
                        <a:rPr lang="es-CO" sz="1200" dirty="0"/>
                        <a:t>No</a:t>
                      </a:r>
                    </a:p>
                  </a:txBody>
                  <a:tcPr/>
                </a:tc>
                <a:extLst>
                  <a:ext uri="{0D108BD9-81ED-4DB2-BD59-A6C34878D82A}">
                    <a16:rowId xmlns:a16="http://schemas.microsoft.com/office/drawing/2014/main" val="4074504488"/>
                  </a:ext>
                </a:extLst>
              </a:tr>
            </a:tbl>
          </a:graphicData>
        </a:graphic>
      </p:graphicFrame>
    </p:spTree>
    <p:extLst>
      <p:ext uri="{BB962C8B-B14F-4D97-AF65-F5344CB8AC3E}">
        <p14:creationId xmlns:p14="http://schemas.microsoft.com/office/powerpoint/2010/main" val="2010588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927488-3121-7F9D-49FF-EED90629C992}"/>
              </a:ext>
            </a:extLst>
          </p:cNvPr>
          <p:cNvSpPr>
            <a:spLocks noGrp="1"/>
          </p:cNvSpPr>
          <p:nvPr>
            <p:ph type="title"/>
          </p:nvPr>
        </p:nvSpPr>
        <p:spPr/>
        <p:txBody>
          <a:bodyPr/>
          <a:lstStyle/>
          <a:p>
            <a:r>
              <a:rPr lang="es-CO" dirty="0"/>
              <a:t>Variable altura y peso</a:t>
            </a:r>
          </a:p>
        </p:txBody>
      </p:sp>
      <p:pic>
        <p:nvPicPr>
          <p:cNvPr id="7" name="Imagen 6">
            <a:extLst>
              <a:ext uri="{FF2B5EF4-FFF2-40B4-BE49-F238E27FC236}">
                <a16:creationId xmlns:a16="http://schemas.microsoft.com/office/drawing/2014/main" id="{1133757C-9F12-DF7F-DC25-2054024B73B8}"/>
              </a:ext>
            </a:extLst>
          </p:cNvPr>
          <p:cNvPicPr>
            <a:picLocks noChangeAspect="1"/>
          </p:cNvPicPr>
          <p:nvPr/>
        </p:nvPicPr>
        <p:blipFill>
          <a:blip r:embed="rId2"/>
          <a:stretch>
            <a:fillRect/>
          </a:stretch>
        </p:blipFill>
        <p:spPr>
          <a:xfrm>
            <a:off x="409301" y="2328566"/>
            <a:ext cx="5254080" cy="2410582"/>
          </a:xfrm>
          <a:prstGeom prst="rect">
            <a:avLst/>
          </a:prstGeom>
        </p:spPr>
      </p:pic>
      <p:pic>
        <p:nvPicPr>
          <p:cNvPr id="11" name="Imagen 10">
            <a:extLst>
              <a:ext uri="{FF2B5EF4-FFF2-40B4-BE49-F238E27FC236}">
                <a16:creationId xmlns:a16="http://schemas.microsoft.com/office/drawing/2014/main" id="{E0B5EFE8-29AE-5C02-79B1-BA18E1C64CA0}"/>
              </a:ext>
            </a:extLst>
          </p:cNvPr>
          <p:cNvPicPr>
            <a:picLocks noChangeAspect="1"/>
          </p:cNvPicPr>
          <p:nvPr/>
        </p:nvPicPr>
        <p:blipFill>
          <a:blip r:embed="rId3"/>
          <a:stretch>
            <a:fillRect/>
          </a:stretch>
        </p:blipFill>
        <p:spPr>
          <a:xfrm>
            <a:off x="6350821" y="2328566"/>
            <a:ext cx="5182604" cy="2410582"/>
          </a:xfrm>
          <a:prstGeom prst="rect">
            <a:avLst/>
          </a:prstGeom>
        </p:spPr>
      </p:pic>
      <p:sp>
        <p:nvSpPr>
          <p:cNvPr id="13" name="CuadroTexto 12">
            <a:extLst>
              <a:ext uri="{FF2B5EF4-FFF2-40B4-BE49-F238E27FC236}">
                <a16:creationId xmlns:a16="http://schemas.microsoft.com/office/drawing/2014/main" id="{4E61AEE3-9B79-7C84-E592-347E825930E6}"/>
              </a:ext>
            </a:extLst>
          </p:cNvPr>
          <p:cNvSpPr txBox="1"/>
          <p:nvPr/>
        </p:nvSpPr>
        <p:spPr>
          <a:xfrm>
            <a:off x="618067" y="5257800"/>
            <a:ext cx="10571998" cy="1200329"/>
          </a:xfrm>
          <a:prstGeom prst="rect">
            <a:avLst/>
          </a:prstGeom>
          <a:noFill/>
        </p:spPr>
        <p:txBody>
          <a:bodyPr wrap="square" rtlCol="0">
            <a:spAutoFit/>
          </a:bodyPr>
          <a:lstStyle/>
          <a:p>
            <a:pPr algn="just"/>
            <a:r>
              <a:rPr lang="es-CO" dirty="0"/>
              <a:t>La variable </a:t>
            </a:r>
            <a:r>
              <a:rPr lang="es-CO" dirty="0" err="1"/>
              <a:t>height</a:t>
            </a:r>
            <a:r>
              <a:rPr lang="es-CO" dirty="0"/>
              <a:t>, que sigue una distribución normal estándar, y </a:t>
            </a:r>
            <a:r>
              <a:rPr lang="es-CO" dirty="0" err="1"/>
              <a:t>weight</a:t>
            </a:r>
            <a:r>
              <a:rPr lang="es-CO" dirty="0"/>
              <a:t>, que tienda hacia esta misma distribución, son las más importantes del dataset ya que explican casi en su totalidad el fenómeno de los niveles de obesidad, por lo que para la generación del modelo se eliminaron.</a:t>
            </a:r>
          </a:p>
        </p:txBody>
      </p:sp>
    </p:spTree>
    <p:extLst>
      <p:ext uri="{BB962C8B-B14F-4D97-AF65-F5344CB8AC3E}">
        <p14:creationId xmlns:p14="http://schemas.microsoft.com/office/powerpoint/2010/main" val="1866772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DF62AD-6A12-5434-3C8B-5BEB823C5B7E}"/>
              </a:ext>
            </a:extLst>
          </p:cNvPr>
          <p:cNvSpPr>
            <a:spLocks noGrp="1"/>
          </p:cNvSpPr>
          <p:nvPr>
            <p:ph type="title"/>
          </p:nvPr>
        </p:nvSpPr>
        <p:spPr>
          <a:xfrm>
            <a:off x="810000" y="262467"/>
            <a:ext cx="10571998" cy="1155171"/>
          </a:xfrm>
        </p:spPr>
        <p:txBody>
          <a:bodyPr/>
          <a:lstStyle/>
          <a:p>
            <a:r>
              <a:rPr lang="es-CO" sz="2800" dirty="0"/>
              <a:t>VARIABLES CLAVE – DISTRIBUCIÓN Y CONTEO</a:t>
            </a:r>
          </a:p>
        </p:txBody>
      </p:sp>
      <p:pic>
        <p:nvPicPr>
          <p:cNvPr id="5" name="Imagen 4">
            <a:extLst>
              <a:ext uri="{FF2B5EF4-FFF2-40B4-BE49-F238E27FC236}">
                <a16:creationId xmlns:a16="http://schemas.microsoft.com/office/drawing/2014/main" id="{BAEC7C00-C622-9172-DD81-622663D3AF14}"/>
              </a:ext>
            </a:extLst>
          </p:cNvPr>
          <p:cNvPicPr>
            <a:picLocks noChangeAspect="1"/>
          </p:cNvPicPr>
          <p:nvPr/>
        </p:nvPicPr>
        <p:blipFill>
          <a:blip r:embed="rId2"/>
          <a:stretch>
            <a:fillRect/>
          </a:stretch>
        </p:blipFill>
        <p:spPr>
          <a:xfrm>
            <a:off x="4136947" y="2778840"/>
            <a:ext cx="3676701" cy="2605962"/>
          </a:xfrm>
          <a:prstGeom prst="rect">
            <a:avLst/>
          </a:prstGeom>
        </p:spPr>
      </p:pic>
      <p:pic>
        <p:nvPicPr>
          <p:cNvPr id="7" name="Imagen 6">
            <a:extLst>
              <a:ext uri="{FF2B5EF4-FFF2-40B4-BE49-F238E27FC236}">
                <a16:creationId xmlns:a16="http://schemas.microsoft.com/office/drawing/2014/main" id="{E5959529-C411-1A13-7976-DABABAF7C1E3}"/>
              </a:ext>
            </a:extLst>
          </p:cNvPr>
          <p:cNvPicPr>
            <a:picLocks noChangeAspect="1"/>
          </p:cNvPicPr>
          <p:nvPr/>
        </p:nvPicPr>
        <p:blipFill>
          <a:blip r:embed="rId3"/>
          <a:stretch>
            <a:fillRect/>
          </a:stretch>
        </p:blipFill>
        <p:spPr>
          <a:xfrm>
            <a:off x="8168165" y="2784103"/>
            <a:ext cx="3676702" cy="2665516"/>
          </a:xfrm>
          <a:prstGeom prst="rect">
            <a:avLst/>
          </a:prstGeom>
        </p:spPr>
      </p:pic>
      <p:pic>
        <p:nvPicPr>
          <p:cNvPr id="9" name="Imagen 8">
            <a:extLst>
              <a:ext uri="{FF2B5EF4-FFF2-40B4-BE49-F238E27FC236}">
                <a16:creationId xmlns:a16="http://schemas.microsoft.com/office/drawing/2014/main" id="{6C87151B-15DC-034F-8204-C9992F90C2E2}"/>
              </a:ext>
            </a:extLst>
          </p:cNvPr>
          <p:cNvPicPr>
            <a:picLocks noChangeAspect="1"/>
          </p:cNvPicPr>
          <p:nvPr/>
        </p:nvPicPr>
        <p:blipFill>
          <a:blip r:embed="rId4"/>
          <a:stretch>
            <a:fillRect/>
          </a:stretch>
        </p:blipFill>
        <p:spPr>
          <a:xfrm>
            <a:off x="105729" y="2749063"/>
            <a:ext cx="3676701" cy="2665515"/>
          </a:xfrm>
          <a:prstGeom prst="rect">
            <a:avLst/>
          </a:prstGeom>
        </p:spPr>
      </p:pic>
      <p:sp>
        <p:nvSpPr>
          <p:cNvPr id="10" name="CuadroTexto 9">
            <a:extLst>
              <a:ext uri="{FF2B5EF4-FFF2-40B4-BE49-F238E27FC236}">
                <a16:creationId xmlns:a16="http://schemas.microsoft.com/office/drawing/2014/main" id="{BDF37AB3-575F-D9BA-EDD5-242BE39A924D}"/>
              </a:ext>
            </a:extLst>
          </p:cNvPr>
          <p:cNvSpPr txBox="1"/>
          <p:nvPr/>
        </p:nvSpPr>
        <p:spPr>
          <a:xfrm>
            <a:off x="810000" y="5740400"/>
            <a:ext cx="10272867" cy="923330"/>
          </a:xfrm>
          <a:prstGeom prst="rect">
            <a:avLst/>
          </a:prstGeom>
          <a:noFill/>
        </p:spPr>
        <p:txBody>
          <a:bodyPr wrap="square" rtlCol="0">
            <a:spAutoFit/>
          </a:bodyPr>
          <a:lstStyle/>
          <a:p>
            <a:pPr algn="ctr"/>
            <a:r>
              <a:rPr lang="es-CO" dirty="0"/>
              <a:t>En cuanto al historial de familia de familia con sobrepeso, se evidencia que la mayoría de las personas respondió que sí a esta pregunta, lo que puede ser un factor importante para determinar el nivel de obesidad.</a:t>
            </a:r>
          </a:p>
        </p:txBody>
      </p:sp>
    </p:spTree>
    <p:extLst>
      <p:ext uri="{BB962C8B-B14F-4D97-AF65-F5344CB8AC3E}">
        <p14:creationId xmlns:p14="http://schemas.microsoft.com/office/powerpoint/2010/main" val="3012455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734BCD-F862-4D7C-494A-C959BF548269}"/>
              </a:ext>
            </a:extLst>
          </p:cNvPr>
          <p:cNvSpPr>
            <a:spLocks noGrp="1"/>
          </p:cNvSpPr>
          <p:nvPr>
            <p:ph type="title"/>
          </p:nvPr>
        </p:nvSpPr>
        <p:spPr/>
        <p:txBody>
          <a:bodyPr/>
          <a:lstStyle/>
          <a:p>
            <a:endParaRPr lang="es-CO" dirty="0"/>
          </a:p>
        </p:txBody>
      </p:sp>
      <p:pic>
        <p:nvPicPr>
          <p:cNvPr id="5" name="Imagen 4">
            <a:extLst>
              <a:ext uri="{FF2B5EF4-FFF2-40B4-BE49-F238E27FC236}">
                <a16:creationId xmlns:a16="http://schemas.microsoft.com/office/drawing/2014/main" id="{9A73EBCF-C79B-EDF8-2B85-61516F5BB138}"/>
              </a:ext>
            </a:extLst>
          </p:cNvPr>
          <p:cNvPicPr>
            <a:picLocks noChangeAspect="1"/>
          </p:cNvPicPr>
          <p:nvPr/>
        </p:nvPicPr>
        <p:blipFill>
          <a:blip r:embed="rId2"/>
          <a:stretch>
            <a:fillRect/>
          </a:stretch>
        </p:blipFill>
        <p:spPr>
          <a:xfrm>
            <a:off x="326972" y="2692400"/>
            <a:ext cx="3254428" cy="2143991"/>
          </a:xfrm>
          <a:prstGeom prst="rect">
            <a:avLst/>
          </a:prstGeom>
        </p:spPr>
      </p:pic>
      <p:pic>
        <p:nvPicPr>
          <p:cNvPr id="7" name="Imagen 6">
            <a:extLst>
              <a:ext uri="{FF2B5EF4-FFF2-40B4-BE49-F238E27FC236}">
                <a16:creationId xmlns:a16="http://schemas.microsoft.com/office/drawing/2014/main" id="{9BD323AE-F4CD-BD5F-E0BE-75E1A3E70680}"/>
              </a:ext>
            </a:extLst>
          </p:cNvPr>
          <p:cNvPicPr>
            <a:picLocks noChangeAspect="1"/>
          </p:cNvPicPr>
          <p:nvPr/>
        </p:nvPicPr>
        <p:blipFill>
          <a:blip r:embed="rId3"/>
          <a:stretch>
            <a:fillRect/>
          </a:stretch>
        </p:blipFill>
        <p:spPr>
          <a:xfrm>
            <a:off x="3845402" y="2692400"/>
            <a:ext cx="3689932" cy="2143991"/>
          </a:xfrm>
          <a:prstGeom prst="rect">
            <a:avLst/>
          </a:prstGeom>
        </p:spPr>
      </p:pic>
      <p:pic>
        <p:nvPicPr>
          <p:cNvPr id="9" name="Imagen 8">
            <a:extLst>
              <a:ext uri="{FF2B5EF4-FFF2-40B4-BE49-F238E27FC236}">
                <a16:creationId xmlns:a16="http://schemas.microsoft.com/office/drawing/2014/main" id="{2FCCA219-4FBE-3D54-2973-CE2D506930D2}"/>
              </a:ext>
            </a:extLst>
          </p:cNvPr>
          <p:cNvPicPr>
            <a:picLocks noChangeAspect="1"/>
          </p:cNvPicPr>
          <p:nvPr/>
        </p:nvPicPr>
        <p:blipFill>
          <a:blip r:embed="rId4"/>
          <a:stretch>
            <a:fillRect/>
          </a:stretch>
        </p:blipFill>
        <p:spPr>
          <a:xfrm>
            <a:off x="7787700" y="2692400"/>
            <a:ext cx="4205864" cy="2143991"/>
          </a:xfrm>
          <a:prstGeom prst="rect">
            <a:avLst/>
          </a:prstGeom>
        </p:spPr>
      </p:pic>
      <p:sp>
        <p:nvSpPr>
          <p:cNvPr id="10" name="CuadroTexto 9">
            <a:extLst>
              <a:ext uri="{FF2B5EF4-FFF2-40B4-BE49-F238E27FC236}">
                <a16:creationId xmlns:a16="http://schemas.microsoft.com/office/drawing/2014/main" id="{08E0DE51-A5CE-E533-9415-7B60F8212031}"/>
              </a:ext>
            </a:extLst>
          </p:cNvPr>
          <p:cNvSpPr txBox="1"/>
          <p:nvPr/>
        </p:nvSpPr>
        <p:spPr>
          <a:xfrm>
            <a:off x="2562172" y="5187823"/>
            <a:ext cx="7213600" cy="923330"/>
          </a:xfrm>
          <a:prstGeom prst="rect">
            <a:avLst/>
          </a:prstGeom>
          <a:noFill/>
        </p:spPr>
        <p:txBody>
          <a:bodyPr wrap="square" rtlCol="0">
            <a:spAutoFit/>
          </a:bodyPr>
          <a:lstStyle/>
          <a:p>
            <a:pPr algn="just"/>
            <a:r>
              <a:rPr lang="es-CO" dirty="0"/>
              <a:t>En el análisis exploratorio fue posible ver como la mayoría comen comida alta en calorías y no llevan un registro diario de lo que ingieren.</a:t>
            </a:r>
          </a:p>
        </p:txBody>
      </p:sp>
    </p:spTree>
    <p:extLst>
      <p:ext uri="{BB962C8B-B14F-4D97-AF65-F5344CB8AC3E}">
        <p14:creationId xmlns:p14="http://schemas.microsoft.com/office/powerpoint/2010/main" val="4170051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78554F-B6D5-F94E-CB02-16CEBDF7CDCB}"/>
              </a:ext>
            </a:extLst>
          </p:cNvPr>
          <p:cNvSpPr>
            <a:spLocks noGrp="1"/>
          </p:cNvSpPr>
          <p:nvPr>
            <p:ph type="title"/>
          </p:nvPr>
        </p:nvSpPr>
        <p:spPr/>
        <p:txBody>
          <a:bodyPr/>
          <a:lstStyle/>
          <a:p>
            <a:r>
              <a:rPr lang="es-CO"/>
              <a:t>K-MEDOIDS</a:t>
            </a:r>
            <a:endParaRPr lang="es-CO" dirty="0"/>
          </a:p>
        </p:txBody>
      </p:sp>
      <p:sp>
        <p:nvSpPr>
          <p:cNvPr id="3" name="Marcador de contenido 2">
            <a:extLst>
              <a:ext uri="{FF2B5EF4-FFF2-40B4-BE49-F238E27FC236}">
                <a16:creationId xmlns:a16="http://schemas.microsoft.com/office/drawing/2014/main" id="{41F7C8C7-DA46-00C4-A9F4-314DDB7D0E69}"/>
              </a:ext>
            </a:extLst>
          </p:cNvPr>
          <p:cNvSpPr>
            <a:spLocks noGrp="1"/>
          </p:cNvSpPr>
          <p:nvPr>
            <p:ph idx="1"/>
          </p:nvPr>
        </p:nvSpPr>
        <p:spPr>
          <a:xfrm>
            <a:off x="691712" y="2129154"/>
            <a:ext cx="10554574" cy="1206713"/>
          </a:xfrm>
        </p:spPr>
        <p:txBody>
          <a:bodyPr>
            <a:normAutofit/>
          </a:bodyPr>
          <a:lstStyle/>
          <a:p>
            <a:pPr marL="0" indent="0" algn="just">
              <a:buNone/>
            </a:pPr>
            <a:r>
              <a:rPr lang="es-CO" sz="1200"/>
              <a:t>Se aplica un clustering K-Medoids que es poco sensible a los atípicos, junto con la distancia Manhattan, que </a:t>
            </a:r>
            <a:r>
              <a:rPr lang="es-ES" sz="1200"/>
              <a:t>mide la distancia entre dos puntos en un espacio n-dimensional siguiendo un camino recto a lo largo de los ejes. Además, como método para elegir el número de clústers, se aplica el costo total equivalente, que mide la calidad del agrupamiento generado mediante la suma de las distancias entre cada punto de datos y el medoid del clúster al que pertenece. Se hace para verificar si el agrupamiento por niveles de obesidad es correcto.</a:t>
            </a:r>
            <a:endParaRPr lang="es-CO" sz="1200" dirty="0"/>
          </a:p>
        </p:txBody>
      </p:sp>
      <p:pic>
        <p:nvPicPr>
          <p:cNvPr id="5" name="Imagen 4">
            <a:extLst>
              <a:ext uri="{FF2B5EF4-FFF2-40B4-BE49-F238E27FC236}">
                <a16:creationId xmlns:a16="http://schemas.microsoft.com/office/drawing/2014/main" id="{DEFED8E7-22C6-CF0B-362D-4A98042E96EE}"/>
              </a:ext>
            </a:extLst>
          </p:cNvPr>
          <p:cNvPicPr>
            <a:picLocks noChangeAspect="1"/>
          </p:cNvPicPr>
          <p:nvPr/>
        </p:nvPicPr>
        <p:blipFill>
          <a:blip r:embed="rId2"/>
          <a:stretch>
            <a:fillRect/>
          </a:stretch>
        </p:blipFill>
        <p:spPr>
          <a:xfrm>
            <a:off x="810000" y="3429000"/>
            <a:ext cx="4588008" cy="2477947"/>
          </a:xfrm>
          <a:prstGeom prst="rect">
            <a:avLst/>
          </a:prstGeom>
        </p:spPr>
      </p:pic>
      <p:pic>
        <p:nvPicPr>
          <p:cNvPr id="7" name="Imagen 6">
            <a:extLst>
              <a:ext uri="{FF2B5EF4-FFF2-40B4-BE49-F238E27FC236}">
                <a16:creationId xmlns:a16="http://schemas.microsoft.com/office/drawing/2014/main" id="{14DE4C0A-1BA9-769A-7747-80107793A873}"/>
              </a:ext>
            </a:extLst>
          </p:cNvPr>
          <p:cNvPicPr>
            <a:picLocks noChangeAspect="1"/>
          </p:cNvPicPr>
          <p:nvPr/>
        </p:nvPicPr>
        <p:blipFill>
          <a:blip r:embed="rId3"/>
          <a:stretch>
            <a:fillRect/>
          </a:stretch>
        </p:blipFill>
        <p:spPr>
          <a:xfrm>
            <a:off x="5860393" y="3426215"/>
            <a:ext cx="4960007" cy="2477948"/>
          </a:xfrm>
          <a:prstGeom prst="rect">
            <a:avLst/>
          </a:prstGeom>
        </p:spPr>
      </p:pic>
    </p:spTree>
    <p:extLst>
      <p:ext uri="{BB962C8B-B14F-4D97-AF65-F5344CB8AC3E}">
        <p14:creationId xmlns:p14="http://schemas.microsoft.com/office/powerpoint/2010/main" val="2606524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E87559-0EBE-1CD6-EE51-71C62AE64E6E}"/>
              </a:ext>
            </a:extLst>
          </p:cNvPr>
          <p:cNvSpPr>
            <a:spLocks noGrp="1"/>
          </p:cNvSpPr>
          <p:nvPr>
            <p:ph type="title"/>
          </p:nvPr>
        </p:nvSpPr>
        <p:spPr/>
        <p:txBody>
          <a:bodyPr/>
          <a:lstStyle/>
          <a:p>
            <a:r>
              <a:rPr lang="es-ES" dirty="0"/>
              <a:t>CORRELACIONES</a:t>
            </a:r>
            <a:endParaRPr lang="es-CO" dirty="0"/>
          </a:p>
        </p:txBody>
      </p:sp>
      <p:sp>
        <p:nvSpPr>
          <p:cNvPr id="3" name="Marcador de contenido 2">
            <a:extLst>
              <a:ext uri="{FF2B5EF4-FFF2-40B4-BE49-F238E27FC236}">
                <a16:creationId xmlns:a16="http://schemas.microsoft.com/office/drawing/2014/main" id="{24CABAA0-6805-5C31-C52B-B2581DB993CD}"/>
              </a:ext>
            </a:extLst>
          </p:cNvPr>
          <p:cNvSpPr>
            <a:spLocks noGrp="1"/>
          </p:cNvSpPr>
          <p:nvPr>
            <p:ph idx="1"/>
          </p:nvPr>
        </p:nvSpPr>
        <p:spPr>
          <a:xfrm>
            <a:off x="818712" y="2222288"/>
            <a:ext cx="10554574" cy="859932"/>
          </a:xfrm>
        </p:spPr>
        <p:txBody>
          <a:bodyPr>
            <a:normAutofit fontScale="85000" lnSpcReduction="10000"/>
          </a:bodyPr>
          <a:lstStyle/>
          <a:p>
            <a:pPr marL="0" indent="0" algn="just">
              <a:buNone/>
            </a:pPr>
            <a:r>
              <a:rPr lang="es-ES" dirty="0"/>
              <a:t>Al realizar el análisis de correlaciones, vemos parte de lo esperado, variables como el historial de familia con sobrepeso, la ingesta de comida alta en calorías y la cantidad de comidas al día afectan el IMC, mientras que quienes hacen ejercicio con más frecuencia y monitorean sus calorías diarias, tienen un menor IMC.</a:t>
            </a:r>
            <a:endParaRPr lang="es-CO" dirty="0"/>
          </a:p>
        </p:txBody>
      </p:sp>
      <p:pic>
        <p:nvPicPr>
          <p:cNvPr id="5" name="Imagen 4">
            <a:extLst>
              <a:ext uri="{FF2B5EF4-FFF2-40B4-BE49-F238E27FC236}">
                <a16:creationId xmlns:a16="http://schemas.microsoft.com/office/drawing/2014/main" id="{DC77DD40-972F-5191-D57A-E17DED70DFED}"/>
              </a:ext>
            </a:extLst>
          </p:cNvPr>
          <p:cNvPicPr>
            <a:picLocks noChangeAspect="1"/>
          </p:cNvPicPr>
          <p:nvPr/>
        </p:nvPicPr>
        <p:blipFill>
          <a:blip r:embed="rId2"/>
          <a:stretch>
            <a:fillRect/>
          </a:stretch>
        </p:blipFill>
        <p:spPr>
          <a:xfrm>
            <a:off x="3303810" y="3183820"/>
            <a:ext cx="4382112" cy="2505425"/>
          </a:xfrm>
          <a:prstGeom prst="rect">
            <a:avLst/>
          </a:prstGeom>
          <a:ln>
            <a:solidFill>
              <a:schemeClr val="tx1"/>
            </a:solidFill>
          </a:ln>
        </p:spPr>
      </p:pic>
    </p:spTree>
    <p:extLst>
      <p:ext uri="{BB962C8B-B14F-4D97-AF65-F5344CB8AC3E}">
        <p14:creationId xmlns:p14="http://schemas.microsoft.com/office/powerpoint/2010/main" val="2116331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docProps/app.xml><?xml version="1.0" encoding="utf-8"?>
<Properties xmlns="http://schemas.openxmlformats.org/officeDocument/2006/extended-properties" xmlns:vt="http://schemas.openxmlformats.org/officeDocument/2006/docPropsVTypes">
  <Template>TM03457503[[fn=Citable]]</Template>
  <TotalTime>272</TotalTime>
  <Words>773</Words>
  <Application>Microsoft Office PowerPoint</Application>
  <PresentationFormat>Panorámica</PresentationFormat>
  <Paragraphs>98</Paragraphs>
  <Slides>12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Century Gothic</vt:lpstr>
      <vt:lpstr>Wingdings 2</vt:lpstr>
      <vt:lpstr>Citable</vt:lpstr>
      <vt:lpstr>PROYECTO ML ANÁLISIS BASE DE DATOS OBESITY LEVELS</vt:lpstr>
      <vt:lpstr>ANÁLISIS EXPLORATORIO</vt:lpstr>
      <vt:lpstr>VARIABLES</vt:lpstr>
      <vt:lpstr>VARIABLES</vt:lpstr>
      <vt:lpstr>Variable altura y peso</vt:lpstr>
      <vt:lpstr>VARIABLES CLAVE – DISTRIBUCIÓN Y CONTEO</vt:lpstr>
      <vt:lpstr>Presentación de PowerPoint</vt:lpstr>
      <vt:lpstr>K-MEDOIDS</vt:lpstr>
      <vt:lpstr>CORRELACIONES</vt:lpstr>
      <vt:lpstr>PCA</vt:lpstr>
      <vt:lpstr>ML MODEL</vt:lpstr>
      <vt:lpstr>OPTIMIZACIÓN DE HIPERPARÁMETROS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Juan Elías Lozano Corredor</dc:creator>
  <cp:lastModifiedBy>Juan Elías Lozano Corredor</cp:lastModifiedBy>
  <cp:revision>2</cp:revision>
  <dcterms:created xsi:type="dcterms:W3CDTF">2024-11-15T22:04:34Z</dcterms:created>
  <dcterms:modified xsi:type="dcterms:W3CDTF">2024-11-16T02:51:43Z</dcterms:modified>
</cp:coreProperties>
</file>