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80" d="100"/>
          <a:sy n="80" d="100"/>
        </p:scale>
        <p:origin x="1506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BD92-1635-47F7-AAC6-39851D5553B5}" type="datetimeFigureOut">
              <a:rPr lang="en-US" smtClean="0"/>
              <a:t>2018-06-19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8313-5D78-455B-8543-FD9917FD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image" Target="../media/image1.emf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4.emf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4" y="846683"/>
            <a:ext cx="3110484" cy="284279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251122" y="1578518"/>
            <a:ext cx="3084767" cy="1377163"/>
            <a:chOff x="2982098" y="1677372"/>
            <a:chExt cx="3084767" cy="1377163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3413321" y="2001151"/>
              <a:ext cx="145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422366" y="2163246"/>
              <a:ext cx="1418584" cy="564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982098" y="2010033"/>
              <a:ext cx="411892" cy="148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21435" y="2720408"/>
              <a:ext cx="240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z</a:t>
              </a:r>
              <a:endParaRPr lang="en-US" sz="11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705800" y="1677372"/>
              <a:ext cx="1361065" cy="1377163"/>
              <a:chOff x="505886" y="1706146"/>
              <a:chExt cx="1361065" cy="137716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31" y="1894701"/>
                <a:ext cx="919874" cy="94789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133563" y="1706146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1</a:t>
                </a:r>
                <a:endParaRPr lang="en-US" sz="9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36110" y="1960146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2</a:t>
                </a:r>
                <a:endParaRPr lang="en-US" sz="9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24577" y="2296384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3</a:t>
                </a:r>
                <a:endParaRPr lang="en-US" sz="9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84703" y="2614497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4</a:t>
                </a:r>
                <a:endParaRPr lang="en-US" sz="9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27217" y="2852477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5</a:t>
                </a:r>
                <a:endParaRPr lang="en-US" sz="9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98140" y="2764571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6</a:t>
                </a:r>
                <a:endParaRPr lang="en-US" sz="9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2448" y="2500223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7</a:t>
                </a:r>
                <a:endParaRPr lang="en-US" sz="9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5886" y="2085801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8</a:t>
                </a:r>
                <a:endParaRPr lang="en-US" sz="9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43086" y="1753463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9</a:t>
                </a:r>
                <a:endParaRPr lang="en-US" sz="900" dirty="0"/>
              </a:p>
            </p:txBody>
          </p:sp>
        </p:grpSp>
      </p:grpSp>
      <p:cxnSp>
        <p:nvCxnSpPr>
          <p:cNvPr id="36" name="Straight Arrow Connector 35"/>
          <p:cNvCxnSpPr>
            <a:stCxn id="43" idx="0"/>
          </p:cNvCxnSpPr>
          <p:nvPr/>
        </p:nvCxnSpPr>
        <p:spPr>
          <a:xfrm flipH="1">
            <a:off x="4005048" y="1815415"/>
            <a:ext cx="657372" cy="9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3" idx="3"/>
          </p:cNvCxnSpPr>
          <p:nvPr/>
        </p:nvCxnSpPr>
        <p:spPr>
          <a:xfrm flipH="1" flipV="1">
            <a:off x="4011878" y="2038052"/>
            <a:ext cx="460096" cy="23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71"/>
          <p:cNvSpPr>
            <a:spLocks noChangeArrowheads="1"/>
          </p:cNvSpPr>
          <p:nvPr/>
        </p:nvSpPr>
        <p:spPr bwMode="auto">
          <a:xfrm>
            <a:off x="4567616" y="2005425"/>
            <a:ext cx="98425" cy="103188"/>
          </a:xfrm>
          <a:prstGeom prst="ellipse">
            <a:avLst/>
          </a:prstGeom>
          <a:solidFill>
            <a:srgbClr val="ED844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Oval 372"/>
          <p:cNvSpPr>
            <a:spLocks noChangeArrowheads="1"/>
          </p:cNvSpPr>
          <p:nvPr/>
        </p:nvSpPr>
        <p:spPr bwMode="auto">
          <a:xfrm>
            <a:off x="4659691" y="2007012"/>
            <a:ext cx="98425" cy="104775"/>
          </a:xfrm>
          <a:prstGeom prst="ellipse">
            <a:avLst/>
          </a:prstGeom>
          <a:solidFill>
            <a:srgbClr val="ED844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372"/>
          <p:cNvSpPr>
            <a:spLocks noChangeArrowheads="1"/>
          </p:cNvSpPr>
          <p:nvPr/>
        </p:nvSpPr>
        <p:spPr bwMode="auto">
          <a:xfrm>
            <a:off x="4608590" y="2097862"/>
            <a:ext cx="98425" cy="104775"/>
          </a:xfrm>
          <a:prstGeom prst="ellipse">
            <a:avLst/>
          </a:prstGeom>
          <a:solidFill>
            <a:srgbClr val="ED844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42"/>
          <p:cNvSpPr/>
          <p:nvPr/>
        </p:nvSpPr>
        <p:spPr>
          <a:xfrm>
            <a:off x="4393088" y="1815415"/>
            <a:ext cx="538664" cy="5375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26938" y="1523276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polymer</a:t>
            </a:r>
            <a:endParaRPr lang="en-US" sz="1200" dirty="0"/>
          </a:p>
        </p:txBody>
      </p:sp>
      <p:grpSp>
        <p:nvGrpSpPr>
          <p:cNvPr id="48" name="组合 132"/>
          <p:cNvGrpSpPr/>
          <p:nvPr/>
        </p:nvGrpSpPr>
        <p:grpSpPr>
          <a:xfrm>
            <a:off x="5874365" y="1629581"/>
            <a:ext cx="757884" cy="1412068"/>
            <a:chOff x="5817679" y="1291070"/>
            <a:chExt cx="757884" cy="1412068"/>
          </a:xfrm>
        </p:grpSpPr>
        <p:grpSp>
          <p:nvGrpSpPr>
            <p:cNvPr id="64" name="组合 104"/>
            <p:cNvGrpSpPr/>
            <p:nvPr/>
          </p:nvGrpSpPr>
          <p:grpSpPr>
            <a:xfrm rot="19444800">
              <a:off x="5909570" y="1322315"/>
              <a:ext cx="201675" cy="195559"/>
              <a:chOff x="2641611" y="1380757"/>
              <a:chExt cx="201675" cy="195559"/>
            </a:xfrm>
          </p:grpSpPr>
          <p:sp>
            <p:nvSpPr>
              <p:cNvPr id="82" name="流程图: 联系 105"/>
              <p:cNvSpPr/>
              <p:nvPr/>
            </p:nvSpPr>
            <p:spPr>
              <a:xfrm>
                <a:off x="2687106" y="1467196"/>
                <a:ext cx="103861" cy="10912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联系 106"/>
              <p:cNvSpPr/>
              <p:nvPr/>
            </p:nvSpPr>
            <p:spPr>
              <a:xfrm>
                <a:off x="2641611" y="1380757"/>
                <a:ext cx="103861" cy="10912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107"/>
              <p:cNvSpPr/>
              <p:nvPr/>
            </p:nvSpPr>
            <p:spPr>
              <a:xfrm>
                <a:off x="2739425" y="1383262"/>
                <a:ext cx="103861" cy="10912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108"/>
            <p:cNvGrpSpPr/>
            <p:nvPr/>
          </p:nvGrpSpPr>
          <p:grpSpPr>
            <a:xfrm rot="12937059">
              <a:off x="5906352" y="1693575"/>
              <a:ext cx="201675" cy="195559"/>
              <a:chOff x="2641611" y="1380757"/>
              <a:chExt cx="201675" cy="195559"/>
            </a:xfrm>
          </p:grpSpPr>
          <p:sp>
            <p:nvSpPr>
              <p:cNvPr id="79" name="流程图: 联系 109"/>
              <p:cNvSpPr/>
              <p:nvPr/>
            </p:nvSpPr>
            <p:spPr>
              <a:xfrm>
                <a:off x="2687106" y="1467196"/>
                <a:ext cx="103861" cy="109120"/>
              </a:xfrm>
              <a:prstGeom prst="flowChartConnector">
                <a:avLst/>
              </a:prstGeom>
              <a:solidFill>
                <a:srgbClr val="ED8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流程图: 联系 110"/>
              <p:cNvSpPr/>
              <p:nvPr/>
            </p:nvSpPr>
            <p:spPr>
              <a:xfrm>
                <a:off x="2641611" y="1380757"/>
                <a:ext cx="103861" cy="10912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流程图: 联系 111"/>
              <p:cNvSpPr/>
              <p:nvPr/>
            </p:nvSpPr>
            <p:spPr>
              <a:xfrm>
                <a:off x="2739425" y="1383262"/>
                <a:ext cx="103861" cy="10912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112"/>
            <p:cNvGrpSpPr/>
            <p:nvPr/>
          </p:nvGrpSpPr>
          <p:grpSpPr>
            <a:xfrm rot="20494209">
              <a:off x="5918496" y="2459645"/>
              <a:ext cx="201675" cy="195559"/>
              <a:chOff x="2641611" y="1380757"/>
              <a:chExt cx="201675" cy="195559"/>
            </a:xfrm>
          </p:grpSpPr>
          <p:sp>
            <p:nvSpPr>
              <p:cNvPr id="76" name="流程图: 联系 113"/>
              <p:cNvSpPr/>
              <p:nvPr/>
            </p:nvSpPr>
            <p:spPr>
              <a:xfrm>
                <a:off x="2687106" y="1467196"/>
                <a:ext cx="103861" cy="109120"/>
              </a:xfrm>
              <a:prstGeom prst="flowChartConnector">
                <a:avLst/>
              </a:prstGeom>
              <a:solidFill>
                <a:srgbClr val="ED8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流程图: 联系 114"/>
              <p:cNvSpPr/>
              <p:nvPr/>
            </p:nvSpPr>
            <p:spPr>
              <a:xfrm>
                <a:off x="2641611" y="1380757"/>
                <a:ext cx="103861" cy="109120"/>
              </a:xfrm>
              <a:prstGeom prst="flowChartConnector">
                <a:avLst/>
              </a:prstGeom>
              <a:solidFill>
                <a:srgbClr val="ED8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流程图: 联系 115"/>
              <p:cNvSpPr/>
              <p:nvPr/>
            </p:nvSpPr>
            <p:spPr>
              <a:xfrm>
                <a:off x="2739425" y="1383262"/>
                <a:ext cx="103861" cy="109120"/>
              </a:xfrm>
              <a:prstGeom prst="flowChartConnector">
                <a:avLst/>
              </a:prstGeom>
              <a:solidFill>
                <a:srgbClr val="ED8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116"/>
            <p:cNvGrpSpPr/>
            <p:nvPr/>
          </p:nvGrpSpPr>
          <p:grpSpPr>
            <a:xfrm rot="13634867">
              <a:off x="5904407" y="2072957"/>
              <a:ext cx="201675" cy="195559"/>
              <a:chOff x="2641611" y="1380757"/>
              <a:chExt cx="201675" cy="195559"/>
            </a:xfrm>
          </p:grpSpPr>
          <p:sp>
            <p:nvSpPr>
              <p:cNvPr id="73" name="流程图: 联系 117"/>
              <p:cNvSpPr/>
              <p:nvPr/>
            </p:nvSpPr>
            <p:spPr>
              <a:xfrm>
                <a:off x="2687106" y="1467196"/>
                <a:ext cx="103861" cy="10912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流程图: 联系 118"/>
              <p:cNvSpPr/>
              <p:nvPr/>
            </p:nvSpPr>
            <p:spPr>
              <a:xfrm>
                <a:off x="2641611" y="1380757"/>
                <a:ext cx="103861" cy="109120"/>
              </a:xfrm>
              <a:prstGeom prst="flowChartConnector">
                <a:avLst/>
              </a:prstGeom>
              <a:solidFill>
                <a:srgbClr val="ED8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流程图: 联系 119"/>
              <p:cNvSpPr/>
              <p:nvPr/>
            </p:nvSpPr>
            <p:spPr>
              <a:xfrm>
                <a:off x="2739425" y="1383262"/>
                <a:ext cx="103861" cy="109120"/>
              </a:xfrm>
              <a:prstGeom prst="flowChartConnector">
                <a:avLst/>
              </a:prstGeom>
              <a:solidFill>
                <a:srgbClr val="ED8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矩形 122"/>
            <p:cNvSpPr/>
            <p:nvPr/>
          </p:nvSpPr>
          <p:spPr>
            <a:xfrm>
              <a:off x="5817679" y="1613468"/>
              <a:ext cx="361665" cy="108967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乘号 124"/>
            <p:cNvSpPr/>
            <p:nvPr/>
          </p:nvSpPr>
          <p:spPr>
            <a:xfrm>
              <a:off x="6377671" y="1291070"/>
              <a:ext cx="191069" cy="194679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燕尾形 126"/>
            <p:cNvSpPr/>
            <p:nvPr/>
          </p:nvSpPr>
          <p:spPr>
            <a:xfrm rot="5400000">
              <a:off x="6400604" y="1717772"/>
              <a:ext cx="152796" cy="197123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燕尾形 127"/>
            <p:cNvSpPr/>
            <p:nvPr/>
          </p:nvSpPr>
          <p:spPr>
            <a:xfrm rot="5400000">
              <a:off x="6400604" y="2095847"/>
              <a:ext cx="152796" cy="197123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燕尾形 128"/>
            <p:cNvSpPr/>
            <p:nvPr/>
          </p:nvSpPr>
          <p:spPr>
            <a:xfrm rot="5400000">
              <a:off x="6393780" y="2527388"/>
              <a:ext cx="152796" cy="197123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136"/>
              <p:cNvSpPr txBox="1"/>
              <p:nvPr/>
            </p:nvSpPr>
            <p:spPr>
              <a:xfrm>
                <a:off x="7061746" y="1609658"/>
                <a:ext cx="796948" cy="189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 baseline="-25000">
                                <a:latin typeface="Cambria Math" panose="02040503050406030204" pitchFamily="18" charset="0"/>
                              </a:rPr>
                              <m:t>SE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baseline="30000" dirty="0" smtClean="0"/>
                  <a:t>3</a:t>
                </a:r>
                <a:endParaRPr lang="zh-CN" altLang="en-US" sz="1200" baseline="30000" dirty="0"/>
              </a:p>
            </p:txBody>
          </p:sp>
        </mc:Choice>
        <mc:Fallback xmlns="">
          <p:sp>
            <p:nvSpPr>
              <p:cNvPr id="50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746" y="1609658"/>
                <a:ext cx="796948" cy="189283"/>
              </a:xfrm>
              <a:prstGeom prst="rect">
                <a:avLst/>
              </a:prstGeom>
              <a:blipFill rotWithShape="0">
                <a:blip r:embed="rId4"/>
                <a:stretch>
                  <a:fillRect l="-6870" t="-9677" r="-7634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137"/>
              <p:cNvSpPr txBox="1"/>
              <p:nvPr/>
            </p:nvSpPr>
            <p:spPr>
              <a:xfrm>
                <a:off x="7078293" y="2863827"/>
                <a:ext cx="556691" cy="189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baseline="-25000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d>
                  </m:oMath>
                </a14:m>
                <a:r>
                  <a:rPr lang="en-US" altLang="zh-CN" sz="1200" baseline="30000" dirty="0" smtClean="0"/>
                  <a:t>3</a:t>
                </a:r>
                <a:endParaRPr lang="zh-CN" altLang="en-US" sz="1200" baseline="30000" dirty="0"/>
              </a:p>
            </p:txBody>
          </p:sp>
        </mc:Choice>
        <mc:Fallback xmlns="">
          <p:sp>
            <p:nvSpPr>
              <p:cNvPr id="51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293" y="2863827"/>
                <a:ext cx="556691" cy="189026"/>
              </a:xfrm>
              <a:prstGeom prst="rect">
                <a:avLst/>
              </a:prstGeom>
              <a:blipFill rotWithShape="0">
                <a:blip r:embed="rId5"/>
                <a:stretch>
                  <a:fillRect l="-9890" t="-12903" r="-1318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138"/>
              <p:cNvSpPr txBox="1"/>
              <p:nvPr/>
            </p:nvSpPr>
            <p:spPr>
              <a:xfrm>
                <a:off x="7078902" y="2417196"/>
                <a:ext cx="1219244" cy="18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200" i="1" baseline="-2500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b="0" i="1" baseline="-25000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d>
                      <m:r>
                        <a:rPr lang="en-US" altLang="zh-CN" sz="12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baseline="30000" dirty="0"/>
              </a:p>
            </p:txBody>
          </p:sp>
        </mc:Choice>
        <mc:Fallback xmlns="">
          <p:sp>
            <p:nvSpPr>
              <p:cNvPr id="52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02" y="2417196"/>
                <a:ext cx="1219244" cy="188128"/>
              </a:xfrm>
              <a:prstGeom prst="rect">
                <a:avLst/>
              </a:prstGeom>
              <a:blipFill rotWithShape="0">
                <a:blip r:embed="rId6"/>
                <a:stretch>
                  <a:fillRect l="-4000" r="-5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139"/>
              <p:cNvSpPr txBox="1"/>
              <p:nvPr/>
            </p:nvSpPr>
            <p:spPr>
              <a:xfrm>
                <a:off x="7045528" y="2040813"/>
                <a:ext cx="1262012" cy="187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200" i="1" baseline="-2500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12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b="0" i="1" baseline="-25000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d>
                      <m:r>
                        <a:rPr lang="en-US" altLang="zh-CN" sz="1200" b="0" i="0" baseline="30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baseline="30000" dirty="0"/>
              </a:p>
            </p:txBody>
          </p:sp>
        </mc:Choice>
        <mc:Fallback xmlns="">
          <p:sp>
            <p:nvSpPr>
              <p:cNvPr id="53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528" y="2040813"/>
                <a:ext cx="1262012" cy="187744"/>
              </a:xfrm>
              <a:prstGeom prst="rect">
                <a:avLst/>
              </a:prstGeom>
              <a:blipFill rotWithShape="0">
                <a:blip r:embed="rId7"/>
                <a:stretch>
                  <a:fillRect l="-241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168"/>
          <p:cNvSpPr/>
          <p:nvPr/>
        </p:nvSpPr>
        <p:spPr>
          <a:xfrm>
            <a:off x="6956835" y="1575273"/>
            <a:ext cx="1441357" cy="155531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172"/>
          <p:cNvCxnSpPr/>
          <p:nvPr/>
        </p:nvCxnSpPr>
        <p:spPr>
          <a:xfrm>
            <a:off x="6544263" y="2306109"/>
            <a:ext cx="314053" cy="442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58116" y="2456521"/>
            <a:ext cx="99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56226" y="21890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signaling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4815841" y="2483054"/>
            <a:ext cx="880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efficiency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6375" y="819623"/>
            <a:ext cx="3110484" cy="284279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8785847" y="2202637"/>
            <a:ext cx="40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90550" y="5117287"/>
            <a:ext cx="40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164716" y="2824876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z</a:t>
            </a:r>
            <a:endParaRPr lang="en-US" sz="11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577" y="3663440"/>
            <a:ext cx="3103052" cy="283599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630958" y="1964138"/>
            <a:ext cx="7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Signaling </a:t>
            </a:r>
          </a:p>
          <a:p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87397" y="4876217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Blinking </a:t>
            </a:r>
          </a:p>
          <a:p>
            <a:pPr algn="ctr"/>
            <a:r>
              <a:rPr lang="en-US" altLang="zh-CN" sz="1200" dirty="0" smtClean="0"/>
              <a:t>Gaussian blur</a:t>
            </a:r>
            <a:endParaRPr lang="en-US" sz="12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297440" y="5081439"/>
            <a:ext cx="40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97440" y="48044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bin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94" y="3821834"/>
            <a:ext cx="536329" cy="2455195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171619" y="219285"/>
            <a:ext cx="28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illustration figure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97440" y="511630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93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" y="774914"/>
            <a:ext cx="2339733" cy="213837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882064" y="1153707"/>
            <a:ext cx="2354798" cy="1031557"/>
            <a:chOff x="2982098" y="1677372"/>
            <a:chExt cx="3130513" cy="1371371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3413321" y="2001151"/>
              <a:ext cx="145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422366" y="2163246"/>
              <a:ext cx="1418584" cy="564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982098" y="2010033"/>
              <a:ext cx="411892" cy="148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21435" y="2720410"/>
              <a:ext cx="298776" cy="286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z</a:t>
              </a:r>
              <a:endParaRPr lang="en-US" sz="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705800" y="1677372"/>
              <a:ext cx="1406811" cy="1371371"/>
              <a:chOff x="505886" y="1706146"/>
              <a:chExt cx="1406811" cy="137137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31" y="1894701"/>
                <a:ext cx="919874" cy="94789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133563" y="1706146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1</a:t>
                </a:r>
                <a:endParaRPr lang="en-US" sz="5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36111" y="1960146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2</a:t>
                </a:r>
                <a:endParaRPr lang="en-US" sz="5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24577" y="2296384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3</a:t>
                </a:r>
                <a:endParaRPr lang="en-US" sz="5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84704" y="2614498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4</a:t>
                </a:r>
                <a:endParaRPr lang="en-US" sz="5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27218" y="2852477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5</a:t>
                </a:r>
                <a:endParaRPr lang="en-US" sz="5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98140" y="2764572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6</a:t>
                </a:r>
                <a:endParaRPr lang="en-US" sz="5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2448" y="2500222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7</a:t>
                </a:r>
                <a:endParaRPr lang="en-US" sz="5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5886" y="2085801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8</a:t>
                </a:r>
                <a:endParaRPr lang="en-US" sz="5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43086" y="1753463"/>
                <a:ext cx="288120" cy="225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dirty="0" smtClean="0"/>
                  <a:t>9</a:t>
                </a:r>
                <a:endParaRPr lang="en-US" sz="500" dirty="0"/>
              </a:p>
            </p:txBody>
          </p:sp>
        </p:grpSp>
      </p:grpSp>
      <p:cxnSp>
        <p:nvCxnSpPr>
          <p:cNvPr id="36" name="Straight Arrow Connector 35"/>
          <p:cNvCxnSpPr>
            <a:stCxn id="43" idx="1"/>
            <a:endCxn id="12" idx="1"/>
          </p:cNvCxnSpPr>
          <p:nvPr/>
        </p:nvCxnSpPr>
        <p:spPr>
          <a:xfrm flipH="1">
            <a:off x="2953591" y="1319639"/>
            <a:ext cx="193787" cy="1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3" idx="3"/>
          </p:cNvCxnSpPr>
          <p:nvPr/>
        </p:nvCxnSpPr>
        <p:spPr>
          <a:xfrm flipH="1" flipV="1">
            <a:off x="2959537" y="1521481"/>
            <a:ext cx="187841" cy="8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71"/>
          <p:cNvSpPr>
            <a:spLocks noChangeArrowheads="1"/>
          </p:cNvSpPr>
          <p:nvPr/>
        </p:nvSpPr>
        <p:spPr bwMode="auto">
          <a:xfrm>
            <a:off x="3323134" y="1385082"/>
            <a:ext cx="74036" cy="77619"/>
          </a:xfrm>
          <a:prstGeom prst="ellipse">
            <a:avLst/>
          </a:prstGeom>
          <a:solidFill>
            <a:srgbClr val="ED844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100"/>
          </a:p>
        </p:txBody>
      </p:sp>
      <p:sp>
        <p:nvSpPr>
          <p:cNvPr id="41" name="Oval 372"/>
          <p:cNvSpPr>
            <a:spLocks noChangeArrowheads="1"/>
          </p:cNvSpPr>
          <p:nvPr/>
        </p:nvSpPr>
        <p:spPr bwMode="auto">
          <a:xfrm>
            <a:off x="3148825" y="1396545"/>
            <a:ext cx="74036" cy="78813"/>
          </a:xfrm>
          <a:prstGeom prst="ellipse">
            <a:avLst/>
          </a:prstGeom>
          <a:solidFill>
            <a:srgbClr val="ED844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100"/>
          </a:p>
        </p:txBody>
      </p:sp>
      <p:sp>
        <p:nvSpPr>
          <p:cNvPr id="42" name="Oval 372"/>
          <p:cNvSpPr>
            <a:spLocks noChangeArrowheads="1"/>
          </p:cNvSpPr>
          <p:nvPr/>
        </p:nvSpPr>
        <p:spPr bwMode="auto">
          <a:xfrm>
            <a:off x="3364108" y="1477913"/>
            <a:ext cx="74036" cy="78813"/>
          </a:xfrm>
          <a:prstGeom prst="ellipse">
            <a:avLst/>
          </a:prstGeom>
          <a:solidFill>
            <a:srgbClr val="ED844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100"/>
          </a:p>
        </p:txBody>
      </p:sp>
      <p:sp>
        <p:nvSpPr>
          <p:cNvPr id="43" name="Oval 42"/>
          <p:cNvSpPr/>
          <p:nvPr/>
        </p:nvSpPr>
        <p:spPr>
          <a:xfrm>
            <a:off x="3088040" y="1260427"/>
            <a:ext cx="405188" cy="404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4" name="TextBox 43"/>
          <p:cNvSpPr txBox="1"/>
          <p:nvPr/>
        </p:nvSpPr>
        <p:spPr>
          <a:xfrm>
            <a:off x="3065450" y="1023531"/>
            <a:ext cx="860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polymer</a:t>
            </a:r>
            <a:endParaRPr lang="en-US" sz="900" dirty="0"/>
          </a:p>
        </p:txBody>
      </p:sp>
      <p:grpSp>
        <p:nvGrpSpPr>
          <p:cNvPr id="64" name="组合 104"/>
          <p:cNvGrpSpPr/>
          <p:nvPr/>
        </p:nvGrpSpPr>
        <p:grpSpPr>
          <a:xfrm rot="19444800">
            <a:off x="4151376" y="1166071"/>
            <a:ext cx="151702" cy="147101"/>
            <a:chOff x="2641611" y="1380757"/>
            <a:chExt cx="201675" cy="195559"/>
          </a:xfrm>
        </p:grpSpPr>
        <p:sp>
          <p:nvSpPr>
            <p:cNvPr id="82" name="流程图: 联系 105"/>
            <p:cNvSpPr/>
            <p:nvPr/>
          </p:nvSpPr>
          <p:spPr>
            <a:xfrm>
              <a:off x="2687106" y="1467196"/>
              <a:ext cx="103861" cy="10912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3" name="流程图: 联系 106"/>
            <p:cNvSpPr/>
            <p:nvPr/>
          </p:nvSpPr>
          <p:spPr>
            <a:xfrm>
              <a:off x="2641611" y="1380757"/>
              <a:ext cx="103861" cy="10912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4" name="流程图: 联系 107"/>
            <p:cNvSpPr/>
            <p:nvPr/>
          </p:nvSpPr>
          <p:spPr>
            <a:xfrm>
              <a:off x="2739425" y="1383262"/>
              <a:ext cx="103861" cy="10912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5" name="组合 108"/>
          <p:cNvGrpSpPr/>
          <p:nvPr/>
        </p:nvGrpSpPr>
        <p:grpSpPr>
          <a:xfrm rot="12937059">
            <a:off x="4148956" y="1445336"/>
            <a:ext cx="151702" cy="147101"/>
            <a:chOff x="2641611" y="1380757"/>
            <a:chExt cx="201675" cy="195559"/>
          </a:xfrm>
        </p:grpSpPr>
        <p:sp>
          <p:nvSpPr>
            <p:cNvPr id="79" name="流程图: 联系 109"/>
            <p:cNvSpPr/>
            <p:nvPr/>
          </p:nvSpPr>
          <p:spPr>
            <a:xfrm>
              <a:off x="2687106" y="1467196"/>
              <a:ext cx="103861" cy="109120"/>
            </a:xfrm>
            <a:prstGeom prst="flowChartConnector">
              <a:avLst/>
            </a:prstGeom>
            <a:solidFill>
              <a:srgbClr val="ED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0" name="流程图: 联系 110"/>
            <p:cNvSpPr/>
            <p:nvPr/>
          </p:nvSpPr>
          <p:spPr>
            <a:xfrm>
              <a:off x="2641611" y="1380757"/>
              <a:ext cx="103861" cy="10912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1" name="流程图: 联系 111"/>
            <p:cNvSpPr/>
            <p:nvPr/>
          </p:nvSpPr>
          <p:spPr>
            <a:xfrm>
              <a:off x="2739425" y="1383262"/>
              <a:ext cx="103861" cy="10912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6" name="组合 112"/>
          <p:cNvGrpSpPr/>
          <p:nvPr/>
        </p:nvGrpSpPr>
        <p:grpSpPr>
          <a:xfrm rot="20494209">
            <a:off x="4158090" y="2021580"/>
            <a:ext cx="151702" cy="147101"/>
            <a:chOff x="2641611" y="1380757"/>
            <a:chExt cx="201675" cy="195559"/>
          </a:xfrm>
        </p:grpSpPr>
        <p:sp>
          <p:nvSpPr>
            <p:cNvPr id="76" name="流程图: 联系 113"/>
            <p:cNvSpPr/>
            <p:nvPr/>
          </p:nvSpPr>
          <p:spPr>
            <a:xfrm>
              <a:off x="2687106" y="1467196"/>
              <a:ext cx="103861" cy="109120"/>
            </a:xfrm>
            <a:prstGeom prst="flowChartConnector">
              <a:avLst/>
            </a:prstGeom>
            <a:solidFill>
              <a:srgbClr val="ED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7" name="流程图: 联系 114"/>
            <p:cNvSpPr/>
            <p:nvPr/>
          </p:nvSpPr>
          <p:spPr>
            <a:xfrm>
              <a:off x="2641611" y="1380757"/>
              <a:ext cx="103861" cy="109120"/>
            </a:xfrm>
            <a:prstGeom prst="flowChartConnector">
              <a:avLst/>
            </a:prstGeom>
            <a:solidFill>
              <a:srgbClr val="ED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8" name="流程图: 联系 115"/>
            <p:cNvSpPr/>
            <p:nvPr/>
          </p:nvSpPr>
          <p:spPr>
            <a:xfrm>
              <a:off x="2739425" y="1383262"/>
              <a:ext cx="103861" cy="109120"/>
            </a:xfrm>
            <a:prstGeom prst="flowChartConnector">
              <a:avLst/>
            </a:prstGeom>
            <a:solidFill>
              <a:srgbClr val="ED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7" name="组合 116"/>
          <p:cNvGrpSpPr/>
          <p:nvPr/>
        </p:nvGrpSpPr>
        <p:grpSpPr>
          <a:xfrm rot="13634867">
            <a:off x="4147493" y="1730710"/>
            <a:ext cx="151702" cy="147101"/>
            <a:chOff x="2641611" y="1380757"/>
            <a:chExt cx="201675" cy="195559"/>
          </a:xfrm>
        </p:grpSpPr>
        <p:sp>
          <p:nvSpPr>
            <p:cNvPr id="73" name="流程图: 联系 117"/>
            <p:cNvSpPr/>
            <p:nvPr/>
          </p:nvSpPr>
          <p:spPr>
            <a:xfrm>
              <a:off x="2687106" y="1467196"/>
              <a:ext cx="103861" cy="10912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4" name="流程图: 联系 118"/>
            <p:cNvSpPr/>
            <p:nvPr/>
          </p:nvSpPr>
          <p:spPr>
            <a:xfrm>
              <a:off x="2641611" y="1380757"/>
              <a:ext cx="103861" cy="109120"/>
            </a:xfrm>
            <a:prstGeom prst="flowChartConnector">
              <a:avLst/>
            </a:prstGeom>
            <a:solidFill>
              <a:srgbClr val="ED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5" name="流程图: 联系 119"/>
            <p:cNvSpPr/>
            <p:nvPr/>
          </p:nvSpPr>
          <p:spPr>
            <a:xfrm>
              <a:off x="2739425" y="1383262"/>
              <a:ext cx="103861" cy="109120"/>
            </a:xfrm>
            <a:prstGeom prst="flowChartConnector">
              <a:avLst/>
            </a:prstGeom>
            <a:solidFill>
              <a:srgbClr val="ED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68" name="矩形 122"/>
          <p:cNvSpPr/>
          <p:nvPr/>
        </p:nvSpPr>
        <p:spPr>
          <a:xfrm>
            <a:off x="4082255" y="1385079"/>
            <a:ext cx="272048" cy="81965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乘号 124"/>
          <p:cNvSpPr/>
          <p:nvPr/>
        </p:nvSpPr>
        <p:spPr>
          <a:xfrm>
            <a:off x="4419336" y="1142568"/>
            <a:ext cx="143724" cy="14643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0" name="燕尾形 126"/>
          <p:cNvSpPr/>
          <p:nvPr/>
        </p:nvSpPr>
        <p:spPr>
          <a:xfrm rot="5400000">
            <a:off x="4436586" y="1463537"/>
            <a:ext cx="114934" cy="148278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1" name="燕尾形 127"/>
          <p:cNvSpPr/>
          <p:nvPr/>
        </p:nvSpPr>
        <p:spPr>
          <a:xfrm rot="5400000">
            <a:off x="4436586" y="1747928"/>
            <a:ext cx="114934" cy="148278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2" name="燕尾形 128"/>
          <p:cNvSpPr/>
          <p:nvPr/>
        </p:nvSpPr>
        <p:spPr>
          <a:xfrm rot="5400000">
            <a:off x="4431454" y="2032910"/>
            <a:ext cx="114934" cy="148278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136"/>
              <p:cNvSpPr txBox="1"/>
              <p:nvPr/>
            </p:nvSpPr>
            <p:spPr>
              <a:xfrm>
                <a:off x="4456224" y="1127711"/>
                <a:ext cx="1010925" cy="141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altLang="zh-CN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900" i="1" baseline="-25000">
                                <a:latin typeface="Cambria Math" panose="02040503050406030204" pitchFamily="18" charset="0"/>
                              </a:rPr>
                              <m:t>SE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900" baseline="30000" dirty="0" smtClean="0"/>
                  <a:t>3</a:t>
                </a:r>
                <a:endParaRPr lang="zh-CN" altLang="en-US" sz="900" baseline="30000" dirty="0"/>
              </a:p>
            </p:txBody>
          </p:sp>
        </mc:Choice>
        <mc:Fallback xmlns="">
          <p:sp>
            <p:nvSpPr>
              <p:cNvPr id="50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24" y="1127711"/>
                <a:ext cx="1010925" cy="141962"/>
              </a:xfrm>
              <a:prstGeom prst="rect">
                <a:avLst/>
              </a:prstGeom>
              <a:blipFill rotWithShape="0">
                <a:blip r:embed="rId4"/>
                <a:stretch>
                  <a:fillRect t="-217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137"/>
              <p:cNvSpPr txBox="1"/>
              <p:nvPr/>
            </p:nvSpPr>
            <p:spPr>
              <a:xfrm>
                <a:off x="4551839" y="2018292"/>
                <a:ext cx="706161" cy="141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US" altLang="zh-CN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900" b="0" i="1" baseline="-25000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d>
                  </m:oMath>
                </a14:m>
                <a:r>
                  <a:rPr lang="en-US" altLang="zh-CN" sz="900" baseline="30000" dirty="0" smtClean="0"/>
                  <a:t>3</a:t>
                </a:r>
                <a:endParaRPr lang="zh-CN" altLang="en-US" sz="900" baseline="30000" dirty="0"/>
              </a:p>
            </p:txBody>
          </p:sp>
        </mc:Choice>
        <mc:Fallback xmlns="">
          <p:sp>
            <p:nvSpPr>
              <p:cNvPr id="51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39" y="2018292"/>
                <a:ext cx="706161" cy="141834"/>
              </a:xfrm>
              <a:prstGeom prst="rect">
                <a:avLst/>
              </a:prstGeom>
              <a:blipFill rotWithShape="0">
                <a:blip r:embed="rId5"/>
                <a:stretch>
                  <a:fillRect t="-1739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138"/>
              <p:cNvSpPr txBox="1"/>
              <p:nvPr/>
            </p:nvSpPr>
            <p:spPr>
              <a:xfrm>
                <a:off x="4362326" y="1716947"/>
                <a:ext cx="1546607" cy="141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900" i="1" baseline="-2500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</m:sub>
                          </m:sSub>
                        </m:e>
                      </m:d>
                      <m:r>
                        <a:rPr lang="en-US" altLang="zh-CN" sz="900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900" b="0" i="1" baseline="-25000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d>
                      <m:r>
                        <a:rPr lang="en-US" altLang="zh-CN" sz="9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900" baseline="30000" dirty="0"/>
              </a:p>
            </p:txBody>
          </p:sp>
        </mc:Choice>
        <mc:Fallback xmlns="">
          <p:sp>
            <p:nvSpPr>
              <p:cNvPr id="52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26" y="1716947"/>
                <a:ext cx="1546607" cy="141129"/>
              </a:xfrm>
              <a:prstGeom prst="rect">
                <a:avLst/>
              </a:prstGeom>
              <a:blipFill rotWithShape="0">
                <a:blip r:embed="rId6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139"/>
              <p:cNvSpPr txBox="1"/>
              <p:nvPr/>
            </p:nvSpPr>
            <p:spPr>
              <a:xfrm>
                <a:off x="4332770" y="1404072"/>
                <a:ext cx="1600857" cy="140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900" i="1" baseline="-2500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9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900" b="0" i="1" baseline="-25000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d>
                      <m:r>
                        <a:rPr lang="en-US" altLang="zh-CN" sz="900" b="0" i="0" baseline="30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900" baseline="30000" dirty="0"/>
              </a:p>
            </p:txBody>
          </p:sp>
        </mc:Choice>
        <mc:Fallback xmlns="">
          <p:sp>
            <p:nvSpPr>
              <p:cNvPr id="53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770" y="1404072"/>
                <a:ext cx="1600857" cy="140808"/>
              </a:xfrm>
              <a:prstGeom prst="rect">
                <a:avLst/>
              </a:prstGeom>
              <a:blipFill rotWithShape="0">
                <a:blip r:embed="rId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168"/>
          <p:cNvSpPr/>
          <p:nvPr/>
        </p:nvSpPr>
        <p:spPr>
          <a:xfrm>
            <a:off x="4630646" y="1385079"/>
            <a:ext cx="968190" cy="819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3532382" y="1566260"/>
            <a:ext cx="363667" cy="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462432" y="1320039"/>
            <a:ext cx="867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signaling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448677" y="1565717"/>
            <a:ext cx="902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efficiency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312" y="721270"/>
            <a:ext cx="2339733" cy="2138371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2250259" y="923517"/>
            <a:ext cx="3392029" cy="1733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5884452" y="1706550"/>
            <a:ext cx="3080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8434608" y="1711281"/>
            <a:ext cx="3080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50478" y="2046011"/>
            <a:ext cx="181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</a:t>
            </a:r>
            <a:endParaRPr lang="en-US" sz="8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9905" y="731404"/>
            <a:ext cx="2334143" cy="2133263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697882" y="1463855"/>
            <a:ext cx="1078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Signaling </a:t>
            </a: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efficiency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082733" y="1459706"/>
            <a:ext cx="905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Blinking </a:t>
            </a:r>
          </a:p>
          <a:p>
            <a:pPr algn="ctr"/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Gaussian blur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11043665" y="1706718"/>
            <a:ext cx="3080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946405" y="1727533"/>
            <a:ext cx="835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binning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11" y="774914"/>
            <a:ext cx="403431" cy="1846817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1026418" y="1474476"/>
            <a:ext cx="455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2D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448367" y="2070348"/>
            <a:ext cx="181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8468" y="4584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468" y="30383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907287" y="296268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879770" y="4251457"/>
            <a:ext cx="414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Different primary antibody incubation time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4696" y="3407649"/>
            <a:ext cx="3558059" cy="2267855"/>
            <a:chOff x="1826741" y="2513293"/>
            <a:chExt cx="3558059" cy="226785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720" y="2513293"/>
              <a:ext cx="438150" cy="19812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796" y="2513293"/>
              <a:ext cx="428625" cy="1971675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12" y="2524405"/>
              <a:ext cx="409575" cy="1952625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630" y="2519643"/>
              <a:ext cx="409575" cy="196215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188" y="2519643"/>
              <a:ext cx="428625" cy="192405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45" y="2517775"/>
              <a:ext cx="438150" cy="1962150"/>
            </a:xfrm>
            <a:prstGeom prst="rect">
              <a:avLst/>
            </a:prstGeom>
          </p:spPr>
        </p:pic>
        <p:sp>
          <p:nvSpPr>
            <p:cNvPr id="110" name="Rectangle 109"/>
            <p:cNvSpPr/>
            <p:nvPr/>
          </p:nvSpPr>
          <p:spPr>
            <a:xfrm>
              <a:off x="2354729" y="4443693"/>
              <a:ext cx="3030071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26741" y="4442594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Signaling </a:t>
              </a:r>
            </a:p>
            <a:p>
              <a:r>
                <a:rPr lang="en-US" sz="800" dirty="0" smtClean="0"/>
                <a:t>efficiency</a:t>
              </a:r>
              <a:endParaRPr lang="en-US" sz="8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26918" y="4516812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0.125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85707" y="4516812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0.125</a:t>
              </a:r>
              <a:endParaRPr lang="en-US" sz="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63315" y="4510981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0.125</a:t>
              </a:r>
              <a:endParaRPr 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32999" y="4504149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0.25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91010" y="451098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0.5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926377" y="451751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0175" y="390525"/>
            <a:ext cx="424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of different signaling efficiency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55251" y="2513293"/>
            <a:ext cx="3929549" cy="2219663"/>
            <a:chOff x="1455251" y="2513293"/>
            <a:chExt cx="3929549" cy="22196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720" y="2513293"/>
              <a:ext cx="438150" cy="1981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796" y="2513293"/>
              <a:ext cx="428625" cy="19716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12" y="2524405"/>
              <a:ext cx="409575" cy="19526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630" y="2519643"/>
              <a:ext cx="409575" cy="19621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188" y="2519643"/>
              <a:ext cx="428625" cy="19240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45" y="2517775"/>
              <a:ext cx="438150" cy="196215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54729" y="4443693"/>
              <a:ext cx="3030071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5251" y="4492905"/>
              <a:ext cx="9829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Signaling efficiency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6918" y="4516812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0.125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85707" y="4516812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0.125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63315" y="4510981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0.125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32999" y="4504149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0.25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91010" y="451098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0.5</a:t>
              </a:r>
              <a:endParaRPr 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6377" y="451751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4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75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刘振</dc:creator>
  <cp:lastModifiedBy>刘 振</cp:lastModifiedBy>
  <cp:revision>22</cp:revision>
  <dcterms:created xsi:type="dcterms:W3CDTF">2017-10-04T13:45:21Z</dcterms:created>
  <dcterms:modified xsi:type="dcterms:W3CDTF">2018-06-20T19:41:55Z</dcterms:modified>
</cp:coreProperties>
</file>