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Average"/>
      <p:regular r:id="rId24"/>
    </p:embeddedFont>
    <p:embeddedFont>
      <p:font typeface="Oswald"/>
      <p:regular r:id="rId25"/>
      <p:bold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0B50D14-0761-4AAB-B672-31BF714AED1B}">
  <a:tblStyle styleId="{30B50D14-0761-4AAB-B672-31BF714AED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Average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31981df6a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31981df6a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9b7957300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9b795730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Elizabeth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331981df6a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331981df6a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Elizabeth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19b7957300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19b7957300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Elizabeth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9b795730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19b795730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Elizabeth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331981df6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331981df6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Elizabeth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331981df6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331981df6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Elizabeth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331981cc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331981cc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Elizabeth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a07e6122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a07e6122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9b795730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9b795730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9b795730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9b795730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a07e612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a07e612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a07e6122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a07e6122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9b7957300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19b7957300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31981ccd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31981ccd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9b7957300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19b795730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Elizabeth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g6TeJPuLNaE" TargetMode="External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ector pixel art game background, grass, sky and clouds" id="59" name="Google Shape;59;p13"/>
          <p:cNvPicPr preferRelativeResize="0"/>
          <p:nvPr/>
        </p:nvPicPr>
        <p:blipFill rotWithShape="1">
          <a:blip r:embed="rId3">
            <a:alphaModFix/>
          </a:blip>
          <a:srcRect b="6103" l="0" r="0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6167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Elizabeth Aufzien, Sam Lipschitz, </a:t>
            </a: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Joy Neuberger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950" y="2931713"/>
            <a:ext cx="8634100" cy="43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Coverage (in aggregate)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Line coverage: </a:t>
            </a:r>
            <a:r>
              <a:rPr lang="en" sz="2400"/>
              <a:t>98% of lines</a:t>
            </a:r>
            <a:endParaRPr b="1" sz="24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400"/>
              <a:t>Branch coverage: </a:t>
            </a:r>
            <a:r>
              <a:rPr lang="en" sz="2400"/>
              <a:t>95% of lines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aphicFrame>
        <p:nvGraphicFramePr>
          <p:cNvPr id="124" name="Google Shape;124;p23"/>
          <p:cNvGraphicFramePr/>
          <p:nvPr/>
        </p:nvGraphicFramePr>
        <p:xfrm>
          <a:off x="366563" y="81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{30B50D14-0761-4AAB-B672-31BF714AED1B}</a:tableStyleId>
              </a:tblPr>
              <a:tblGrid>
                <a:gridCol w="2803625"/>
                <a:gridCol w="2803625"/>
                <a:gridCol w="2803625"/>
              </a:tblGrid>
              <a:tr h="26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2"/>
                          </a:solidFill>
                        </a:rPr>
                        <a:t>File</a:t>
                      </a:r>
                      <a:endParaRPr b="1" sz="9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2"/>
                          </a:solidFill>
                        </a:rPr>
                        <a:t>Line </a:t>
                      </a:r>
                      <a:r>
                        <a:rPr b="1" lang="en" sz="900">
                          <a:solidFill>
                            <a:schemeClr val="lt2"/>
                          </a:solidFill>
                        </a:rPr>
                        <a:t>Coverage (%)</a:t>
                      </a:r>
                      <a:endParaRPr b="1" sz="9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2"/>
                          </a:solidFill>
                        </a:rPr>
                        <a:t>Branch Coverage (%)</a:t>
                      </a:r>
                      <a:endParaRPr b="1" sz="9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chemeClr val="lt2"/>
                          </a:solidFill>
                        </a:rPr>
                        <a:t>bricks.py</a:t>
                      </a:r>
                      <a:endParaRPr b="1" sz="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chemeClr val="lt2"/>
                          </a:solidFill>
                        </a:rPr>
                        <a:t>100%</a:t>
                      </a:r>
                      <a:endParaRPr b="1" sz="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chemeClr val="lt2"/>
                          </a:solidFill>
                        </a:rPr>
                        <a:t>96%</a:t>
                      </a:r>
                      <a:endParaRPr b="1" sz="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chemeClr val="lt2"/>
                          </a:solidFill>
                        </a:rPr>
                        <a:t>castle_flag.py</a:t>
                      </a:r>
                      <a:endParaRPr b="1" sz="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chemeClr val="lt2"/>
                          </a:solidFill>
                        </a:rPr>
                        <a:t>100%</a:t>
                      </a:r>
                      <a:endParaRPr b="1" sz="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chemeClr val="lt2"/>
                          </a:solidFill>
                        </a:rPr>
                        <a:t>97%</a:t>
                      </a:r>
                      <a:endParaRPr b="1" sz="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chemeClr val="lt2"/>
                          </a:solidFill>
                        </a:rPr>
                        <a:t>checkpoint.py</a:t>
                      </a:r>
                      <a:endParaRPr b="1" sz="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chemeClr val="lt2"/>
                          </a:solidFill>
                        </a:rPr>
                        <a:t>100%</a:t>
                      </a:r>
                      <a:endParaRPr b="1" sz="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chemeClr val="lt2"/>
                          </a:solidFill>
                        </a:rPr>
                        <a:t>100%</a:t>
                      </a:r>
                      <a:endParaRPr b="1" sz="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chemeClr val="lt2"/>
                          </a:solidFill>
                        </a:rPr>
                        <a:t>coin.py</a:t>
                      </a:r>
                      <a:endParaRPr b="1" sz="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chemeClr val="lt2"/>
                          </a:solidFill>
                        </a:rPr>
                        <a:t>100%</a:t>
                      </a:r>
                      <a:endParaRPr b="1" sz="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chemeClr val="lt2"/>
                          </a:solidFill>
                        </a:rPr>
                        <a:t>100%</a:t>
                      </a:r>
                      <a:endParaRPr b="1" sz="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chemeClr val="lt2"/>
                          </a:solidFill>
                        </a:rPr>
                        <a:t>coin_box.py</a:t>
                      </a:r>
                      <a:endParaRPr b="1" sz="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chemeClr val="lt2"/>
                          </a:solidFill>
                        </a:rPr>
                        <a:t>100%</a:t>
                      </a:r>
                      <a:endParaRPr b="1" sz="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chemeClr val="lt2"/>
                          </a:solidFill>
                        </a:rPr>
                        <a:t>93%</a:t>
                      </a:r>
                      <a:endParaRPr b="1" sz="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chemeClr val="lt2"/>
                          </a:solidFill>
                        </a:rPr>
                        <a:t>collider.py</a:t>
                      </a:r>
                      <a:endParaRPr b="1" sz="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chemeClr val="lt2"/>
                          </a:solidFill>
                        </a:rPr>
                        <a:t>100%</a:t>
                      </a:r>
                      <a:endParaRPr b="1" sz="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chemeClr val="lt2"/>
                          </a:solidFill>
                        </a:rPr>
                        <a:t>100%</a:t>
                      </a:r>
                      <a:endParaRPr b="1" sz="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chemeClr val="lt2"/>
                          </a:solidFill>
                        </a:rPr>
                        <a:t>enemies.py</a:t>
                      </a:r>
                      <a:endParaRPr b="1" sz="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chemeClr val="lt2"/>
                          </a:solidFill>
                        </a:rPr>
                        <a:t>100%</a:t>
                      </a:r>
                      <a:endParaRPr b="1" sz="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chemeClr val="lt2"/>
                          </a:solidFill>
                        </a:rPr>
                        <a:t>96%</a:t>
                      </a:r>
                      <a:endParaRPr b="1" sz="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chemeClr val="lt2"/>
                          </a:solidFill>
                        </a:rPr>
                        <a:t>flagpole.py</a:t>
                      </a:r>
                      <a:endParaRPr b="1" sz="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chemeClr val="lt2"/>
                          </a:solidFill>
                        </a:rPr>
                        <a:t>100%</a:t>
                      </a:r>
                      <a:endParaRPr b="1" sz="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chemeClr val="lt2"/>
                          </a:solidFill>
                        </a:rPr>
                        <a:t>98%</a:t>
                      </a:r>
                      <a:endParaRPr b="1" sz="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chemeClr val="lt2"/>
                          </a:solidFill>
                        </a:rPr>
                        <a:t>flashing_coin.py</a:t>
                      </a:r>
                      <a:endParaRPr b="1" sz="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chemeClr val="lt2"/>
                          </a:solidFill>
                        </a:rPr>
                        <a:t>100%</a:t>
                      </a:r>
                      <a:endParaRPr b="1" sz="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chemeClr val="lt2"/>
                          </a:solidFill>
                        </a:rPr>
                        <a:t>91%</a:t>
                      </a:r>
                      <a:endParaRPr b="1" sz="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chemeClr val="lt2"/>
                          </a:solidFill>
                        </a:rPr>
                        <a:t>info.py</a:t>
                      </a:r>
                      <a:endParaRPr b="1" sz="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chemeClr val="lt2"/>
                          </a:solidFill>
                        </a:rPr>
                        <a:t>100%</a:t>
                      </a:r>
                      <a:endParaRPr b="1" sz="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chemeClr val="lt2"/>
                          </a:solidFill>
                        </a:rPr>
                        <a:t>98</a:t>
                      </a:r>
                      <a:r>
                        <a:rPr b="1" lang="en" sz="600">
                          <a:solidFill>
                            <a:schemeClr val="lt2"/>
                          </a:solidFill>
                        </a:rPr>
                        <a:t>%</a:t>
                      </a:r>
                      <a:endParaRPr b="1" sz="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chemeClr val="lt2"/>
                          </a:solidFill>
                        </a:rPr>
                        <a:t>mario.py</a:t>
                      </a:r>
                      <a:endParaRPr b="1" sz="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chemeClr val="lt2"/>
                          </a:solidFill>
                        </a:rPr>
                        <a:t>100%</a:t>
                      </a:r>
                      <a:endParaRPr b="1" sz="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chemeClr val="lt2"/>
                          </a:solidFill>
                        </a:rPr>
                        <a:t>95%</a:t>
                      </a:r>
                      <a:endParaRPr b="1" sz="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chemeClr val="lt2"/>
                          </a:solidFill>
                        </a:rPr>
                        <a:t>powerups.py</a:t>
                      </a:r>
                      <a:endParaRPr b="1" sz="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chemeClr val="lt2"/>
                          </a:solidFill>
                        </a:rPr>
                        <a:t>100%</a:t>
                      </a:r>
                      <a:endParaRPr b="1" sz="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chemeClr val="lt2"/>
                          </a:solidFill>
                        </a:rPr>
                        <a:t>97</a:t>
                      </a:r>
                      <a:r>
                        <a:rPr b="1" lang="en" sz="600">
                          <a:solidFill>
                            <a:schemeClr val="lt2"/>
                          </a:solidFill>
                        </a:rPr>
                        <a:t>%</a:t>
                      </a:r>
                      <a:endParaRPr b="1" sz="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chemeClr val="lt2"/>
                          </a:solidFill>
                        </a:rPr>
                        <a:t>score.py</a:t>
                      </a:r>
                      <a:endParaRPr b="1" sz="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chemeClr val="lt2"/>
                          </a:solidFill>
                        </a:rPr>
                        <a:t>100%</a:t>
                      </a:r>
                      <a:endParaRPr b="1" sz="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chemeClr val="lt2"/>
                          </a:solidFill>
                        </a:rPr>
                        <a:t>96%</a:t>
                      </a:r>
                      <a:endParaRPr b="1" sz="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Totals</a:t>
                      </a:r>
                      <a:endParaRPr b="1" sz="10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100% line coverage for </a:t>
                      </a:r>
                      <a:r>
                        <a:rPr b="1" lang="en" sz="1000"/>
                        <a:t>components</a:t>
                      </a:r>
                      <a:endParaRPr b="1" sz="10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96% branch coverage for </a:t>
                      </a:r>
                      <a:r>
                        <a:rPr b="1" lang="en" sz="1000"/>
                        <a:t>components</a:t>
                      </a:r>
                      <a:endParaRPr b="1" sz="10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237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r>
              <a:rPr lang="en"/>
              <a:t> Coverage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aphicFrame>
        <p:nvGraphicFramePr>
          <p:cNvPr id="131" name="Google Shape;131;p24"/>
          <p:cNvGraphicFramePr/>
          <p:nvPr/>
        </p:nvGraphicFramePr>
        <p:xfrm>
          <a:off x="887063" y="114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{30B50D14-0761-4AAB-B672-31BF714AED1B}</a:tableStyleId>
              </a:tblPr>
              <a:tblGrid>
                <a:gridCol w="2456625"/>
                <a:gridCol w="2456625"/>
                <a:gridCol w="2456625"/>
              </a:tblGrid>
              <a:tr h="51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2"/>
                          </a:solidFill>
                        </a:rPr>
                        <a:t>File</a:t>
                      </a:r>
                      <a:endParaRPr b="1" sz="17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2"/>
                          </a:solidFill>
                        </a:rPr>
                        <a:t>Line Coverage (%)</a:t>
                      </a:r>
                      <a:endParaRPr b="1" sz="17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2"/>
                          </a:solidFill>
                        </a:rPr>
                        <a:t>Branch Coverage (%)</a:t>
                      </a:r>
                      <a:endParaRPr b="1" sz="17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2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2"/>
                          </a:solidFill>
                        </a:rPr>
                        <a:t>constants.py</a:t>
                      </a:r>
                      <a:endParaRPr b="1" sz="13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2"/>
                          </a:solidFill>
                        </a:rPr>
                        <a:t>100%</a:t>
                      </a:r>
                      <a:endParaRPr b="1" sz="13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2"/>
                          </a:solidFill>
                        </a:rPr>
                        <a:t>100%</a:t>
                      </a:r>
                      <a:endParaRPr b="1" sz="13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2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2"/>
                          </a:solidFill>
                        </a:rPr>
                        <a:t>game_sound.py</a:t>
                      </a:r>
                      <a:endParaRPr b="1" sz="13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2"/>
                          </a:solidFill>
                        </a:rPr>
                        <a:t>63%</a:t>
                      </a:r>
                      <a:endParaRPr b="1" sz="13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2"/>
                          </a:solidFill>
                        </a:rPr>
                        <a:t>62%</a:t>
                      </a:r>
                      <a:endParaRPr b="1" sz="13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5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2"/>
                          </a:solidFill>
                        </a:rPr>
                        <a:t>main.py</a:t>
                      </a:r>
                      <a:endParaRPr b="1" sz="13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2"/>
                          </a:solidFill>
                        </a:rPr>
                        <a:t>not covered</a:t>
                      </a:r>
                      <a:endParaRPr b="1" sz="1300">
                        <a:solidFill>
                          <a:schemeClr val="lt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2"/>
                          </a:solidFill>
                        </a:rPr>
                        <a:t>not covered</a:t>
                      </a:r>
                      <a:endParaRPr b="1" sz="13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2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2"/>
                          </a:solidFill>
                        </a:rPr>
                        <a:t>setup.py</a:t>
                      </a:r>
                      <a:endParaRPr b="1" sz="13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2"/>
                          </a:solidFill>
                        </a:rPr>
                        <a:t>100%</a:t>
                      </a:r>
                      <a:endParaRPr b="1" sz="13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2"/>
                          </a:solidFill>
                        </a:rPr>
                        <a:t>100%</a:t>
                      </a:r>
                      <a:endParaRPr b="1" sz="13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2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2"/>
                          </a:solidFill>
                        </a:rPr>
                        <a:t>tools.py</a:t>
                      </a:r>
                      <a:endParaRPr b="1" sz="13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2"/>
                          </a:solidFill>
                        </a:rPr>
                        <a:t>100%</a:t>
                      </a:r>
                      <a:endParaRPr b="1" sz="13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2"/>
                          </a:solidFill>
                        </a:rPr>
                        <a:t>97%</a:t>
                      </a:r>
                      <a:endParaRPr b="1" sz="13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Utility Coverage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Faults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54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25"/>
              <a:buChar char="●"/>
            </a:pPr>
            <a:r>
              <a:rPr lang="en" sz="1525"/>
              <a:t>Collision boxes are inaccurate</a:t>
            </a:r>
            <a:endParaRPr sz="1525"/>
          </a:p>
          <a:p>
            <a:pPr indent="-32543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25"/>
              <a:buChar char="○"/>
            </a:pPr>
            <a:r>
              <a:rPr lang="en" sz="1525"/>
              <a:t>found in test_bricks, brick_pieces as the state brick.bumped is not set correctly</a:t>
            </a:r>
            <a:endParaRPr sz="1525"/>
          </a:p>
          <a:p>
            <a:pPr indent="-3254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25"/>
              <a:buChar char="●"/>
            </a:pPr>
            <a:r>
              <a:rPr lang="en" sz="1525"/>
              <a:t>Mario fuzzes through the edge of components when he is jumping</a:t>
            </a:r>
            <a:endParaRPr sz="1525"/>
          </a:p>
          <a:p>
            <a:pPr indent="-32543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25"/>
              <a:buChar char="○"/>
            </a:pPr>
            <a:r>
              <a:rPr lang="en" sz="1525"/>
              <a:t>found in test_mario, related to above issue</a:t>
            </a:r>
            <a:endParaRPr sz="1525"/>
          </a:p>
          <a:p>
            <a:pPr indent="-3254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25"/>
              <a:buChar char="●"/>
            </a:pPr>
            <a:r>
              <a:rPr lang="en" sz="1525"/>
              <a:t>When you complete level 1, a game over page pops up.</a:t>
            </a:r>
            <a:endParaRPr sz="1525"/>
          </a:p>
          <a:p>
            <a:pPr indent="-32543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25"/>
              <a:buChar char="○"/>
            </a:pPr>
            <a:r>
              <a:rPr lang="en" sz="1525"/>
              <a:t>visual inspection</a:t>
            </a:r>
            <a:endParaRPr sz="1525"/>
          </a:p>
          <a:p>
            <a:pPr indent="-3254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25"/>
              <a:buChar char="●"/>
            </a:pPr>
            <a:r>
              <a:rPr lang="en" sz="1525"/>
              <a:t>Coins don’t update at the end of the game properly</a:t>
            </a:r>
            <a:endParaRPr sz="1525"/>
          </a:p>
          <a:p>
            <a:pPr indent="-32543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25"/>
              <a:buChar char="○"/>
            </a:pPr>
            <a:r>
              <a:rPr lang="en" sz="1525"/>
              <a:t>found in overhead_info tests</a:t>
            </a:r>
            <a:endParaRPr sz="15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25"/>
              <a:t>Critiques:</a:t>
            </a:r>
            <a:endParaRPr sz="1525"/>
          </a:p>
          <a:p>
            <a:pPr indent="-32543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25"/>
              <a:buChar char="●"/>
            </a:pPr>
            <a:r>
              <a:rPr lang="en" sz="1525"/>
              <a:t>There was a lack of error testing or checking for invalid input</a:t>
            </a:r>
            <a:endParaRPr sz="1525"/>
          </a:p>
          <a:p>
            <a:pPr indent="-3254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25"/>
              <a:buChar char="●"/>
            </a:pPr>
            <a:r>
              <a:rPr lang="en" sz="1525"/>
              <a:t>Frequent use of hard coded constants (that were not in constants file)</a:t>
            </a:r>
            <a:endParaRPr sz="1525"/>
          </a:p>
          <a:p>
            <a:pPr indent="-3254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25"/>
              <a:buChar char="●"/>
            </a:pPr>
            <a:r>
              <a:rPr lang="en" sz="1525"/>
              <a:t>Poor documentation on how to get the game running</a:t>
            </a:r>
            <a:endParaRPr sz="15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5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525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What we accomplished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Identified faults via visual inspection by playing the game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Designed a comprehensive test suite, giving more confidence that the game is implemented correctly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Achieved high level of coverage on all components &amp; utilities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Used mocks to verify interactions were occurring correctly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Asserted that the correct images and animations were being rendered at the correct times &amp; that correct soundtracks were played</a:t>
            </a:r>
            <a:endParaRPr sz="1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You can install your own packages using </a:t>
            </a:r>
            <a:r>
              <a:rPr b="1" lang="en"/>
              <a:t>setuptools</a:t>
            </a:r>
            <a:r>
              <a:rPr lang="en"/>
              <a:t> to avoid messy relative imports of components into test directories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How to conduct unit testing, integration testing and mutation testing with 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Learned that many errors come from incorrectly implemented tests - careless use of self, not resetting parameters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 Going Forward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Achieve 100% branch coverage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Finish testing level1.py and main.py (which is the main class)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waited to finish testing all components and utilities before testing these classes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mutation testing and analysis to make our test suite more robust (w/ MutPy)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lang="en"/>
              <a:t>Continue iterating on our </a:t>
            </a:r>
            <a:r>
              <a:rPr lang="en"/>
              <a:t>existing</a:t>
            </a:r>
            <a:r>
              <a:rPr lang="en"/>
              <a:t> tests to </a:t>
            </a:r>
            <a:r>
              <a:rPr lang="en"/>
              <a:t>potentially</a:t>
            </a:r>
            <a:r>
              <a:rPr lang="en"/>
              <a:t> reveal more faults!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/>
              <a:t>Questions?</a:t>
            </a:r>
            <a:endParaRPr sz="3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Overview: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Our application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en" sz="1600">
                <a:solidFill>
                  <a:schemeClr val="dk1"/>
                </a:solidFill>
              </a:rPr>
              <a:t>Background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en" sz="1600">
                <a:solidFill>
                  <a:schemeClr val="dk1"/>
                </a:solidFill>
              </a:rPr>
              <a:t>UML Diagram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en" sz="1600">
                <a:solidFill>
                  <a:schemeClr val="dk1"/>
                </a:solidFill>
              </a:rPr>
              <a:t>Gameplay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Testing Strategy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Live Demo of Test Suite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Code Coverage Reports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en" sz="1600">
                <a:solidFill>
                  <a:schemeClr val="dk1"/>
                </a:solidFill>
              </a:rPr>
              <a:t>Line Coverage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en" sz="1600">
                <a:solidFill>
                  <a:schemeClr val="dk1"/>
                </a:solidFill>
              </a:rPr>
              <a:t>Branch Coverage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en" sz="1600">
                <a:solidFill>
                  <a:schemeClr val="dk1"/>
                </a:solidFill>
              </a:rPr>
              <a:t>Mutation Testing </a:t>
            </a:r>
            <a:r>
              <a:rPr lang="en" sz="1100">
                <a:solidFill>
                  <a:schemeClr val="dk1"/>
                </a:solidFill>
              </a:rPr>
              <a:t>(attempt)</a:t>
            </a:r>
            <a:endParaRPr sz="1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Faults we found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Summary of Results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Application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1231650" y="1152475"/>
            <a:ext cx="66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b="1" lang="en" sz="1595"/>
              <a:t>A recreation of the first level of Super Mario Bros in Python using pygame</a:t>
            </a:r>
            <a:endParaRPr b="1" sz="1595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5688" y="1767146"/>
            <a:ext cx="4012625" cy="304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Application: Background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app is a </a:t>
            </a:r>
            <a:r>
              <a:rPr b="1" lang="en"/>
              <a:t>PC game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runs on any platform supporting </a:t>
            </a:r>
            <a:r>
              <a:rPr b="1" lang="en"/>
              <a:t>python</a:t>
            </a:r>
            <a:r>
              <a:rPr lang="en"/>
              <a:t> and </a:t>
            </a:r>
            <a:r>
              <a:rPr b="1" lang="en"/>
              <a:t>pygame</a:t>
            </a:r>
            <a:r>
              <a:rPr lang="en"/>
              <a:t> </a:t>
            </a:r>
            <a:r>
              <a:rPr lang="en" sz="1300"/>
              <a:t>(we upgraded it to use Python 3)</a:t>
            </a:r>
            <a:endParaRPr sz="13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Potential/Active Users</a:t>
            </a:r>
            <a:r>
              <a:rPr lang="en"/>
              <a:t>: </a:t>
            </a:r>
            <a:r>
              <a:rPr lang="en" sz="1200"/>
              <a:t>Originally intended as a teaching tool, but it is used by many nostalgic young people trying to recreate the magic of their childhood</a:t>
            </a:r>
            <a:endParaRPr sz="12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technologies and programming language(s) does the app use?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Python 3</a:t>
            </a:r>
            <a:endParaRPr b="1"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b="1" lang="en"/>
              <a:t>Pygame</a:t>
            </a:r>
            <a:r>
              <a:rPr lang="en"/>
              <a:t>: a framework for implementing games in python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9400" y="3654200"/>
            <a:ext cx="1393700" cy="13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6625" y="445025"/>
            <a:ext cx="1095675" cy="10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0" l="0" r="40968" t="0"/>
          <a:stretch/>
        </p:blipFill>
        <p:spPr>
          <a:xfrm>
            <a:off x="1063300" y="190250"/>
            <a:ext cx="7017400" cy="244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0" l="59031" r="0" t="23763"/>
          <a:stretch/>
        </p:blipFill>
        <p:spPr>
          <a:xfrm>
            <a:off x="2150425" y="2980025"/>
            <a:ext cx="4843151" cy="18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>
            <p:ph type="title"/>
          </p:nvPr>
        </p:nvSpPr>
        <p:spPr>
          <a:xfrm>
            <a:off x="99025" y="190250"/>
            <a:ext cx="205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UML Diagram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19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Gameplay Demo</a:t>
            </a:r>
            <a:endParaRPr/>
          </a:p>
        </p:txBody>
      </p:sp>
      <p:pic>
        <p:nvPicPr>
          <p:cNvPr id="95" name="Google Shape;95;p18" title="SuperMarioLevel1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7150" y="1100900"/>
            <a:ext cx="5047488" cy="29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Strategy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Technologies: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unittest (Python unit testing framework inspired by JUnit)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unittest Mock, MagicMock, and Patch functionalities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Approach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Unit testing </a:t>
            </a:r>
            <a:r>
              <a:rPr lang="en"/>
              <a:t>for all components &amp; utilities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Whitebox</a:t>
            </a:r>
            <a:r>
              <a:rPr lang="en"/>
              <a:t> testing based on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Blackbox</a:t>
            </a:r>
            <a:r>
              <a:rPr lang="en"/>
              <a:t> testing based on comments specifying functionality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Interaction-based testing utilizing mocks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(in-progress)</a:t>
            </a:r>
            <a:r>
              <a:rPr lang="en"/>
              <a:t> use mutation testing to make our test suite more robust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“pass”-only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constants were imported from a single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Relative imports made testing difficult so we used setuptools to restructure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a game, so clearly there’s some fuzziness with requirements, and the look/feel matters more than explicit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Needed to utilize a lot of mocks - if we had written the code, we could have restructured it to make testing easier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00" y="2242537"/>
            <a:ext cx="7787201" cy="65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