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6" r:id="rId1"/>
    <p:sldMasterId id="2147483763" r:id="rId2"/>
  </p:sldMasterIdLst>
  <p:sldIdLst>
    <p:sldId id="256" r:id="rId3"/>
    <p:sldId id="257" r:id="rId4"/>
    <p:sldId id="258" r:id="rId5"/>
    <p:sldId id="260" r:id="rId6"/>
    <p:sldId id="261" r:id="rId7"/>
    <p:sldId id="259"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סגנון כהה 2 - הדגשה 3/הדגשה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סגנון ביניים 4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סגנון ביניים 4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סגנון כהה 1 - הדגש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סגנון ערכת נושא 1 - הדגשה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346235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0585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363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989054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0915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4151127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77103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3831033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882931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831307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11852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960656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941809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4103376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3696346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410162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6903051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5367308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029761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9379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4107860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937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32229763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06838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3934366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8056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58169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55457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11359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97068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94927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51F262D-B9D6-4F74-ADE7-00C0B31D5652}" type="datetimeFigureOut">
              <a:rPr lang="he-IL" smtClean="0"/>
              <a:t>ה'/טבת/תשפ"ב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117F06-1F86-46CE-AADA-8A60E9AD0370}" type="slidenum">
              <a:rPr lang="he-IL" smtClean="0"/>
              <a:t>‹#›</a:t>
            </a:fld>
            <a:endParaRPr lang="he-IL"/>
          </a:p>
        </p:txBody>
      </p:sp>
    </p:spTree>
    <p:extLst>
      <p:ext uri="{BB962C8B-B14F-4D97-AF65-F5344CB8AC3E}">
        <p14:creationId xmlns:p14="http://schemas.microsoft.com/office/powerpoint/2010/main" val="20874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F262D-B9D6-4F74-ADE7-00C0B31D5652}" type="datetimeFigureOut">
              <a:rPr lang="he-IL" smtClean="0"/>
              <a:t>ה'/טבת/תשפ"ב</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117F06-1F86-46CE-AADA-8A60E9AD0370}" type="slidenum">
              <a:rPr lang="he-IL" smtClean="0"/>
              <a:t>‹#›</a:t>
            </a:fld>
            <a:endParaRPr lang="he-IL"/>
          </a:p>
        </p:txBody>
      </p:sp>
    </p:spTree>
    <p:extLst>
      <p:ext uri="{BB962C8B-B14F-4D97-AF65-F5344CB8AC3E}">
        <p14:creationId xmlns:p14="http://schemas.microsoft.com/office/powerpoint/2010/main" val="1243385777"/>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F262D-B9D6-4F74-ADE7-00C0B31D5652}" type="datetimeFigureOut">
              <a:rPr lang="he-IL" smtClean="0"/>
              <a:t>ה'/טבת/תשפ"ב</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117F06-1F86-46CE-AADA-8A60E9AD0370}" type="slidenum">
              <a:rPr lang="he-IL" smtClean="0"/>
              <a:t>‹#›</a:t>
            </a:fld>
            <a:endParaRPr lang="he-IL"/>
          </a:p>
        </p:txBody>
      </p:sp>
    </p:spTree>
    <p:extLst>
      <p:ext uri="{BB962C8B-B14F-4D97-AF65-F5344CB8AC3E}">
        <p14:creationId xmlns:p14="http://schemas.microsoft.com/office/powerpoint/2010/main" val="330319195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CE4CCE-DEA7-4813-BBF5-28BF53709447}"/>
              </a:ext>
            </a:extLst>
          </p:cNvPr>
          <p:cNvSpPr>
            <a:spLocks noGrp="1"/>
          </p:cNvSpPr>
          <p:nvPr>
            <p:ph type="ctrTitle"/>
          </p:nvPr>
        </p:nvSpPr>
        <p:spPr>
          <a:xfrm>
            <a:off x="1177457" y="1054910"/>
            <a:ext cx="8445008" cy="2292018"/>
          </a:xfrm>
        </p:spPr>
        <p:txBody>
          <a:bodyPr/>
          <a:lstStyle/>
          <a:p>
            <a:pPr algn="ctr"/>
            <a:r>
              <a:rPr lang="en-US" dirty="0"/>
              <a:t>Network Malicious Traffic Detection Challenge </a:t>
            </a:r>
            <a:endParaRPr lang="he-IL" dirty="0"/>
          </a:p>
        </p:txBody>
      </p:sp>
      <p:pic>
        <p:nvPicPr>
          <p:cNvPr id="6" name="תמונה 5">
            <a:extLst>
              <a:ext uri="{FF2B5EF4-FFF2-40B4-BE49-F238E27FC236}">
                <a16:creationId xmlns:a16="http://schemas.microsoft.com/office/drawing/2014/main" id="{6F0C402F-204E-4379-9BD6-CB079BBBE2F3}"/>
              </a:ext>
            </a:extLst>
          </p:cNvPr>
          <p:cNvPicPr>
            <a:picLocks noChangeAspect="1"/>
          </p:cNvPicPr>
          <p:nvPr/>
        </p:nvPicPr>
        <p:blipFill rotWithShape="1">
          <a:blip r:embed="rId2"/>
          <a:srcRect l="5529" t="17646" r="7046" b="21263"/>
          <a:stretch/>
        </p:blipFill>
        <p:spPr>
          <a:xfrm>
            <a:off x="2167" y="5967585"/>
            <a:ext cx="2690036" cy="890415"/>
          </a:xfrm>
          <a:prstGeom prst="rect">
            <a:avLst/>
          </a:prstGeom>
        </p:spPr>
      </p:pic>
    </p:spTree>
    <p:extLst>
      <p:ext uri="{BB962C8B-B14F-4D97-AF65-F5344CB8AC3E}">
        <p14:creationId xmlns:p14="http://schemas.microsoft.com/office/powerpoint/2010/main" val="3224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5">
            <a:extLst>
              <a:ext uri="{FF2B5EF4-FFF2-40B4-BE49-F238E27FC236}">
                <a16:creationId xmlns:a16="http://schemas.microsoft.com/office/drawing/2014/main" id="{B75C6225-6687-4A05-9FAB-9CFAA5EDDE55}"/>
              </a:ext>
            </a:extLst>
          </p:cNvPr>
          <p:cNvGraphicFramePr>
            <a:graphicFrameLocks noGrp="1"/>
          </p:cNvGraphicFramePr>
          <p:nvPr>
            <p:extLst>
              <p:ext uri="{D42A27DB-BD31-4B8C-83A1-F6EECF244321}">
                <p14:modId xmlns:p14="http://schemas.microsoft.com/office/powerpoint/2010/main" val="4025856280"/>
              </p:ext>
            </p:extLst>
          </p:nvPr>
        </p:nvGraphicFramePr>
        <p:xfrm>
          <a:off x="498924" y="861236"/>
          <a:ext cx="9825290" cy="5561210"/>
        </p:xfrm>
        <a:graphic>
          <a:graphicData uri="http://schemas.openxmlformats.org/drawingml/2006/table">
            <a:tbl>
              <a:tblPr rtl="1" firstRow="1" bandRow="1">
                <a:tableStyleId>{5C22544A-7EE6-4342-B048-85BDC9FD1C3A}</a:tableStyleId>
              </a:tblPr>
              <a:tblGrid>
                <a:gridCol w="1212112">
                  <a:extLst>
                    <a:ext uri="{9D8B030D-6E8A-4147-A177-3AD203B41FA5}">
                      <a16:colId xmlns:a16="http://schemas.microsoft.com/office/drawing/2014/main" val="763082300"/>
                    </a:ext>
                  </a:extLst>
                </a:gridCol>
                <a:gridCol w="1212111">
                  <a:extLst>
                    <a:ext uri="{9D8B030D-6E8A-4147-A177-3AD203B41FA5}">
                      <a16:colId xmlns:a16="http://schemas.microsoft.com/office/drawing/2014/main" val="3007917680"/>
                    </a:ext>
                  </a:extLst>
                </a:gridCol>
                <a:gridCol w="882503">
                  <a:extLst>
                    <a:ext uri="{9D8B030D-6E8A-4147-A177-3AD203B41FA5}">
                      <a16:colId xmlns:a16="http://schemas.microsoft.com/office/drawing/2014/main" val="2725275043"/>
                    </a:ext>
                  </a:extLst>
                </a:gridCol>
                <a:gridCol w="1318437">
                  <a:extLst>
                    <a:ext uri="{9D8B030D-6E8A-4147-A177-3AD203B41FA5}">
                      <a16:colId xmlns:a16="http://schemas.microsoft.com/office/drawing/2014/main" val="853614132"/>
                    </a:ext>
                  </a:extLst>
                </a:gridCol>
                <a:gridCol w="5200127">
                  <a:extLst>
                    <a:ext uri="{9D8B030D-6E8A-4147-A177-3AD203B41FA5}">
                      <a16:colId xmlns:a16="http://schemas.microsoft.com/office/drawing/2014/main" val="1492584565"/>
                    </a:ext>
                  </a:extLst>
                </a:gridCol>
              </a:tblGrid>
              <a:tr h="808190">
                <a:tc>
                  <a:txBody>
                    <a:bodyPr/>
                    <a:lstStyle/>
                    <a:p>
                      <a:pPr algn="ctr" rtl="1"/>
                      <a:r>
                        <a:rPr lang="en-US" dirty="0"/>
                        <a:t>F1-score</a:t>
                      </a:r>
                      <a:endParaRPr lang="he-IL" dirty="0"/>
                    </a:p>
                  </a:txBody>
                  <a:tcPr/>
                </a:tc>
                <a:tc>
                  <a:txBody>
                    <a:bodyPr/>
                    <a:lstStyle/>
                    <a:p>
                      <a:pPr algn="ctr" rtl="1"/>
                      <a:r>
                        <a:rPr lang="en-US" dirty="0"/>
                        <a:t>accuracy</a:t>
                      </a:r>
                      <a:endParaRPr lang="he-IL" dirty="0"/>
                    </a:p>
                  </a:txBody>
                  <a:tcPr/>
                </a:tc>
                <a:tc>
                  <a:txBody>
                    <a:bodyPr/>
                    <a:lstStyle/>
                    <a:p>
                      <a:pPr algn="ctr" rtl="1"/>
                      <a:r>
                        <a:rPr lang="en-US" dirty="0"/>
                        <a:t>recall</a:t>
                      </a:r>
                      <a:endParaRPr lang="he-IL" dirty="0"/>
                    </a:p>
                  </a:txBody>
                  <a:tcPr/>
                </a:tc>
                <a:tc>
                  <a:txBody>
                    <a:bodyPr/>
                    <a:lstStyle/>
                    <a:p>
                      <a:pPr algn="ctr" rtl="1"/>
                      <a:r>
                        <a:rPr lang="en-US" dirty="0"/>
                        <a:t>Precision</a:t>
                      </a:r>
                      <a:endParaRPr lang="he-IL" dirty="0"/>
                    </a:p>
                  </a:txBody>
                  <a:tcPr/>
                </a:tc>
                <a:tc>
                  <a:txBody>
                    <a:bodyPr/>
                    <a:lstStyle/>
                    <a:p>
                      <a:pPr rtl="1"/>
                      <a:endParaRPr lang="he-IL" dirty="0"/>
                    </a:p>
                  </a:txBody>
                  <a:tcPr/>
                </a:tc>
                <a:extLst>
                  <a:ext uri="{0D108BD9-81ED-4DB2-BD59-A6C34878D82A}">
                    <a16:rowId xmlns:a16="http://schemas.microsoft.com/office/drawing/2014/main" val="3010968830"/>
                  </a:ext>
                </a:extLst>
              </a:tr>
              <a:tr h="616574">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MTA  database-Detection test</a:t>
                      </a:r>
                      <a:endParaRPr lang="en-IL" dirty="0"/>
                    </a:p>
                    <a:p>
                      <a:pPr rtl="1"/>
                      <a:endParaRPr lang="he-IL" dirty="0"/>
                    </a:p>
                  </a:txBody>
                  <a:tcPr/>
                </a:tc>
                <a:extLst>
                  <a:ext uri="{0D108BD9-81ED-4DB2-BD59-A6C34878D82A}">
                    <a16:rowId xmlns:a16="http://schemas.microsoft.com/office/drawing/2014/main" val="2199728744"/>
                  </a:ext>
                </a:extLst>
              </a:tr>
              <a:tr h="497489">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1.0</a:t>
                      </a:r>
                      <a:endParaRPr lang="he-IL" dirty="0"/>
                    </a:p>
                    <a:p>
                      <a:pPr algn="ctr" rtl="1"/>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1.0</a:t>
                      </a:r>
                      <a:endParaRPr lang="he-IL" dirty="0"/>
                    </a:p>
                    <a:p>
                      <a:pPr algn="ctr" rtl="1"/>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1.0</a:t>
                      </a:r>
                      <a:endParaRPr lang="he-IL" dirty="0"/>
                    </a:p>
                    <a:p>
                      <a:pPr algn="ctr" rtl="1"/>
                      <a:endParaRPr lang="he-IL" dirty="0"/>
                    </a:p>
                  </a:txBody>
                  <a:tcPr/>
                </a:tc>
                <a:tc>
                  <a:txBody>
                    <a:bodyPr/>
                    <a:lstStyle/>
                    <a:p>
                      <a:pPr algn="ctr" rtl="1"/>
                      <a:r>
                        <a:rPr lang="en-US" dirty="0"/>
                        <a:t>1.0</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USTC  database-Detection test</a:t>
                      </a:r>
                      <a:endParaRPr lang="en-IL" dirty="0"/>
                    </a:p>
                    <a:p>
                      <a:pPr rtl="1"/>
                      <a:endParaRPr lang="he-IL" dirty="0"/>
                    </a:p>
                  </a:txBody>
                  <a:tcPr/>
                </a:tc>
                <a:extLst>
                  <a:ext uri="{0D108BD9-81ED-4DB2-BD59-A6C34878D82A}">
                    <a16:rowId xmlns:a16="http://schemas.microsoft.com/office/drawing/2014/main" val="1300831723"/>
                  </a:ext>
                </a:extLst>
              </a:tr>
              <a:tr h="505995">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USTC  database-Detection validation</a:t>
                      </a:r>
                      <a:endParaRPr lang="en-IL" dirty="0"/>
                    </a:p>
                    <a:p>
                      <a:pPr rtl="1"/>
                      <a:endParaRPr lang="he-IL" dirty="0"/>
                    </a:p>
                  </a:txBody>
                  <a:tcPr/>
                </a:tc>
                <a:extLst>
                  <a:ext uri="{0D108BD9-81ED-4DB2-BD59-A6C34878D82A}">
                    <a16:rowId xmlns:a16="http://schemas.microsoft.com/office/drawing/2014/main" val="251108842"/>
                  </a:ext>
                </a:extLst>
              </a:tr>
              <a:tr h="493236">
                <a:tc>
                  <a:txBody>
                    <a:bodyPr/>
                    <a:lstStyle/>
                    <a:p>
                      <a:pPr algn="ctr" rtl="1"/>
                      <a:r>
                        <a:rPr lang="en-US" dirty="0"/>
                        <a:t>0.91</a:t>
                      </a:r>
                      <a:endParaRPr lang="he-IL" dirty="0"/>
                    </a:p>
                  </a:txBody>
                  <a:tcPr/>
                </a:tc>
                <a:tc>
                  <a:txBody>
                    <a:bodyPr/>
                    <a:lstStyle/>
                    <a:p>
                      <a:pPr algn="ctr" rtl="1"/>
                      <a:r>
                        <a:rPr lang="en-US" dirty="0"/>
                        <a:t>0.91</a:t>
                      </a:r>
                      <a:endParaRPr lang="he-IL" dirty="0"/>
                    </a:p>
                  </a:txBody>
                  <a:tcPr/>
                </a:tc>
                <a:tc>
                  <a:txBody>
                    <a:bodyPr/>
                    <a:lstStyle/>
                    <a:p>
                      <a:pPr algn="ctr" rtl="1"/>
                      <a:r>
                        <a:rPr lang="en-US" dirty="0"/>
                        <a:t>0.91</a:t>
                      </a:r>
                      <a:endParaRPr lang="he-IL" dirty="0"/>
                    </a:p>
                  </a:txBody>
                  <a:tcPr/>
                </a:tc>
                <a:tc>
                  <a:txBody>
                    <a:bodyPr/>
                    <a:lstStyle/>
                    <a:p>
                      <a:pPr algn="ctr" rtl="1"/>
                      <a:r>
                        <a:rPr lang="en-US" dirty="0"/>
                        <a:t>0.92</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ZERO  database-Detection validation</a:t>
                      </a:r>
                      <a:endParaRPr lang="he-IL" dirty="0"/>
                    </a:p>
                    <a:p>
                      <a:pPr rtl="1"/>
                      <a:endParaRPr lang="he-IL" dirty="0"/>
                    </a:p>
                  </a:txBody>
                  <a:tcPr/>
                </a:tc>
                <a:extLst>
                  <a:ext uri="{0D108BD9-81ED-4DB2-BD59-A6C34878D82A}">
                    <a16:rowId xmlns:a16="http://schemas.microsoft.com/office/drawing/2014/main" val="422980840"/>
                  </a:ext>
                </a:extLst>
              </a:tr>
              <a:tr h="652106">
                <a:tc>
                  <a:txBody>
                    <a:bodyPr/>
                    <a:lstStyle/>
                    <a:p>
                      <a:pPr algn="ctr" rtl="1"/>
                      <a:r>
                        <a:rPr lang="en-US" dirty="0"/>
                        <a:t>0.87</a:t>
                      </a:r>
                      <a:endParaRPr lang="he-IL" dirty="0"/>
                    </a:p>
                  </a:txBody>
                  <a:tcPr/>
                </a:tc>
                <a:tc>
                  <a:txBody>
                    <a:bodyPr/>
                    <a:lstStyle/>
                    <a:p>
                      <a:pPr algn="ctr" rtl="1"/>
                      <a:r>
                        <a:rPr lang="en-US" dirty="0"/>
                        <a:t>0.95</a:t>
                      </a:r>
                      <a:endParaRPr lang="he-IL" dirty="0"/>
                    </a:p>
                  </a:txBody>
                  <a:tcPr/>
                </a:tc>
                <a:tc>
                  <a:txBody>
                    <a:bodyPr/>
                    <a:lstStyle/>
                    <a:p>
                      <a:pPr algn="ctr" rtl="1"/>
                      <a:r>
                        <a:rPr lang="en-US" dirty="0"/>
                        <a:t>0.85</a:t>
                      </a:r>
                      <a:endParaRPr lang="he-IL" dirty="0"/>
                    </a:p>
                  </a:txBody>
                  <a:tcPr/>
                </a:tc>
                <a:tc>
                  <a:txBody>
                    <a:bodyPr/>
                    <a:lstStyle/>
                    <a:p>
                      <a:pPr algn="ctr" rtl="1"/>
                      <a:r>
                        <a:rPr lang="en-US" dirty="0"/>
                        <a:t>0.89</a:t>
                      </a:r>
                      <a:endParaRPr lang="he-IL" dirty="0"/>
                    </a:p>
                  </a:txBody>
                  <a:tcPr/>
                </a:tc>
                <a:tc>
                  <a:txBody>
                    <a:bodyPr/>
                    <a:lstStyle/>
                    <a:p>
                      <a:pPr algn="ctr" rtl="1"/>
                      <a:r>
                        <a:rPr lang="en-US" sz="1800" dirty="0"/>
                        <a:t>MTA database- Family Classification test</a:t>
                      </a:r>
                      <a:endParaRPr lang="he-IL" sz="1800" dirty="0"/>
                    </a:p>
                  </a:txBody>
                  <a:tcPr/>
                </a:tc>
                <a:extLst>
                  <a:ext uri="{0D108BD9-81ED-4DB2-BD59-A6C34878D82A}">
                    <a16:rowId xmlns:a16="http://schemas.microsoft.com/office/drawing/2014/main" val="3964328443"/>
                  </a:ext>
                </a:extLst>
              </a:tr>
              <a:tr h="519488">
                <a:tc>
                  <a:txBody>
                    <a:bodyPr/>
                    <a:lstStyle/>
                    <a:p>
                      <a:pPr algn="ctr" rtl="1"/>
                      <a:r>
                        <a:rPr lang="en-US"/>
                        <a:t>0.98</a:t>
                      </a:r>
                      <a:endParaRPr lang="he-IL" dirty="0"/>
                    </a:p>
                  </a:txBody>
                  <a:tcPr/>
                </a:tc>
                <a:tc>
                  <a:txBody>
                    <a:bodyPr/>
                    <a:lstStyle/>
                    <a:p>
                      <a:pPr algn="ctr" rtl="1"/>
                      <a:r>
                        <a:rPr lang="en-US" dirty="0"/>
                        <a:t>0.99</a:t>
                      </a:r>
                      <a:endParaRPr lang="he-IL" dirty="0"/>
                    </a:p>
                  </a:txBody>
                  <a:tcPr/>
                </a:tc>
                <a:tc>
                  <a:txBody>
                    <a:bodyPr/>
                    <a:lstStyle/>
                    <a:p>
                      <a:pPr algn="ctr" rtl="1"/>
                      <a:r>
                        <a:rPr lang="en-US" dirty="0"/>
                        <a:t>0.97</a:t>
                      </a:r>
                      <a:endParaRPr lang="he-IL" dirty="0"/>
                    </a:p>
                  </a:txBody>
                  <a:tcPr/>
                </a:tc>
                <a:tc>
                  <a:txBody>
                    <a:bodyPr/>
                    <a:lstStyle/>
                    <a:p>
                      <a:pPr algn="ctr" rtl="1"/>
                      <a:r>
                        <a:rPr lang="en-US" dirty="0"/>
                        <a:t>0.98</a:t>
                      </a:r>
                      <a:endParaRPr lang="he-IL" dirty="0"/>
                    </a:p>
                  </a:txBody>
                  <a:tcPr/>
                </a:tc>
                <a:tc>
                  <a:txBody>
                    <a:bodyPr/>
                    <a:lstStyle/>
                    <a:p>
                      <a:pPr algn="ctr" rtl="1"/>
                      <a:r>
                        <a:rPr lang="en-US" dirty="0"/>
                        <a:t> USTC database- Family Classification test</a:t>
                      </a:r>
                      <a:endParaRPr lang="he-IL" dirty="0"/>
                    </a:p>
                  </a:txBody>
                  <a:tcPr/>
                </a:tc>
                <a:extLst>
                  <a:ext uri="{0D108BD9-81ED-4DB2-BD59-A6C34878D82A}">
                    <a16:rowId xmlns:a16="http://schemas.microsoft.com/office/drawing/2014/main" val="343719543"/>
                  </a:ext>
                </a:extLst>
              </a:tr>
              <a:tr h="568611">
                <a:tc>
                  <a:txBody>
                    <a:bodyPr/>
                    <a:lstStyle/>
                    <a:p>
                      <a:pPr algn="ctr" rtl="1"/>
                      <a:r>
                        <a:rPr lang="en-US" dirty="0"/>
                        <a:t>0.98</a:t>
                      </a:r>
                      <a:endParaRPr lang="he-IL" dirty="0"/>
                    </a:p>
                  </a:txBody>
                  <a:tcPr/>
                </a:tc>
                <a:tc>
                  <a:txBody>
                    <a:bodyPr/>
                    <a:lstStyle/>
                    <a:p>
                      <a:pPr algn="ctr" rtl="1"/>
                      <a:r>
                        <a:rPr lang="en-US" dirty="0"/>
                        <a:t>0.98</a:t>
                      </a:r>
                      <a:endParaRPr lang="he-IL" dirty="0"/>
                    </a:p>
                  </a:txBody>
                  <a:tcPr/>
                </a:tc>
                <a:tc>
                  <a:txBody>
                    <a:bodyPr/>
                    <a:lstStyle/>
                    <a:p>
                      <a:pPr algn="ctr" rtl="1"/>
                      <a:r>
                        <a:rPr lang="en-US" dirty="0"/>
                        <a:t>0.97</a:t>
                      </a:r>
                      <a:endParaRPr lang="he-IL" dirty="0"/>
                    </a:p>
                  </a:txBody>
                  <a:tcPr/>
                </a:tc>
                <a:tc>
                  <a:txBody>
                    <a:bodyPr/>
                    <a:lstStyle/>
                    <a:p>
                      <a:pPr algn="ctr" rtl="1"/>
                      <a:r>
                        <a:rPr lang="en-US" dirty="0"/>
                        <a:t>0.98</a:t>
                      </a:r>
                      <a:endParaRPr lang="he-IL" dirty="0"/>
                    </a:p>
                  </a:txBody>
                  <a:tcPr/>
                </a:tc>
                <a:tc>
                  <a:txBody>
                    <a:bodyPr/>
                    <a:lstStyle/>
                    <a:p>
                      <a:pPr rtl="1"/>
                      <a:r>
                        <a:rPr lang="en-US" dirty="0"/>
                        <a:t>USTC database- Family Classification validation</a:t>
                      </a:r>
                      <a:endParaRPr lang="he-IL" dirty="0"/>
                    </a:p>
                  </a:txBody>
                  <a:tcPr/>
                </a:tc>
                <a:extLst>
                  <a:ext uri="{0D108BD9-81ED-4DB2-BD59-A6C34878D82A}">
                    <a16:rowId xmlns:a16="http://schemas.microsoft.com/office/drawing/2014/main" val="2403954424"/>
                  </a:ext>
                </a:extLst>
              </a:tr>
              <a:tr h="452495">
                <a:tc>
                  <a:txBody>
                    <a:bodyPr/>
                    <a:lstStyle/>
                    <a:p>
                      <a:pPr algn="ctr" rtl="1"/>
                      <a:r>
                        <a:rPr lang="en-US" dirty="0"/>
                        <a:t>0.85</a:t>
                      </a:r>
                      <a:endParaRPr lang="he-IL" dirty="0"/>
                    </a:p>
                  </a:txBody>
                  <a:tcPr/>
                </a:tc>
                <a:tc>
                  <a:txBody>
                    <a:bodyPr/>
                    <a:lstStyle/>
                    <a:p>
                      <a:pPr algn="ctr" rtl="1"/>
                      <a:r>
                        <a:rPr lang="en-US" dirty="0"/>
                        <a:t>0.94</a:t>
                      </a:r>
                      <a:endParaRPr lang="he-IL" dirty="0"/>
                    </a:p>
                  </a:txBody>
                  <a:tcPr/>
                </a:tc>
                <a:tc>
                  <a:txBody>
                    <a:bodyPr/>
                    <a:lstStyle/>
                    <a:p>
                      <a:pPr algn="ctr" rtl="1"/>
                      <a:r>
                        <a:rPr lang="en-US" dirty="0"/>
                        <a:t>0.84</a:t>
                      </a:r>
                      <a:endParaRPr lang="he-IL" dirty="0"/>
                    </a:p>
                  </a:txBody>
                  <a:tcPr/>
                </a:tc>
                <a:tc>
                  <a:txBody>
                    <a:bodyPr/>
                    <a:lstStyle/>
                    <a:p>
                      <a:pPr algn="ctr" rtl="1"/>
                      <a:r>
                        <a:rPr lang="en-US" dirty="0"/>
                        <a:t>0.87</a:t>
                      </a:r>
                      <a:endParaRPr lang="he-IL" dirty="0"/>
                    </a:p>
                  </a:txBody>
                  <a:tcPr/>
                </a:tc>
                <a:tc>
                  <a:txBody>
                    <a:bodyPr/>
                    <a:lstStyle/>
                    <a:p>
                      <a:pPr rtl="1"/>
                      <a:r>
                        <a:rPr lang="en-US" dirty="0"/>
                        <a:t>MTA database- Family Classification Validation </a:t>
                      </a:r>
                      <a:endParaRPr lang="he-IL" dirty="0"/>
                    </a:p>
                  </a:txBody>
                  <a:tcPr/>
                </a:tc>
                <a:extLst>
                  <a:ext uri="{0D108BD9-81ED-4DB2-BD59-A6C34878D82A}">
                    <a16:rowId xmlns:a16="http://schemas.microsoft.com/office/drawing/2014/main" val="1065201329"/>
                  </a:ext>
                </a:extLst>
              </a:tr>
            </a:tbl>
          </a:graphicData>
        </a:graphic>
      </p:graphicFrame>
      <p:sp>
        <p:nvSpPr>
          <p:cNvPr id="5" name="TextBox 4">
            <a:extLst>
              <a:ext uri="{FF2B5EF4-FFF2-40B4-BE49-F238E27FC236}">
                <a16:creationId xmlns:a16="http://schemas.microsoft.com/office/drawing/2014/main" id="{C3455918-8ABC-4687-AE2D-0CFB5DAF909F}"/>
              </a:ext>
            </a:extLst>
          </p:cNvPr>
          <p:cNvSpPr txBox="1"/>
          <p:nvPr/>
        </p:nvSpPr>
        <p:spPr>
          <a:xfrm>
            <a:off x="4166887" y="272109"/>
            <a:ext cx="2349662" cy="461665"/>
          </a:xfrm>
          <a:prstGeom prst="rect">
            <a:avLst/>
          </a:prstGeom>
          <a:noFill/>
        </p:spPr>
        <p:txBody>
          <a:bodyPr wrap="square" rtlCol="0">
            <a:spAutoFit/>
          </a:bodyPr>
          <a:lstStyle/>
          <a:p>
            <a:r>
              <a:rPr lang="en-US" sz="2400" dirty="0"/>
              <a:t>Eval AI results:</a:t>
            </a:r>
            <a:endParaRPr lang="en-IL" sz="2400" dirty="0"/>
          </a:p>
        </p:txBody>
      </p:sp>
    </p:spTree>
    <p:extLst>
      <p:ext uri="{BB962C8B-B14F-4D97-AF65-F5344CB8AC3E}">
        <p14:creationId xmlns:p14="http://schemas.microsoft.com/office/powerpoint/2010/main" val="394747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D051C-34B7-4567-A51E-995FD0F77FEC}"/>
              </a:ext>
            </a:extLst>
          </p:cNvPr>
          <p:cNvSpPr>
            <a:spLocks noGrp="1"/>
          </p:cNvSpPr>
          <p:nvPr>
            <p:ph type="title"/>
          </p:nvPr>
        </p:nvSpPr>
        <p:spPr/>
        <p:txBody>
          <a:bodyPr>
            <a:normAutofit/>
          </a:bodyPr>
          <a:lstStyle/>
          <a:p>
            <a:pPr algn="ctr"/>
            <a:r>
              <a:rPr lang="en-US" sz="6600" dirty="0"/>
              <a:t>Data Engineering</a:t>
            </a:r>
            <a:endParaRPr lang="he-IL" sz="6600" dirty="0"/>
          </a:p>
        </p:txBody>
      </p:sp>
      <p:sp>
        <p:nvSpPr>
          <p:cNvPr id="3" name="מציין מיקום תוכן 2">
            <a:extLst>
              <a:ext uri="{FF2B5EF4-FFF2-40B4-BE49-F238E27FC236}">
                <a16:creationId xmlns:a16="http://schemas.microsoft.com/office/drawing/2014/main" id="{AF3D4DD5-9D87-4D0A-8C8B-CBE2B35615A0}"/>
              </a:ext>
            </a:extLst>
          </p:cNvPr>
          <p:cNvSpPr>
            <a:spLocks noGrp="1"/>
          </p:cNvSpPr>
          <p:nvPr>
            <p:ph idx="1"/>
          </p:nvPr>
        </p:nvSpPr>
        <p:spPr>
          <a:xfrm>
            <a:off x="953781" y="2447669"/>
            <a:ext cx="8596668" cy="2400778"/>
          </a:xfrm>
        </p:spPr>
        <p:txBody>
          <a:bodyPr>
            <a:normAutofit/>
          </a:bodyPr>
          <a:lstStyle/>
          <a:p>
            <a:pPr algn="l">
              <a:lnSpc>
                <a:spcPct val="150000"/>
              </a:lnSpc>
            </a:pPr>
            <a:r>
              <a:rPr lang="en-US" dirty="0"/>
              <a:t> In this part we explored the data, so we can choose the best features for our detection.</a:t>
            </a:r>
          </a:p>
          <a:p>
            <a:pPr algn="l">
              <a:lnSpc>
                <a:spcPct val="150000"/>
              </a:lnSpc>
            </a:pPr>
            <a:r>
              <a:rPr lang="en-US" dirty="0"/>
              <a:t>In order to get the best results, we first had to “clean” the data from irrelevant features, like data that causes over fitting and features that hardly changes anything in the results.</a:t>
            </a:r>
          </a:p>
          <a:p>
            <a:pPr algn="l">
              <a:lnSpc>
                <a:spcPct val="150000"/>
              </a:lnSpc>
            </a:pPr>
            <a:endParaRPr lang="en-US" dirty="0"/>
          </a:p>
          <a:p>
            <a:pPr algn="l">
              <a:lnSpc>
                <a:spcPct val="150000"/>
              </a:lnSpc>
            </a:pPr>
            <a:endParaRPr lang="en-US" dirty="0"/>
          </a:p>
          <a:p>
            <a:pPr algn="l"/>
            <a:endParaRPr lang="en-US" dirty="0"/>
          </a:p>
        </p:txBody>
      </p:sp>
    </p:spTree>
    <p:extLst>
      <p:ext uri="{BB962C8B-B14F-4D97-AF65-F5344CB8AC3E}">
        <p14:creationId xmlns:p14="http://schemas.microsoft.com/office/powerpoint/2010/main" val="425488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2C3E0CE-BCA6-4EF9-A5A6-5122C1CF68DB}"/>
              </a:ext>
            </a:extLst>
          </p:cNvPr>
          <p:cNvSpPr>
            <a:spLocks noGrp="1"/>
          </p:cNvSpPr>
          <p:nvPr>
            <p:ph idx="1"/>
          </p:nvPr>
        </p:nvSpPr>
        <p:spPr>
          <a:xfrm>
            <a:off x="740723" y="788144"/>
            <a:ext cx="7425081" cy="668516"/>
          </a:xfrm>
        </p:spPr>
        <p:txBody>
          <a:bodyPr>
            <a:normAutofit/>
          </a:bodyPr>
          <a:lstStyle/>
          <a:p>
            <a:pPr algn="l"/>
            <a:r>
              <a:rPr lang="en-US" dirty="0"/>
              <a:t>We took off all the digital signature that causes over-fitting like the list below</a:t>
            </a:r>
            <a:endParaRPr lang="he-IL" dirty="0"/>
          </a:p>
          <a:p>
            <a:pPr marL="0" indent="0" algn="l">
              <a:buNone/>
            </a:pPr>
            <a:endParaRPr lang="en-US" dirty="0"/>
          </a:p>
          <a:p>
            <a:pPr algn="l"/>
            <a:endParaRPr lang="en-US" dirty="0"/>
          </a:p>
        </p:txBody>
      </p:sp>
      <p:grpSp>
        <p:nvGrpSpPr>
          <p:cNvPr id="2" name="קבוצה 1">
            <a:extLst>
              <a:ext uri="{FF2B5EF4-FFF2-40B4-BE49-F238E27FC236}">
                <a16:creationId xmlns:a16="http://schemas.microsoft.com/office/drawing/2014/main" id="{ACAA634D-128E-484F-9C20-62359DBF406D}"/>
              </a:ext>
            </a:extLst>
          </p:cNvPr>
          <p:cNvGrpSpPr/>
          <p:nvPr/>
        </p:nvGrpSpPr>
        <p:grpSpPr>
          <a:xfrm>
            <a:off x="740724" y="1595574"/>
            <a:ext cx="6551327" cy="4679092"/>
            <a:chOff x="668179" y="957621"/>
            <a:chExt cx="6551327" cy="4679092"/>
          </a:xfrm>
        </p:grpSpPr>
        <p:pic>
          <p:nvPicPr>
            <p:cNvPr id="7" name="תמונה 6">
              <a:extLst>
                <a:ext uri="{FF2B5EF4-FFF2-40B4-BE49-F238E27FC236}">
                  <a16:creationId xmlns:a16="http://schemas.microsoft.com/office/drawing/2014/main" id="{2DCAC3D4-137C-4E06-B0CB-00B55D553ED2}"/>
                </a:ext>
              </a:extLst>
            </p:cNvPr>
            <p:cNvPicPr>
              <a:picLocks noChangeAspect="1"/>
            </p:cNvPicPr>
            <p:nvPr/>
          </p:nvPicPr>
          <p:blipFill rotWithShape="1">
            <a:blip r:embed="rId2"/>
            <a:srcRect l="6302"/>
            <a:stretch/>
          </p:blipFill>
          <p:spPr>
            <a:xfrm>
              <a:off x="730496" y="957621"/>
              <a:ext cx="6370169" cy="1123331"/>
            </a:xfrm>
            <a:prstGeom prst="rect">
              <a:avLst/>
            </a:prstGeom>
          </p:spPr>
        </p:pic>
        <p:pic>
          <p:nvPicPr>
            <p:cNvPr id="16" name="תמונה 15">
              <a:extLst>
                <a:ext uri="{FF2B5EF4-FFF2-40B4-BE49-F238E27FC236}">
                  <a16:creationId xmlns:a16="http://schemas.microsoft.com/office/drawing/2014/main" id="{E2558ACA-7CB4-4FC4-8589-BE0F5E67CE2B}"/>
                </a:ext>
              </a:extLst>
            </p:cNvPr>
            <p:cNvPicPr>
              <a:picLocks noChangeAspect="1"/>
            </p:cNvPicPr>
            <p:nvPr/>
          </p:nvPicPr>
          <p:blipFill>
            <a:blip r:embed="rId3"/>
            <a:stretch>
              <a:fillRect/>
            </a:stretch>
          </p:blipFill>
          <p:spPr>
            <a:xfrm>
              <a:off x="740724" y="2525497"/>
              <a:ext cx="6478781" cy="495369"/>
            </a:xfrm>
            <a:prstGeom prst="rect">
              <a:avLst/>
            </a:prstGeom>
          </p:spPr>
        </p:pic>
        <p:pic>
          <p:nvPicPr>
            <p:cNvPr id="18" name="תמונה 17">
              <a:extLst>
                <a:ext uri="{FF2B5EF4-FFF2-40B4-BE49-F238E27FC236}">
                  <a16:creationId xmlns:a16="http://schemas.microsoft.com/office/drawing/2014/main" id="{99563936-C8AF-4597-A40E-CAE7F6E0C593}"/>
                </a:ext>
              </a:extLst>
            </p:cNvPr>
            <p:cNvPicPr>
              <a:picLocks noChangeAspect="1"/>
            </p:cNvPicPr>
            <p:nvPr/>
          </p:nvPicPr>
          <p:blipFill rotWithShape="1">
            <a:blip r:embed="rId4"/>
            <a:srcRect t="13723"/>
            <a:stretch/>
          </p:blipFill>
          <p:spPr>
            <a:xfrm>
              <a:off x="740725" y="3066089"/>
              <a:ext cx="6478780" cy="550678"/>
            </a:xfrm>
            <a:prstGeom prst="rect">
              <a:avLst/>
            </a:prstGeom>
          </p:spPr>
        </p:pic>
        <p:pic>
          <p:nvPicPr>
            <p:cNvPr id="20" name="תמונה 19">
              <a:extLst>
                <a:ext uri="{FF2B5EF4-FFF2-40B4-BE49-F238E27FC236}">
                  <a16:creationId xmlns:a16="http://schemas.microsoft.com/office/drawing/2014/main" id="{1E689E96-36F0-4788-8F3D-548DE785690F}"/>
                </a:ext>
              </a:extLst>
            </p:cNvPr>
            <p:cNvPicPr>
              <a:picLocks noChangeAspect="1"/>
            </p:cNvPicPr>
            <p:nvPr/>
          </p:nvPicPr>
          <p:blipFill rotWithShape="1">
            <a:blip r:embed="rId5"/>
            <a:srcRect t="5490"/>
            <a:stretch/>
          </p:blipFill>
          <p:spPr>
            <a:xfrm>
              <a:off x="678803" y="2009496"/>
              <a:ext cx="6540703" cy="504188"/>
            </a:xfrm>
            <a:prstGeom prst="rect">
              <a:avLst/>
            </a:prstGeom>
          </p:spPr>
        </p:pic>
        <p:pic>
          <p:nvPicPr>
            <p:cNvPr id="24" name="תמונה 23">
              <a:extLst>
                <a:ext uri="{FF2B5EF4-FFF2-40B4-BE49-F238E27FC236}">
                  <a16:creationId xmlns:a16="http://schemas.microsoft.com/office/drawing/2014/main" id="{C65241AA-F618-47AC-A4D3-058FC0FA6B49}"/>
                </a:ext>
              </a:extLst>
            </p:cNvPr>
            <p:cNvPicPr>
              <a:picLocks noChangeAspect="1"/>
            </p:cNvPicPr>
            <p:nvPr/>
          </p:nvPicPr>
          <p:blipFill rotWithShape="1">
            <a:blip r:embed="rId6"/>
            <a:srcRect l="169" t="2738" r="-169" b="-6831"/>
            <a:stretch/>
          </p:blipFill>
          <p:spPr>
            <a:xfrm>
              <a:off x="668179" y="3554270"/>
              <a:ext cx="6432486" cy="2082443"/>
            </a:xfrm>
            <a:prstGeom prst="rect">
              <a:avLst/>
            </a:prstGeom>
          </p:spPr>
        </p:pic>
      </p:grpSp>
    </p:spTree>
    <p:extLst>
      <p:ext uri="{BB962C8B-B14F-4D97-AF65-F5344CB8AC3E}">
        <p14:creationId xmlns:p14="http://schemas.microsoft.com/office/powerpoint/2010/main" val="19247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Isosceles Triangle 1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מציין מיקום תוכן 2">
            <a:extLst>
              <a:ext uri="{FF2B5EF4-FFF2-40B4-BE49-F238E27FC236}">
                <a16:creationId xmlns:a16="http://schemas.microsoft.com/office/drawing/2014/main" id="{81151A1B-325E-4E7A-9D8F-2D766E413903}"/>
              </a:ext>
            </a:extLst>
          </p:cNvPr>
          <p:cNvSpPr txBox="1">
            <a:spLocks/>
          </p:cNvSpPr>
          <p:nvPr/>
        </p:nvSpPr>
        <p:spPr>
          <a:xfrm>
            <a:off x="649355" y="1107613"/>
            <a:ext cx="3307886" cy="3880773"/>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r>
              <a:rPr lang="en-US" sz="2400" b="1" dirty="0"/>
              <a:t>For example: </a:t>
            </a:r>
            <a:r>
              <a:rPr lang="en-US" sz="2400" dirty="0"/>
              <a:t>we used only the </a:t>
            </a:r>
            <a:r>
              <a:rPr lang="en-US" sz="2400" dirty="0" err="1"/>
              <a:t>bidirectional_first_seen_ms</a:t>
            </a:r>
            <a:r>
              <a:rPr lang="en-US" sz="2400" dirty="0"/>
              <a:t> feature for the training and this is the outcome of our confusion matrix </a:t>
            </a:r>
          </a:p>
          <a:p>
            <a:pPr marL="0" indent="0" algn="l" rtl="0"/>
            <a:endParaRPr lang="en-US" sz="2400" dirty="0"/>
          </a:p>
          <a:p>
            <a:pPr algn="l" rtl="0"/>
            <a:endParaRPr lang="en-US" sz="2400" dirty="0"/>
          </a:p>
        </p:txBody>
      </p:sp>
      <p:pic>
        <p:nvPicPr>
          <p:cNvPr id="2" name="תמונה 1">
            <a:extLst>
              <a:ext uri="{FF2B5EF4-FFF2-40B4-BE49-F238E27FC236}">
                <a16:creationId xmlns:a16="http://schemas.microsoft.com/office/drawing/2014/main" id="{5D038685-A0D4-4AC0-BF1D-C2F63AE604A3}"/>
              </a:ext>
            </a:extLst>
          </p:cNvPr>
          <p:cNvPicPr>
            <a:picLocks noChangeAspect="1"/>
          </p:cNvPicPr>
          <p:nvPr/>
        </p:nvPicPr>
        <p:blipFill>
          <a:blip r:embed="rId2"/>
          <a:stretch>
            <a:fillRect/>
          </a:stretch>
        </p:blipFill>
        <p:spPr>
          <a:xfrm>
            <a:off x="4037862" y="1000289"/>
            <a:ext cx="5062993" cy="4746556"/>
          </a:xfrm>
          <a:prstGeom prst="rect">
            <a:avLst/>
          </a:prstGeom>
        </p:spPr>
      </p:pic>
    </p:spTree>
    <p:extLst>
      <p:ext uri="{BB962C8B-B14F-4D97-AF65-F5344CB8AC3E}">
        <p14:creationId xmlns:p14="http://schemas.microsoft.com/office/powerpoint/2010/main" val="8561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תיבת טקסט 3">
            <a:extLst>
              <a:ext uri="{FF2B5EF4-FFF2-40B4-BE49-F238E27FC236}">
                <a16:creationId xmlns:a16="http://schemas.microsoft.com/office/drawing/2014/main" id="{EE167CDB-EEAD-4334-ADD9-DF7517E0E4E7}"/>
              </a:ext>
            </a:extLst>
          </p:cNvPr>
          <p:cNvSpPr txBox="1"/>
          <p:nvPr/>
        </p:nvSpPr>
        <p:spPr>
          <a:xfrm>
            <a:off x="726545" y="866900"/>
            <a:ext cx="2930517"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We removed all the features where var = 0, (like in the graph below) and then we find  pairs of features that their covariance = 1 and removed one of them.</a:t>
            </a:r>
          </a:p>
        </p:txBody>
      </p:sp>
      <p:pic>
        <p:nvPicPr>
          <p:cNvPr id="30" name="תמונה 29">
            <a:extLst>
              <a:ext uri="{FF2B5EF4-FFF2-40B4-BE49-F238E27FC236}">
                <a16:creationId xmlns:a16="http://schemas.microsoft.com/office/drawing/2014/main" id="{A072B31A-A376-48D2-8AAA-132258A8AE8D}"/>
              </a:ext>
            </a:extLst>
          </p:cNvPr>
          <p:cNvPicPr>
            <a:picLocks noChangeAspect="1"/>
          </p:cNvPicPr>
          <p:nvPr/>
        </p:nvPicPr>
        <p:blipFill>
          <a:blip r:embed="rId2"/>
          <a:stretch>
            <a:fillRect/>
          </a:stretch>
        </p:blipFill>
        <p:spPr>
          <a:xfrm>
            <a:off x="3856949" y="866900"/>
            <a:ext cx="5665196" cy="2181100"/>
          </a:xfrm>
          <a:prstGeom prst="rect">
            <a:avLst/>
          </a:prstGeom>
        </p:spPr>
      </p:pic>
      <p:pic>
        <p:nvPicPr>
          <p:cNvPr id="6" name="תמונה 5">
            <a:extLst>
              <a:ext uri="{FF2B5EF4-FFF2-40B4-BE49-F238E27FC236}">
                <a16:creationId xmlns:a16="http://schemas.microsoft.com/office/drawing/2014/main" id="{E5B5B6A5-C767-4EEE-AE85-5B4BD061EDFB}"/>
              </a:ext>
            </a:extLst>
          </p:cNvPr>
          <p:cNvPicPr>
            <a:picLocks noChangeAspect="1"/>
          </p:cNvPicPr>
          <p:nvPr/>
        </p:nvPicPr>
        <p:blipFill>
          <a:blip r:embed="rId3"/>
          <a:stretch>
            <a:fillRect/>
          </a:stretch>
        </p:blipFill>
        <p:spPr>
          <a:xfrm>
            <a:off x="3936291" y="3439020"/>
            <a:ext cx="5257255" cy="2602341"/>
          </a:xfrm>
          <a:prstGeom prst="rect">
            <a:avLst/>
          </a:prstGeom>
        </p:spPr>
      </p:pic>
    </p:spTree>
    <p:extLst>
      <p:ext uri="{BB962C8B-B14F-4D97-AF65-F5344CB8AC3E}">
        <p14:creationId xmlns:p14="http://schemas.microsoft.com/office/powerpoint/2010/main" val="88761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594F34-5053-4C9B-B559-29FD65720F6D}"/>
              </a:ext>
            </a:extLst>
          </p:cNvPr>
          <p:cNvSpPr>
            <a:spLocks noGrp="1"/>
          </p:cNvSpPr>
          <p:nvPr>
            <p:ph type="title"/>
          </p:nvPr>
        </p:nvSpPr>
        <p:spPr>
          <a:xfrm>
            <a:off x="563527" y="609600"/>
            <a:ext cx="3042056" cy="1320800"/>
          </a:xfrm>
        </p:spPr>
        <p:txBody>
          <a:bodyPr anchor="ctr">
            <a:normAutofit/>
          </a:bodyPr>
          <a:lstStyle/>
          <a:p>
            <a:r>
              <a:rPr lang="en-US" b="0" i="0" dirty="0">
                <a:effectLst/>
                <a:latin typeface="Open Sans" panose="020B0606030504020204" pitchFamily="34" charset="0"/>
              </a:rPr>
              <a:t>Feature importance</a:t>
            </a:r>
            <a:endParaRPr lang="he-IL" dirty="0">
              <a:latin typeface="Berlin Sans FB" panose="020E0602020502020306" pitchFamily="34" charset="0"/>
              <a:cs typeface="Aharoni" panose="02010803020104030203" pitchFamily="2" charset="-79"/>
            </a:endParaRPr>
          </a:p>
        </p:txBody>
      </p:sp>
      <p:sp>
        <p:nvSpPr>
          <p:cNvPr id="3" name="מציין מיקום תוכן 2">
            <a:extLst>
              <a:ext uri="{FF2B5EF4-FFF2-40B4-BE49-F238E27FC236}">
                <a16:creationId xmlns:a16="http://schemas.microsoft.com/office/drawing/2014/main" id="{88937A8B-A55D-4E4F-9500-B30B7698A3BC}"/>
              </a:ext>
            </a:extLst>
          </p:cNvPr>
          <p:cNvSpPr>
            <a:spLocks noGrp="1"/>
          </p:cNvSpPr>
          <p:nvPr>
            <p:ph idx="1"/>
          </p:nvPr>
        </p:nvSpPr>
        <p:spPr>
          <a:xfrm>
            <a:off x="563527" y="2160588"/>
            <a:ext cx="3242929" cy="2767013"/>
          </a:xfrm>
        </p:spPr>
        <p:txBody>
          <a:bodyPr>
            <a:normAutofit/>
          </a:bodyPr>
          <a:lstStyle/>
          <a:p>
            <a:pPr marL="0" indent="0" algn="l">
              <a:buNone/>
            </a:pPr>
            <a:r>
              <a:rPr lang="en-US" sz="2000" dirty="0">
                <a:solidFill>
                  <a:schemeClr val="tx1"/>
                </a:solidFill>
              </a:rPr>
              <a:t>From the library </a:t>
            </a:r>
            <a:r>
              <a:rPr lang="en-US" sz="2000" dirty="0" err="1">
                <a:solidFill>
                  <a:schemeClr val="tx1"/>
                </a:solidFill>
              </a:rPr>
              <a:t>sklearn</a:t>
            </a:r>
            <a:r>
              <a:rPr lang="en-US" sz="2000" dirty="0">
                <a:solidFill>
                  <a:schemeClr val="tx1"/>
                </a:solidFill>
              </a:rPr>
              <a:t> we used the method ‘</a:t>
            </a:r>
            <a:r>
              <a:rPr lang="en-US" sz="2000" b="0" i="0" dirty="0">
                <a:solidFill>
                  <a:schemeClr val="tx1"/>
                </a:solidFill>
                <a:effectLst/>
                <a:latin typeface="Open Sans" panose="020B0606030504020204" pitchFamily="34" charset="0"/>
              </a:rPr>
              <a:t>Feature importance</a:t>
            </a:r>
            <a:r>
              <a:rPr lang="en-US" sz="2000" dirty="0">
                <a:solidFill>
                  <a:schemeClr val="tx1"/>
                </a:solidFill>
              </a:rPr>
              <a:t>’ that gave us the top N best features from the data.</a:t>
            </a:r>
          </a:p>
          <a:p>
            <a:pPr marL="0" indent="0" algn="l">
              <a:buNone/>
            </a:pPr>
            <a:endParaRPr lang="he-IL" sz="2000" dirty="0">
              <a:solidFill>
                <a:schemeClr val="tx1"/>
              </a:solidFill>
            </a:endParaRPr>
          </a:p>
          <a:p>
            <a:pPr marL="0" indent="0" algn="l">
              <a:buNone/>
            </a:pPr>
            <a:endParaRPr lang="en-US" dirty="0"/>
          </a:p>
          <a:p>
            <a:pPr marL="0" indent="0">
              <a:buNone/>
            </a:pPr>
            <a:endParaRPr lang="he-IL" dirty="0"/>
          </a:p>
        </p:txBody>
      </p:sp>
      <p:pic>
        <p:nvPicPr>
          <p:cNvPr id="7" name="תמונה 6">
            <a:extLst>
              <a:ext uri="{FF2B5EF4-FFF2-40B4-BE49-F238E27FC236}">
                <a16:creationId xmlns:a16="http://schemas.microsoft.com/office/drawing/2014/main" id="{C2FB8BC6-F9FC-4321-8B89-ABBAE931D7FD}"/>
              </a:ext>
            </a:extLst>
          </p:cNvPr>
          <p:cNvPicPr>
            <a:picLocks noChangeAspect="1"/>
          </p:cNvPicPr>
          <p:nvPr/>
        </p:nvPicPr>
        <p:blipFill>
          <a:blip r:embed="rId2"/>
          <a:stretch>
            <a:fillRect/>
          </a:stretch>
        </p:blipFill>
        <p:spPr>
          <a:xfrm>
            <a:off x="3936890" y="609600"/>
            <a:ext cx="5256055" cy="2601747"/>
          </a:xfrm>
          <a:prstGeom prst="rect">
            <a:avLst/>
          </a:prstGeom>
        </p:spPr>
      </p:pic>
      <p:pic>
        <p:nvPicPr>
          <p:cNvPr id="5" name="תמונה 4">
            <a:extLst>
              <a:ext uri="{FF2B5EF4-FFF2-40B4-BE49-F238E27FC236}">
                <a16:creationId xmlns:a16="http://schemas.microsoft.com/office/drawing/2014/main" id="{4AD1FB31-543A-41CE-A7EF-8579E2B88888}"/>
              </a:ext>
            </a:extLst>
          </p:cNvPr>
          <p:cNvPicPr>
            <a:picLocks noChangeAspect="1"/>
          </p:cNvPicPr>
          <p:nvPr/>
        </p:nvPicPr>
        <p:blipFill>
          <a:blip r:embed="rId3"/>
          <a:stretch>
            <a:fillRect/>
          </a:stretch>
        </p:blipFill>
        <p:spPr>
          <a:xfrm>
            <a:off x="4523867" y="3439020"/>
            <a:ext cx="4082103" cy="2602341"/>
          </a:xfrm>
          <a:prstGeom prst="rect">
            <a:avLst/>
          </a:prstGeom>
        </p:spPr>
      </p:pic>
    </p:spTree>
    <p:extLst>
      <p:ext uri="{BB962C8B-B14F-4D97-AF65-F5344CB8AC3E}">
        <p14:creationId xmlns:p14="http://schemas.microsoft.com/office/powerpoint/2010/main" val="315663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B33723EF-2311-49CD-A85B-5F06E6926CD7}"/>
              </a:ext>
            </a:extLst>
          </p:cNvPr>
          <p:cNvSpPr txBox="1"/>
          <p:nvPr/>
        </p:nvSpPr>
        <p:spPr>
          <a:xfrm>
            <a:off x="329609" y="457201"/>
            <a:ext cx="8995144" cy="1425070"/>
          </a:xfrm>
          <a:prstGeom prst="rect">
            <a:avLst/>
          </a:prstGeom>
          <a:noFill/>
        </p:spPr>
        <p:txBody>
          <a:bodyPr wrap="square" rtlCol="1">
            <a:spAutoFit/>
          </a:bodyPr>
          <a:lstStyle/>
          <a:p>
            <a:pPr>
              <a:lnSpc>
                <a:spcPct val="150000"/>
              </a:lnSpc>
            </a:pPr>
            <a:r>
              <a:rPr lang="en-US" sz="2000" dirty="0"/>
              <a:t>we talked enough about the feature we did not use,</a:t>
            </a:r>
          </a:p>
          <a:p>
            <a:pPr>
              <a:lnSpc>
                <a:spcPct val="150000"/>
              </a:lnSpc>
            </a:pPr>
            <a:r>
              <a:rPr lang="en-US" sz="2000" dirty="0"/>
              <a:t>It’s time to talk about the features that we find the best for our detection.</a:t>
            </a:r>
          </a:p>
          <a:p>
            <a:pPr>
              <a:lnSpc>
                <a:spcPct val="150000"/>
              </a:lnSpc>
            </a:pPr>
            <a:r>
              <a:rPr lang="en-US" sz="2000" dirty="0"/>
              <a:t>  </a:t>
            </a:r>
            <a:endParaRPr lang="he-IL" sz="2000" dirty="0"/>
          </a:p>
        </p:txBody>
      </p:sp>
      <p:sp>
        <p:nvSpPr>
          <p:cNvPr id="5" name="תיבת טקסט 4">
            <a:extLst>
              <a:ext uri="{FF2B5EF4-FFF2-40B4-BE49-F238E27FC236}">
                <a16:creationId xmlns:a16="http://schemas.microsoft.com/office/drawing/2014/main" id="{2B767546-211F-4E1C-B0D3-F1FF9EBDB207}"/>
              </a:ext>
            </a:extLst>
          </p:cNvPr>
          <p:cNvSpPr txBox="1"/>
          <p:nvPr/>
        </p:nvSpPr>
        <p:spPr>
          <a:xfrm>
            <a:off x="435934" y="1690577"/>
            <a:ext cx="9473610" cy="1980157"/>
          </a:xfrm>
          <a:prstGeom prst="rect">
            <a:avLst/>
          </a:prstGeom>
          <a:noFill/>
        </p:spPr>
        <p:txBody>
          <a:bodyPr wrap="square" rtlCol="1">
            <a:spAutoFit/>
          </a:bodyPr>
          <a:lstStyle/>
          <a:p>
            <a:pPr>
              <a:lnSpc>
                <a:spcPct val="150000"/>
              </a:lnSpc>
            </a:pPr>
            <a:r>
              <a:rPr lang="en-US" sz="2000" dirty="0"/>
              <a:t>after cleaning the data we went down to 20 features.</a:t>
            </a:r>
          </a:p>
          <a:p>
            <a:pPr>
              <a:lnSpc>
                <a:spcPct val="150000"/>
              </a:lnSpc>
            </a:pPr>
            <a:r>
              <a:rPr lang="en-US" sz="2000" dirty="0"/>
              <a:t>We found out that the fourth matrix contains all the </a:t>
            </a:r>
            <a:r>
              <a:rPr kumimoji="0" lang="he-IL" altLang="he-IL" sz="2400" b="0" i="0" u="none" strike="noStrike" cap="none" normalizeH="0" baseline="0" dirty="0" err="1">
                <a:ln>
                  <a:noFill/>
                </a:ln>
                <a:solidFill>
                  <a:srgbClr val="202124"/>
                </a:solidFill>
                <a:effectLst/>
                <a:latin typeface="inherit"/>
              </a:rPr>
              <a:t>necessary</a:t>
            </a:r>
            <a:r>
              <a:rPr kumimoji="0" lang="he-IL" altLang="he-IL" sz="700" b="0" i="0" u="none" strike="noStrike" cap="none" normalizeH="0" baseline="0" dirty="0">
                <a:ln>
                  <a:noFill/>
                </a:ln>
                <a:solidFill>
                  <a:schemeClr val="tx1"/>
                </a:solidFill>
                <a:effectLst/>
              </a:rPr>
              <a:t> </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a:lnSpc>
                <a:spcPct val="150000"/>
              </a:lnSpc>
            </a:pPr>
            <a:r>
              <a:rPr lang="en-US" sz="2000" dirty="0"/>
              <a:t> information so we used it only.</a:t>
            </a:r>
          </a:p>
          <a:p>
            <a:pPr>
              <a:lnSpc>
                <a:spcPct val="150000"/>
              </a:lnSpc>
            </a:pPr>
            <a:endParaRPr lang="he-IL" sz="2000" dirty="0"/>
          </a:p>
        </p:txBody>
      </p:sp>
      <p:sp>
        <p:nvSpPr>
          <p:cNvPr id="8" name="Rectangle 3">
            <a:extLst>
              <a:ext uri="{FF2B5EF4-FFF2-40B4-BE49-F238E27FC236}">
                <a16:creationId xmlns:a16="http://schemas.microsoft.com/office/drawing/2014/main" id="{64E48E5A-3CA5-4020-BF68-11E47B8DDAE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0" name="תמונה 9">
            <a:extLst>
              <a:ext uri="{FF2B5EF4-FFF2-40B4-BE49-F238E27FC236}">
                <a16:creationId xmlns:a16="http://schemas.microsoft.com/office/drawing/2014/main" id="{880BA4F6-6902-4C6F-8D68-E767F41FD699}"/>
              </a:ext>
            </a:extLst>
          </p:cNvPr>
          <p:cNvPicPr>
            <a:picLocks noChangeAspect="1"/>
          </p:cNvPicPr>
          <p:nvPr/>
        </p:nvPicPr>
        <p:blipFill>
          <a:blip r:embed="rId2"/>
          <a:stretch>
            <a:fillRect/>
          </a:stretch>
        </p:blipFill>
        <p:spPr>
          <a:xfrm>
            <a:off x="329609" y="3670734"/>
            <a:ext cx="7744906" cy="1762371"/>
          </a:xfrm>
          <a:prstGeom prst="rect">
            <a:avLst/>
          </a:prstGeom>
        </p:spPr>
      </p:pic>
    </p:spTree>
    <p:extLst>
      <p:ext uri="{BB962C8B-B14F-4D97-AF65-F5344CB8AC3E}">
        <p14:creationId xmlns:p14="http://schemas.microsoft.com/office/powerpoint/2010/main" val="296903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19D074C2-E248-42C8-BEDB-60E4080DD4D7}"/>
              </a:ext>
            </a:extLst>
          </p:cNvPr>
          <p:cNvSpPr txBox="1"/>
          <p:nvPr/>
        </p:nvSpPr>
        <p:spPr>
          <a:xfrm>
            <a:off x="127592" y="765544"/>
            <a:ext cx="9462976" cy="1569660"/>
          </a:xfrm>
          <a:prstGeom prst="rect">
            <a:avLst/>
          </a:prstGeom>
          <a:noFill/>
        </p:spPr>
        <p:txBody>
          <a:bodyPr wrap="square" rtlCol="1">
            <a:spAutoFit/>
          </a:bodyPr>
          <a:lstStyle/>
          <a:p>
            <a:pPr algn="ctr"/>
            <a:r>
              <a:rPr lang="en-US" sz="4800" b="1" dirty="0">
                <a:solidFill>
                  <a:schemeClr val="accent1"/>
                </a:solidFill>
              </a:rPr>
              <a:t>Machine Learning Algorithms</a:t>
            </a:r>
          </a:p>
          <a:p>
            <a:pPr algn="ctr"/>
            <a:r>
              <a:rPr lang="en-US" sz="4800" b="1" dirty="0">
                <a:solidFill>
                  <a:schemeClr val="accent1"/>
                </a:solidFill>
              </a:rPr>
              <a:t>And results</a:t>
            </a:r>
            <a:endParaRPr lang="he-IL" b="1" dirty="0">
              <a:solidFill>
                <a:schemeClr val="accent1"/>
              </a:solidFill>
            </a:endParaRPr>
          </a:p>
        </p:txBody>
      </p:sp>
      <p:sp>
        <p:nvSpPr>
          <p:cNvPr id="3" name="תיבת טקסט 2">
            <a:extLst>
              <a:ext uri="{FF2B5EF4-FFF2-40B4-BE49-F238E27FC236}">
                <a16:creationId xmlns:a16="http://schemas.microsoft.com/office/drawing/2014/main" id="{4B9C8B4D-A589-4416-AA6C-BF56B8CFF34C}"/>
              </a:ext>
            </a:extLst>
          </p:cNvPr>
          <p:cNvSpPr txBox="1"/>
          <p:nvPr/>
        </p:nvSpPr>
        <p:spPr>
          <a:xfrm>
            <a:off x="701750" y="2690336"/>
            <a:ext cx="9144000" cy="1477328"/>
          </a:xfrm>
          <a:prstGeom prst="rect">
            <a:avLst/>
          </a:prstGeom>
          <a:noFill/>
        </p:spPr>
        <p:txBody>
          <a:bodyPr wrap="square" rtlCol="1">
            <a:spAutoFit/>
          </a:bodyPr>
          <a:lstStyle/>
          <a:p>
            <a:r>
              <a:rPr lang="en-US" dirty="0"/>
              <a:t>In this task we chose to use three different algorithms:</a:t>
            </a:r>
            <a:endParaRPr lang="en-US" sz="3200" dirty="0"/>
          </a:p>
          <a:p>
            <a:pPr marL="285750" indent="-285750">
              <a:buFont typeface="Arial" panose="020B0604020202020204" pitchFamily="34" charset="0"/>
              <a:buChar char="•"/>
            </a:pPr>
            <a:r>
              <a:rPr lang="en-US" dirty="0"/>
              <a:t>Extra Trees Classifier</a:t>
            </a:r>
          </a:p>
          <a:p>
            <a:pPr marL="285750" indent="-285750">
              <a:buFont typeface="Arial" panose="020B0604020202020204" pitchFamily="34" charset="0"/>
              <a:buChar char="•"/>
            </a:pPr>
            <a:r>
              <a:rPr lang="en-US" dirty="0"/>
              <a:t>Random Forest Classifier</a:t>
            </a:r>
          </a:p>
          <a:p>
            <a:pPr marL="285750" indent="-285750">
              <a:buFont typeface="Arial" panose="020B0604020202020204" pitchFamily="34" charset="0"/>
              <a:buChar char="•"/>
            </a:pPr>
            <a:r>
              <a:rPr lang="en-US" dirty="0"/>
              <a:t>Hist Gradient Boosting Classifier</a:t>
            </a:r>
          </a:p>
          <a:p>
            <a:endParaRPr lang="en-US" dirty="0"/>
          </a:p>
        </p:txBody>
      </p:sp>
    </p:spTree>
    <p:extLst>
      <p:ext uri="{BB962C8B-B14F-4D97-AF65-F5344CB8AC3E}">
        <p14:creationId xmlns:p14="http://schemas.microsoft.com/office/powerpoint/2010/main" val="241996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טבלה 5">
            <a:extLst>
              <a:ext uri="{FF2B5EF4-FFF2-40B4-BE49-F238E27FC236}">
                <a16:creationId xmlns:a16="http://schemas.microsoft.com/office/drawing/2014/main" id="{28A90CD3-1D31-402B-A140-BFF624D7E686}"/>
              </a:ext>
            </a:extLst>
          </p:cNvPr>
          <p:cNvGraphicFramePr>
            <a:graphicFrameLocks noGrp="1"/>
          </p:cNvGraphicFramePr>
          <p:nvPr>
            <p:extLst>
              <p:ext uri="{D42A27DB-BD31-4B8C-83A1-F6EECF244321}">
                <p14:modId xmlns:p14="http://schemas.microsoft.com/office/powerpoint/2010/main" val="2018082767"/>
              </p:ext>
            </p:extLst>
          </p:nvPr>
        </p:nvGraphicFramePr>
        <p:xfrm>
          <a:off x="162046" y="1711565"/>
          <a:ext cx="5301205" cy="3657600"/>
        </p:xfrm>
        <a:graphic>
          <a:graphicData uri="http://schemas.openxmlformats.org/drawingml/2006/table">
            <a:tbl>
              <a:tblPr rtl="1" firstRow="1" bandRow="1">
                <a:tableStyleId>{5C22544A-7EE6-4342-B048-85BDC9FD1C3A}</a:tableStyleId>
              </a:tblPr>
              <a:tblGrid>
                <a:gridCol w="1004683">
                  <a:extLst>
                    <a:ext uri="{9D8B030D-6E8A-4147-A177-3AD203B41FA5}">
                      <a16:colId xmlns:a16="http://schemas.microsoft.com/office/drawing/2014/main" val="763082300"/>
                    </a:ext>
                  </a:extLst>
                </a:gridCol>
                <a:gridCol w="1004683">
                  <a:extLst>
                    <a:ext uri="{9D8B030D-6E8A-4147-A177-3AD203B41FA5}">
                      <a16:colId xmlns:a16="http://schemas.microsoft.com/office/drawing/2014/main" val="3007917680"/>
                    </a:ext>
                  </a:extLst>
                </a:gridCol>
                <a:gridCol w="1004683">
                  <a:extLst>
                    <a:ext uri="{9D8B030D-6E8A-4147-A177-3AD203B41FA5}">
                      <a16:colId xmlns:a16="http://schemas.microsoft.com/office/drawing/2014/main" val="2725275043"/>
                    </a:ext>
                  </a:extLst>
                </a:gridCol>
                <a:gridCol w="1004683">
                  <a:extLst>
                    <a:ext uri="{9D8B030D-6E8A-4147-A177-3AD203B41FA5}">
                      <a16:colId xmlns:a16="http://schemas.microsoft.com/office/drawing/2014/main" val="853614132"/>
                    </a:ext>
                  </a:extLst>
                </a:gridCol>
                <a:gridCol w="1282473">
                  <a:extLst>
                    <a:ext uri="{9D8B030D-6E8A-4147-A177-3AD203B41FA5}">
                      <a16:colId xmlns:a16="http://schemas.microsoft.com/office/drawing/2014/main" val="1492584565"/>
                    </a:ext>
                  </a:extLst>
                </a:gridCol>
              </a:tblGrid>
              <a:tr h="631121">
                <a:tc>
                  <a:txBody>
                    <a:bodyPr/>
                    <a:lstStyle/>
                    <a:p>
                      <a:pPr algn="ctr" rtl="1"/>
                      <a:r>
                        <a:rPr lang="en-US" dirty="0"/>
                        <a:t>F1-score</a:t>
                      </a:r>
                      <a:endParaRPr lang="he-IL" dirty="0"/>
                    </a:p>
                  </a:txBody>
                  <a:tcPr/>
                </a:tc>
                <a:tc>
                  <a:txBody>
                    <a:bodyPr/>
                    <a:lstStyle/>
                    <a:p>
                      <a:pPr algn="ctr" rtl="1"/>
                      <a:r>
                        <a:rPr lang="en-US" dirty="0"/>
                        <a:t>accuracy</a:t>
                      </a:r>
                      <a:endParaRPr lang="he-IL" dirty="0"/>
                    </a:p>
                  </a:txBody>
                  <a:tcPr/>
                </a:tc>
                <a:tc>
                  <a:txBody>
                    <a:bodyPr/>
                    <a:lstStyle/>
                    <a:p>
                      <a:pPr algn="ctr" rtl="1"/>
                      <a:r>
                        <a:rPr lang="en-US" dirty="0"/>
                        <a:t>recall</a:t>
                      </a:r>
                      <a:endParaRPr lang="he-IL" dirty="0"/>
                    </a:p>
                  </a:txBody>
                  <a:tcPr/>
                </a:tc>
                <a:tc>
                  <a:txBody>
                    <a:bodyPr/>
                    <a:lstStyle/>
                    <a:p>
                      <a:pPr algn="ctr" rtl="1"/>
                      <a:r>
                        <a:rPr lang="en-US" dirty="0"/>
                        <a:t>Precision</a:t>
                      </a:r>
                      <a:endParaRPr lang="he-IL" dirty="0"/>
                    </a:p>
                  </a:txBody>
                  <a:tcPr/>
                </a:tc>
                <a:tc>
                  <a:txBody>
                    <a:bodyPr/>
                    <a:lstStyle/>
                    <a:p>
                      <a:pPr rtl="1"/>
                      <a:endParaRPr lang="he-IL" dirty="0"/>
                    </a:p>
                  </a:txBody>
                  <a:tcPr/>
                </a:tc>
                <a:extLst>
                  <a:ext uri="{0D108BD9-81ED-4DB2-BD59-A6C34878D82A}">
                    <a16:rowId xmlns:a16="http://schemas.microsoft.com/office/drawing/2014/main" val="3010968830"/>
                  </a:ext>
                </a:extLst>
              </a:tr>
              <a:tr h="901601">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en-US" dirty="0"/>
                        <a:t>Extra Trees </a:t>
                      </a:r>
                      <a:endParaRPr lang="he-IL" dirty="0"/>
                    </a:p>
                    <a:p>
                      <a:pPr rtl="1"/>
                      <a:endParaRPr lang="he-IL" dirty="0"/>
                    </a:p>
                  </a:txBody>
                  <a:tcPr/>
                </a:tc>
                <a:extLst>
                  <a:ext uri="{0D108BD9-81ED-4DB2-BD59-A6C34878D82A}">
                    <a16:rowId xmlns:a16="http://schemas.microsoft.com/office/drawing/2014/main" val="2199728744"/>
                  </a:ext>
                </a:extLst>
              </a:tr>
              <a:tr h="901601">
                <a:tc>
                  <a:txBody>
                    <a:bodyPr/>
                    <a:lstStyle/>
                    <a:p>
                      <a:pPr algn="ctr" rtl="1"/>
                      <a:r>
                        <a:rPr lang="en-US" dirty="0"/>
                        <a:t>0.98</a:t>
                      </a:r>
                      <a:endParaRPr lang="he-IL" dirty="0"/>
                    </a:p>
                  </a:txBody>
                  <a:tcPr/>
                </a:tc>
                <a:tc>
                  <a:txBody>
                    <a:bodyPr/>
                    <a:lstStyle/>
                    <a:p>
                      <a:pPr algn="ctr" rtl="1"/>
                      <a:r>
                        <a:rPr lang="en-US" dirty="0"/>
                        <a:t>0.98</a:t>
                      </a:r>
                      <a:endParaRPr lang="he-IL" dirty="0"/>
                    </a:p>
                  </a:txBody>
                  <a:tcPr/>
                </a:tc>
                <a:tc>
                  <a:txBody>
                    <a:bodyPr/>
                    <a:lstStyle/>
                    <a:p>
                      <a:pPr algn="ctr" rtl="1"/>
                      <a:r>
                        <a:rPr lang="en-US" dirty="0"/>
                        <a:t>0.98</a:t>
                      </a:r>
                      <a:endParaRPr lang="he-IL" dirty="0"/>
                    </a:p>
                  </a:txBody>
                  <a:tcPr/>
                </a:tc>
                <a:tc>
                  <a:txBody>
                    <a:bodyPr/>
                    <a:lstStyle/>
                    <a:p>
                      <a:pPr algn="ctr" rtl="1"/>
                      <a:r>
                        <a:rPr lang="en-US" dirty="0"/>
                        <a:t>0.98</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Random Forest </a:t>
                      </a:r>
                      <a:endParaRPr lang="he-IL" dirty="0"/>
                    </a:p>
                    <a:p>
                      <a:pPr rtl="1"/>
                      <a:endParaRPr lang="he-IL" dirty="0"/>
                    </a:p>
                  </a:txBody>
                  <a:tcPr/>
                </a:tc>
                <a:extLst>
                  <a:ext uri="{0D108BD9-81ED-4DB2-BD59-A6C34878D82A}">
                    <a16:rowId xmlns:a16="http://schemas.microsoft.com/office/drawing/2014/main" val="1300831723"/>
                  </a:ext>
                </a:extLst>
              </a:tr>
              <a:tr h="1172081">
                <a:tc>
                  <a:txBody>
                    <a:bodyPr/>
                    <a:lstStyle/>
                    <a:p>
                      <a:pPr algn="ctr" rtl="1"/>
                      <a:r>
                        <a:rPr lang="en-US" dirty="0"/>
                        <a:t>0.99</a:t>
                      </a:r>
                      <a:endParaRPr lang="he-IL" dirty="0"/>
                    </a:p>
                  </a:txBody>
                  <a:tcPr/>
                </a:tc>
                <a:tc>
                  <a:txBody>
                    <a:bodyPr/>
                    <a:lstStyle/>
                    <a:p>
                      <a:pPr algn="ctr" rtl="1"/>
                      <a:r>
                        <a:rPr lang="en-US" dirty="0"/>
                        <a:t>0.99</a:t>
                      </a:r>
                      <a:endParaRPr lang="he-IL" dirty="0"/>
                    </a:p>
                  </a:txBody>
                  <a:tcPr/>
                </a:tc>
                <a:tc>
                  <a:txBody>
                    <a:bodyPr/>
                    <a:lstStyle/>
                    <a:p>
                      <a:pPr algn="ctr" rtl="1"/>
                      <a:r>
                        <a:rPr lang="en-US" dirty="0"/>
                        <a:t>0.99</a:t>
                      </a:r>
                      <a:endParaRPr lang="he-IL" dirty="0"/>
                    </a:p>
                  </a:txBody>
                  <a:tcPr/>
                </a:tc>
                <a:tc>
                  <a:txBody>
                    <a:bodyPr/>
                    <a:lstStyle/>
                    <a:p>
                      <a:pPr algn="ctr" rtl="1"/>
                      <a:r>
                        <a:rPr lang="en-US" dirty="0"/>
                        <a:t>0.99</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Hist Gradient Boosting </a:t>
                      </a:r>
                      <a:endParaRPr lang="he-IL" dirty="0"/>
                    </a:p>
                    <a:p>
                      <a:pPr rtl="1"/>
                      <a:endParaRPr lang="he-IL" dirty="0"/>
                    </a:p>
                  </a:txBody>
                  <a:tcPr/>
                </a:tc>
                <a:extLst>
                  <a:ext uri="{0D108BD9-81ED-4DB2-BD59-A6C34878D82A}">
                    <a16:rowId xmlns:a16="http://schemas.microsoft.com/office/drawing/2014/main" val="251108842"/>
                  </a:ext>
                </a:extLst>
              </a:tr>
            </a:tbl>
          </a:graphicData>
        </a:graphic>
      </p:graphicFrame>
      <p:sp>
        <p:nvSpPr>
          <p:cNvPr id="3" name="TextBox 2">
            <a:extLst>
              <a:ext uri="{FF2B5EF4-FFF2-40B4-BE49-F238E27FC236}">
                <a16:creationId xmlns:a16="http://schemas.microsoft.com/office/drawing/2014/main" id="{259A4C3F-871C-4895-B045-6A12D5117AF1}"/>
              </a:ext>
            </a:extLst>
          </p:cNvPr>
          <p:cNvSpPr txBox="1"/>
          <p:nvPr/>
        </p:nvSpPr>
        <p:spPr>
          <a:xfrm>
            <a:off x="1940149" y="1304169"/>
            <a:ext cx="1935866" cy="369332"/>
          </a:xfrm>
          <a:prstGeom prst="rect">
            <a:avLst/>
          </a:prstGeom>
          <a:noFill/>
        </p:spPr>
        <p:txBody>
          <a:bodyPr wrap="square" rtlCol="0">
            <a:spAutoFit/>
          </a:bodyPr>
          <a:lstStyle/>
          <a:p>
            <a:r>
              <a:rPr lang="en-US" dirty="0"/>
              <a:t>MTA  database</a:t>
            </a:r>
            <a:endParaRPr lang="en-IL" dirty="0"/>
          </a:p>
        </p:txBody>
      </p:sp>
      <p:graphicFrame>
        <p:nvGraphicFramePr>
          <p:cNvPr id="7" name="טבלה 5">
            <a:extLst>
              <a:ext uri="{FF2B5EF4-FFF2-40B4-BE49-F238E27FC236}">
                <a16:creationId xmlns:a16="http://schemas.microsoft.com/office/drawing/2014/main" id="{97AB8F5B-18D6-4573-9C2B-AE8237DEF048}"/>
              </a:ext>
            </a:extLst>
          </p:cNvPr>
          <p:cNvGraphicFramePr>
            <a:graphicFrameLocks noGrp="1"/>
          </p:cNvGraphicFramePr>
          <p:nvPr>
            <p:extLst>
              <p:ext uri="{D42A27DB-BD31-4B8C-83A1-F6EECF244321}">
                <p14:modId xmlns:p14="http://schemas.microsoft.com/office/powerpoint/2010/main" val="3832808325"/>
              </p:ext>
            </p:extLst>
          </p:nvPr>
        </p:nvGraphicFramePr>
        <p:xfrm>
          <a:off x="5772872" y="1711565"/>
          <a:ext cx="5301205" cy="3657600"/>
        </p:xfrm>
        <a:graphic>
          <a:graphicData uri="http://schemas.openxmlformats.org/drawingml/2006/table">
            <a:tbl>
              <a:tblPr rtl="1" firstRow="1" bandRow="1">
                <a:tableStyleId>{5C22544A-7EE6-4342-B048-85BDC9FD1C3A}</a:tableStyleId>
              </a:tblPr>
              <a:tblGrid>
                <a:gridCol w="1004683">
                  <a:extLst>
                    <a:ext uri="{9D8B030D-6E8A-4147-A177-3AD203B41FA5}">
                      <a16:colId xmlns:a16="http://schemas.microsoft.com/office/drawing/2014/main" val="763082300"/>
                    </a:ext>
                  </a:extLst>
                </a:gridCol>
                <a:gridCol w="1004683">
                  <a:extLst>
                    <a:ext uri="{9D8B030D-6E8A-4147-A177-3AD203B41FA5}">
                      <a16:colId xmlns:a16="http://schemas.microsoft.com/office/drawing/2014/main" val="3007917680"/>
                    </a:ext>
                  </a:extLst>
                </a:gridCol>
                <a:gridCol w="1004683">
                  <a:extLst>
                    <a:ext uri="{9D8B030D-6E8A-4147-A177-3AD203B41FA5}">
                      <a16:colId xmlns:a16="http://schemas.microsoft.com/office/drawing/2014/main" val="2725275043"/>
                    </a:ext>
                  </a:extLst>
                </a:gridCol>
                <a:gridCol w="1004683">
                  <a:extLst>
                    <a:ext uri="{9D8B030D-6E8A-4147-A177-3AD203B41FA5}">
                      <a16:colId xmlns:a16="http://schemas.microsoft.com/office/drawing/2014/main" val="853614132"/>
                    </a:ext>
                  </a:extLst>
                </a:gridCol>
                <a:gridCol w="1282473">
                  <a:extLst>
                    <a:ext uri="{9D8B030D-6E8A-4147-A177-3AD203B41FA5}">
                      <a16:colId xmlns:a16="http://schemas.microsoft.com/office/drawing/2014/main" val="1492584565"/>
                    </a:ext>
                  </a:extLst>
                </a:gridCol>
              </a:tblGrid>
              <a:tr h="631526">
                <a:tc>
                  <a:txBody>
                    <a:bodyPr/>
                    <a:lstStyle/>
                    <a:p>
                      <a:pPr algn="ctr" rtl="1"/>
                      <a:r>
                        <a:rPr lang="en-US" dirty="0"/>
                        <a:t>F1-score</a:t>
                      </a:r>
                      <a:endParaRPr lang="he-IL" dirty="0"/>
                    </a:p>
                  </a:txBody>
                  <a:tcPr/>
                </a:tc>
                <a:tc>
                  <a:txBody>
                    <a:bodyPr/>
                    <a:lstStyle/>
                    <a:p>
                      <a:pPr algn="ctr" rtl="1"/>
                      <a:r>
                        <a:rPr lang="en-US" dirty="0"/>
                        <a:t>accuracy</a:t>
                      </a:r>
                      <a:endParaRPr lang="he-IL" dirty="0"/>
                    </a:p>
                  </a:txBody>
                  <a:tcPr/>
                </a:tc>
                <a:tc>
                  <a:txBody>
                    <a:bodyPr/>
                    <a:lstStyle/>
                    <a:p>
                      <a:pPr algn="ctr" rtl="1"/>
                      <a:r>
                        <a:rPr lang="en-US" dirty="0"/>
                        <a:t>recall</a:t>
                      </a:r>
                      <a:endParaRPr lang="he-IL" dirty="0"/>
                    </a:p>
                  </a:txBody>
                  <a:tcPr/>
                </a:tc>
                <a:tc>
                  <a:txBody>
                    <a:bodyPr/>
                    <a:lstStyle/>
                    <a:p>
                      <a:pPr algn="ctr" rtl="1"/>
                      <a:r>
                        <a:rPr lang="en-US" dirty="0"/>
                        <a:t>Precision</a:t>
                      </a:r>
                      <a:endParaRPr lang="he-IL" dirty="0"/>
                    </a:p>
                  </a:txBody>
                  <a:tcPr/>
                </a:tc>
                <a:tc>
                  <a:txBody>
                    <a:bodyPr/>
                    <a:lstStyle/>
                    <a:p>
                      <a:pPr rtl="1"/>
                      <a:endParaRPr lang="he-IL" dirty="0"/>
                    </a:p>
                  </a:txBody>
                  <a:tcPr/>
                </a:tc>
                <a:extLst>
                  <a:ext uri="{0D108BD9-81ED-4DB2-BD59-A6C34878D82A}">
                    <a16:rowId xmlns:a16="http://schemas.microsoft.com/office/drawing/2014/main" val="3010968830"/>
                  </a:ext>
                </a:extLst>
              </a:tr>
              <a:tr h="902180">
                <a:tc>
                  <a:txBody>
                    <a:bodyPr/>
                    <a:lstStyle/>
                    <a:p>
                      <a:pPr algn="ctr" rtl="1"/>
                      <a:r>
                        <a:rPr lang="en-US"/>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algn="ctr" rtl="1"/>
                      <a:r>
                        <a:rPr lang="en-US" dirty="0"/>
                        <a:t>1.0</a:t>
                      </a:r>
                      <a:endParaRPr lang="he-IL" dirty="0"/>
                    </a:p>
                  </a:txBody>
                  <a:tcPr/>
                </a:tc>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en-US" dirty="0"/>
                        <a:t>Extra Trees </a:t>
                      </a:r>
                      <a:endParaRPr lang="he-IL" dirty="0"/>
                    </a:p>
                    <a:p>
                      <a:pPr rtl="1"/>
                      <a:endParaRPr lang="he-IL" dirty="0"/>
                    </a:p>
                  </a:txBody>
                  <a:tcPr/>
                </a:tc>
                <a:extLst>
                  <a:ext uri="{0D108BD9-81ED-4DB2-BD59-A6C34878D82A}">
                    <a16:rowId xmlns:a16="http://schemas.microsoft.com/office/drawing/2014/main" val="2199728744"/>
                  </a:ext>
                </a:extLst>
              </a:tr>
              <a:tr h="9021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0.99</a:t>
                      </a:r>
                      <a:endParaRPr lang="he-IL" dirty="0"/>
                    </a:p>
                    <a:p>
                      <a:pPr algn="ctr" rtl="1"/>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0.99</a:t>
                      </a:r>
                      <a:endParaRPr lang="he-IL" dirty="0"/>
                    </a:p>
                    <a:p>
                      <a:pPr algn="ctr" rtl="1"/>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0.99</a:t>
                      </a:r>
                      <a:endParaRPr lang="he-IL" dirty="0"/>
                    </a:p>
                    <a:p>
                      <a:pPr algn="ctr" rtl="1"/>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0.99</a:t>
                      </a:r>
                      <a:endParaRPr lang="he-IL" dirty="0"/>
                    </a:p>
                    <a:p>
                      <a:pPr algn="ctr" rtl="1"/>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Random Forest </a:t>
                      </a:r>
                      <a:endParaRPr lang="he-IL" dirty="0"/>
                    </a:p>
                    <a:p>
                      <a:pPr rtl="1"/>
                      <a:endParaRPr lang="he-IL" dirty="0"/>
                    </a:p>
                  </a:txBody>
                  <a:tcPr/>
                </a:tc>
                <a:extLst>
                  <a:ext uri="{0D108BD9-81ED-4DB2-BD59-A6C34878D82A}">
                    <a16:rowId xmlns:a16="http://schemas.microsoft.com/office/drawing/2014/main" val="1300831723"/>
                  </a:ext>
                </a:extLst>
              </a:tr>
              <a:tr h="1172835">
                <a:tc>
                  <a:txBody>
                    <a:bodyPr/>
                    <a:lstStyle/>
                    <a:p>
                      <a:pPr algn="ctr" rtl="1"/>
                      <a:r>
                        <a:rPr lang="en-US" dirty="0"/>
                        <a:t>0.99</a:t>
                      </a:r>
                      <a:endParaRPr lang="he-IL" dirty="0"/>
                    </a:p>
                  </a:txBody>
                  <a:tcPr/>
                </a:tc>
                <a:tc>
                  <a:txBody>
                    <a:bodyPr/>
                    <a:lstStyle/>
                    <a:p>
                      <a:pPr algn="ctr" rtl="1"/>
                      <a:r>
                        <a:rPr lang="en-US" dirty="0"/>
                        <a:t>0.99</a:t>
                      </a:r>
                      <a:endParaRPr lang="he-IL" dirty="0"/>
                    </a:p>
                  </a:txBody>
                  <a:tcPr/>
                </a:tc>
                <a:tc>
                  <a:txBody>
                    <a:bodyPr/>
                    <a:lstStyle/>
                    <a:p>
                      <a:pPr algn="ctr" rtl="1"/>
                      <a:r>
                        <a:rPr lang="en-US" dirty="0"/>
                        <a:t>0.99</a:t>
                      </a:r>
                      <a:endParaRPr lang="he-IL" dirty="0"/>
                    </a:p>
                  </a:txBody>
                  <a:tcPr/>
                </a:tc>
                <a:tc>
                  <a:txBody>
                    <a:bodyPr/>
                    <a:lstStyle/>
                    <a:p>
                      <a:pPr algn="ctr" rtl="1"/>
                      <a:r>
                        <a:rPr lang="en-US" dirty="0"/>
                        <a:t>0.99</a:t>
                      </a:r>
                      <a:endParaRPr lang="he-IL"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Hist Gradient Boosting </a:t>
                      </a:r>
                      <a:endParaRPr lang="he-IL" dirty="0"/>
                    </a:p>
                    <a:p>
                      <a:pPr rtl="1"/>
                      <a:endParaRPr lang="he-IL" dirty="0"/>
                    </a:p>
                  </a:txBody>
                  <a:tcPr/>
                </a:tc>
                <a:extLst>
                  <a:ext uri="{0D108BD9-81ED-4DB2-BD59-A6C34878D82A}">
                    <a16:rowId xmlns:a16="http://schemas.microsoft.com/office/drawing/2014/main" val="251108842"/>
                  </a:ext>
                </a:extLst>
              </a:tr>
            </a:tbl>
          </a:graphicData>
        </a:graphic>
      </p:graphicFrame>
      <p:sp>
        <p:nvSpPr>
          <p:cNvPr id="8" name="TextBox 7">
            <a:extLst>
              <a:ext uri="{FF2B5EF4-FFF2-40B4-BE49-F238E27FC236}">
                <a16:creationId xmlns:a16="http://schemas.microsoft.com/office/drawing/2014/main" id="{135CF47B-6094-424F-83CC-B2B80B00684A}"/>
              </a:ext>
            </a:extLst>
          </p:cNvPr>
          <p:cNvSpPr txBox="1"/>
          <p:nvPr/>
        </p:nvSpPr>
        <p:spPr>
          <a:xfrm>
            <a:off x="7253468" y="1342233"/>
            <a:ext cx="1935867" cy="369332"/>
          </a:xfrm>
          <a:prstGeom prst="rect">
            <a:avLst/>
          </a:prstGeom>
          <a:noFill/>
        </p:spPr>
        <p:txBody>
          <a:bodyPr wrap="square" rtlCol="0">
            <a:spAutoFit/>
          </a:bodyPr>
          <a:lstStyle/>
          <a:p>
            <a:r>
              <a:rPr lang="en-US" dirty="0"/>
              <a:t>USTC database </a:t>
            </a:r>
            <a:endParaRPr lang="en-IL" dirty="0"/>
          </a:p>
        </p:txBody>
      </p:sp>
      <p:sp>
        <p:nvSpPr>
          <p:cNvPr id="4" name="TextBox 3">
            <a:extLst>
              <a:ext uri="{FF2B5EF4-FFF2-40B4-BE49-F238E27FC236}">
                <a16:creationId xmlns:a16="http://schemas.microsoft.com/office/drawing/2014/main" id="{F245E9AD-C1E3-47F5-B51A-EADD2A66AA8C}"/>
              </a:ext>
            </a:extLst>
          </p:cNvPr>
          <p:cNvSpPr txBox="1"/>
          <p:nvPr/>
        </p:nvSpPr>
        <p:spPr>
          <a:xfrm>
            <a:off x="4259484" y="278321"/>
            <a:ext cx="2592729" cy="461665"/>
          </a:xfrm>
          <a:prstGeom prst="rect">
            <a:avLst/>
          </a:prstGeom>
          <a:noFill/>
        </p:spPr>
        <p:txBody>
          <a:bodyPr wrap="square" rtlCol="0">
            <a:spAutoFit/>
          </a:bodyPr>
          <a:lstStyle/>
          <a:p>
            <a:r>
              <a:rPr lang="en-US" sz="2400" dirty="0"/>
              <a:t>Detection results</a:t>
            </a:r>
            <a:endParaRPr lang="en-IL" sz="2400" dirty="0"/>
          </a:p>
        </p:txBody>
      </p:sp>
    </p:spTree>
    <p:extLst>
      <p:ext uri="{BB962C8B-B14F-4D97-AF65-F5344CB8AC3E}">
        <p14:creationId xmlns:p14="http://schemas.microsoft.com/office/powerpoint/2010/main" val="3550743875"/>
      </p:ext>
    </p:extLst>
  </p:cSld>
  <p:clrMapOvr>
    <a:masterClrMapping/>
  </p:clrMapOvr>
</p:sld>
</file>

<file path=ppt/theme/theme1.xml><?xml version="1.0" encoding="utf-8"?>
<a:theme xmlns:a="http://schemas.openxmlformats.org/drawingml/2006/main" name="1_פיאה">
  <a:themeElements>
    <a:clrScheme name="ירוק">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פיאה">
  <a:themeElements>
    <a:clrScheme name="ירוק">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TM02900688[[fn=פיאה]]</Template>
  <TotalTime>625</TotalTime>
  <Words>375</Words>
  <Application>Microsoft Office PowerPoint</Application>
  <PresentationFormat>מסך רחב</PresentationFormat>
  <Paragraphs>109</Paragraphs>
  <Slides>10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10</vt:i4>
      </vt:variant>
    </vt:vector>
  </HeadingPairs>
  <TitlesOfParts>
    <vt:vector size="18" baseType="lpstr">
      <vt:lpstr>Arial</vt:lpstr>
      <vt:lpstr>Berlin Sans FB</vt:lpstr>
      <vt:lpstr>inherit</vt:lpstr>
      <vt:lpstr>Open Sans</vt:lpstr>
      <vt:lpstr>Trebuchet MS</vt:lpstr>
      <vt:lpstr>Wingdings 3</vt:lpstr>
      <vt:lpstr>1_פיאה</vt:lpstr>
      <vt:lpstr>פיאה</vt:lpstr>
      <vt:lpstr>Network Malicious Traffic Detection Challenge </vt:lpstr>
      <vt:lpstr>Data Engineering</vt:lpstr>
      <vt:lpstr>מצגת של PowerPoint‏</vt:lpstr>
      <vt:lpstr>מצגת של PowerPoint‏</vt:lpstr>
      <vt:lpstr>מצגת של PowerPoint‏</vt:lpstr>
      <vt:lpstr>Feature importance</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Malicious Traffic Detection Challenge </dc:title>
  <dc:creator>תהילה עבאדי</dc:creator>
  <cp:lastModifiedBy>תהילה עבאדי</cp:lastModifiedBy>
  <cp:revision>7</cp:revision>
  <dcterms:created xsi:type="dcterms:W3CDTF">2021-12-09T10:38:40Z</dcterms:created>
  <dcterms:modified xsi:type="dcterms:W3CDTF">2021-12-09T21:10:22Z</dcterms:modified>
</cp:coreProperties>
</file>