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D0783-88DE-48DE-A95C-E20FE85353B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C7D589-361D-408D-9A6C-DA96B0645A09}">
      <dgm:prSet/>
      <dgm:spPr/>
      <dgm:t>
        <a:bodyPr/>
        <a:lstStyle/>
        <a:p>
          <a:r>
            <a:rPr lang="it-IT" b="1" i="0" baseline="0" dirty="0"/>
            <a:t>per tutto il lavoro persistente</a:t>
          </a:r>
          <a:r>
            <a:rPr lang="it-IT" b="0" i="0" baseline="0" dirty="0"/>
            <a:t>: dovresti usare </a:t>
          </a:r>
          <a:r>
            <a:rPr lang="it-IT" b="0" i="0" u="sng" baseline="0" dirty="0"/>
            <a:t>WorkManager</a:t>
          </a:r>
          <a:r>
            <a:rPr lang="it-IT" dirty="0"/>
            <a:t>, un </a:t>
          </a:r>
          <a:r>
            <a:rPr lang="it-IT" b="0" i="0" baseline="0" dirty="0"/>
            <a:t>componente della libreria Android Jetpack specializzato nel lavoro in background.</a:t>
          </a:r>
          <a:endParaRPr lang="en-US" dirty="0"/>
        </a:p>
      </dgm:t>
    </dgm:pt>
    <dgm:pt modelId="{AFEDF695-DE43-40AD-BEF9-C26CF0103A94}" type="parTrans" cxnId="{40096DDD-54C9-4717-AE47-1B9C44F368A9}">
      <dgm:prSet/>
      <dgm:spPr/>
      <dgm:t>
        <a:bodyPr/>
        <a:lstStyle/>
        <a:p>
          <a:endParaRPr lang="en-US"/>
        </a:p>
      </dgm:t>
    </dgm:pt>
    <dgm:pt modelId="{E800BAFE-E626-4D56-8BF0-3E922017FDC8}" type="sibTrans" cxnId="{40096DDD-54C9-4717-AE47-1B9C44F368A9}">
      <dgm:prSet/>
      <dgm:spPr/>
      <dgm:t>
        <a:bodyPr/>
        <a:lstStyle/>
        <a:p>
          <a:endParaRPr lang="en-US"/>
        </a:p>
      </dgm:t>
    </dgm:pt>
    <dgm:pt modelId="{48275CA7-AA2A-45A2-B3C4-86E412A38702}">
      <dgm:prSet/>
      <dgm:spPr/>
      <dgm:t>
        <a:bodyPr/>
        <a:lstStyle/>
        <a:p>
          <a:r>
            <a:rPr lang="it-IT" b="1" i="0" baseline="0" dirty="0"/>
            <a:t>per i lavori immediati non persistenti</a:t>
          </a:r>
          <a:r>
            <a:rPr lang="it-IT" b="0" i="0" baseline="0" dirty="0"/>
            <a:t>: dovresti usare le </a:t>
          </a:r>
          <a:r>
            <a:rPr lang="it-IT" b="0" i="0" u="sng" baseline="0" dirty="0"/>
            <a:t>coroutine Kotlin</a:t>
          </a:r>
          <a:r>
            <a:rPr lang="it-IT" b="0" i="0" baseline="0" dirty="0"/>
            <a:t>, </a:t>
          </a:r>
          <a:r>
            <a:rPr lang="it-IT" b="0" i="0" dirty="0"/>
            <a:t>un modello di progettazione di concorrenza per semplificare il codice che viene eseguito in modo asincrono</a:t>
          </a:r>
          <a:r>
            <a:rPr lang="it-IT" b="0" i="0" baseline="0" dirty="0"/>
            <a:t>. </a:t>
          </a:r>
          <a:endParaRPr lang="en-US" dirty="0"/>
        </a:p>
      </dgm:t>
    </dgm:pt>
    <dgm:pt modelId="{B4DDDC90-A043-468A-BE6A-6A9F2F19D7DF}" type="parTrans" cxnId="{FB911492-EA59-4D1C-889D-896A950EDE8E}">
      <dgm:prSet/>
      <dgm:spPr/>
      <dgm:t>
        <a:bodyPr/>
        <a:lstStyle/>
        <a:p>
          <a:endParaRPr lang="en-US"/>
        </a:p>
      </dgm:t>
    </dgm:pt>
    <dgm:pt modelId="{AC3B3A1E-EA92-476C-AF93-2DFF6B78A457}" type="sibTrans" cxnId="{FB911492-EA59-4D1C-889D-896A950EDE8E}">
      <dgm:prSet/>
      <dgm:spPr/>
      <dgm:t>
        <a:bodyPr/>
        <a:lstStyle/>
        <a:p>
          <a:endParaRPr lang="en-US"/>
        </a:p>
      </dgm:t>
    </dgm:pt>
    <dgm:pt modelId="{7C0255B8-EC1B-44F3-84EF-A3A1A7E67F55}">
      <dgm:prSet/>
      <dgm:spPr/>
      <dgm:t>
        <a:bodyPr/>
        <a:lstStyle/>
        <a:p>
          <a:r>
            <a:rPr lang="it-IT" b="1" dirty="0"/>
            <a:t>per il l</a:t>
          </a:r>
          <a:r>
            <a:rPr lang="it-IT" b="1" i="0" baseline="0" dirty="0"/>
            <a:t>avoro non persistente di lunga durata e r</a:t>
          </a:r>
          <a:r>
            <a:rPr lang="it-IT" b="1" i="0" dirty="0"/>
            <a:t>inviabile </a:t>
          </a:r>
          <a:r>
            <a:rPr lang="it-IT" i="0" baseline="0" dirty="0"/>
            <a:t>: d</a:t>
          </a:r>
          <a:r>
            <a:rPr lang="it-IT" b="0" i="0" baseline="0" dirty="0"/>
            <a:t>ovresti completare tali attività attraverso un </a:t>
          </a:r>
          <a:r>
            <a:rPr lang="it-IT" b="0" i="0" u="sng" baseline="0" dirty="0"/>
            <a:t>lavoro persistente</a:t>
          </a:r>
          <a:r>
            <a:rPr lang="it-IT" b="0" i="0" u="none" baseline="0" dirty="0"/>
            <a:t> </a:t>
          </a:r>
          <a:r>
            <a:rPr lang="it-IT" b="0" i="0" baseline="0" dirty="0"/>
            <a:t>utilizzando WorkManager</a:t>
          </a:r>
          <a:r>
            <a:rPr lang="it-IT" dirty="0"/>
            <a:t> (</a:t>
          </a:r>
          <a:r>
            <a:rPr lang="it-IT" b="0" i="0" baseline="0" dirty="0"/>
            <a:t>non dovresti usare questo tipo di lavoro).</a:t>
          </a:r>
          <a:endParaRPr lang="en-US" dirty="0"/>
        </a:p>
      </dgm:t>
    </dgm:pt>
    <dgm:pt modelId="{1A460734-045B-4573-92C2-4EDE2D449BAC}" type="parTrans" cxnId="{D02071F9-CADD-4DBF-9015-EB64FD85C460}">
      <dgm:prSet/>
      <dgm:spPr/>
      <dgm:t>
        <a:bodyPr/>
        <a:lstStyle/>
        <a:p>
          <a:endParaRPr lang="en-US"/>
        </a:p>
      </dgm:t>
    </dgm:pt>
    <dgm:pt modelId="{8508C230-01F2-44E8-8310-D058B734E242}" type="sibTrans" cxnId="{D02071F9-CADD-4DBF-9015-EB64FD85C460}">
      <dgm:prSet/>
      <dgm:spPr/>
      <dgm:t>
        <a:bodyPr/>
        <a:lstStyle/>
        <a:p>
          <a:endParaRPr lang="en-US"/>
        </a:p>
      </dgm:t>
    </dgm:pt>
    <dgm:pt modelId="{EAFA7D20-7E65-4734-A3EB-6E71982F7284}" type="pres">
      <dgm:prSet presAssocID="{6D1D0783-88DE-48DE-A95C-E20FE85353B4}" presName="vert0" presStyleCnt="0">
        <dgm:presLayoutVars>
          <dgm:dir/>
          <dgm:animOne val="branch"/>
          <dgm:animLvl val="lvl"/>
        </dgm:presLayoutVars>
      </dgm:prSet>
      <dgm:spPr/>
    </dgm:pt>
    <dgm:pt modelId="{E853BE51-4AF7-4CAD-A141-2B387CA1FEAB}" type="pres">
      <dgm:prSet presAssocID="{5CC7D589-361D-408D-9A6C-DA96B0645A09}" presName="thickLine" presStyleLbl="alignNode1" presStyleIdx="0" presStyleCnt="3"/>
      <dgm:spPr/>
    </dgm:pt>
    <dgm:pt modelId="{8DDA4479-B566-4ADF-96AF-44CFA1581EFA}" type="pres">
      <dgm:prSet presAssocID="{5CC7D589-361D-408D-9A6C-DA96B0645A09}" presName="horz1" presStyleCnt="0"/>
      <dgm:spPr/>
    </dgm:pt>
    <dgm:pt modelId="{25A135AC-15D2-4AD7-9AA7-DF27A4A43F8F}" type="pres">
      <dgm:prSet presAssocID="{5CC7D589-361D-408D-9A6C-DA96B0645A09}" presName="tx1" presStyleLbl="revTx" presStyleIdx="0" presStyleCnt="3"/>
      <dgm:spPr/>
    </dgm:pt>
    <dgm:pt modelId="{BA28602E-C6D0-4C2B-A9AF-CCA8995830F2}" type="pres">
      <dgm:prSet presAssocID="{5CC7D589-361D-408D-9A6C-DA96B0645A09}" presName="vert1" presStyleCnt="0"/>
      <dgm:spPr/>
    </dgm:pt>
    <dgm:pt modelId="{2A609B32-72DB-4E06-BAC4-9A2E7F110965}" type="pres">
      <dgm:prSet presAssocID="{48275CA7-AA2A-45A2-B3C4-86E412A38702}" presName="thickLine" presStyleLbl="alignNode1" presStyleIdx="1" presStyleCnt="3"/>
      <dgm:spPr/>
    </dgm:pt>
    <dgm:pt modelId="{FB8A50D2-0102-4CE1-9623-5F8ED7E20279}" type="pres">
      <dgm:prSet presAssocID="{48275CA7-AA2A-45A2-B3C4-86E412A38702}" presName="horz1" presStyleCnt="0"/>
      <dgm:spPr/>
    </dgm:pt>
    <dgm:pt modelId="{852F17D6-F01E-4CDB-8D41-BEB220BA4269}" type="pres">
      <dgm:prSet presAssocID="{48275CA7-AA2A-45A2-B3C4-86E412A38702}" presName="tx1" presStyleLbl="revTx" presStyleIdx="1" presStyleCnt="3"/>
      <dgm:spPr/>
    </dgm:pt>
    <dgm:pt modelId="{0BBEF624-3258-418B-B8E1-24596F203D63}" type="pres">
      <dgm:prSet presAssocID="{48275CA7-AA2A-45A2-B3C4-86E412A38702}" presName="vert1" presStyleCnt="0"/>
      <dgm:spPr/>
    </dgm:pt>
    <dgm:pt modelId="{D5CDC7B5-C530-4EB6-A4F7-D2AA8F632546}" type="pres">
      <dgm:prSet presAssocID="{7C0255B8-EC1B-44F3-84EF-A3A1A7E67F55}" presName="thickLine" presStyleLbl="alignNode1" presStyleIdx="2" presStyleCnt="3"/>
      <dgm:spPr/>
    </dgm:pt>
    <dgm:pt modelId="{FD308471-0617-4607-8CB0-FDB27EEB3D8E}" type="pres">
      <dgm:prSet presAssocID="{7C0255B8-EC1B-44F3-84EF-A3A1A7E67F55}" presName="horz1" presStyleCnt="0"/>
      <dgm:spPr/>
    </dgm:pt>
    <dgm:pt modelId="{66ABA17B-FEDA-4FE7-A12C-D332C5E1A6AA}" type="pres">
      <dgm:prSet presAssocID="{7C0255B8-EC1B-44F3-84EF-A3A1A7E67F55}" presName="tx1" presStyleLbl="revTx" presStyleIdx="2" presStyleCnt="3"/>
      <dgm:spPr/>
    </dgm:pt>
    <dgm:pt modelId="{92A14A2A-1B84-489A-B5CE-EF498BA231A5}" type="pres">
      <dgm:prSet presAssocID="{7C0255B8-EC1B-44F3-84EF-A3A1A7E67F55}" presName="vert1" presStyleCnt="0"/>
      <dgm:spPr/>
    </dgm:pt>
  </dgm:ptLst>
  <dgm:cxnLst>
    <dgm:cxn modelId="{BCB51964-FA3C-45EE-AB3C-075B9987D4BE}" type="presOf" srcId="{5CC7D589-361D-408D-9A6C-DA96B0645A09}" destId="{25A135AC-15D2-4AD7-9AA7-DF27A4A43F8F}" srcOrd="0" destOrd="0" presId="urn:microsoft.com/office/officeart/2008/layout/LinedList"/>
    <dgm:cxn modelId="{3C0D5F5A-AC97-4C91-8C62-1EB639462C46}" type="presOf" srcId="{7C0255B8-EC1B-44F3-84EF-A3A1A7E67F55}" destId="{66ABA17B-FEDA-4FE7-A12C-D332C5E1A6AA}" srcOrd="0" destOrd="0" presId="urn:microsoft.com/office/officeart/2008/layout/LinedList"/>
    <dgm:cxn modelId="{FB911492-EA59-4D1C-889D-896A950EDE8E}" srcId="{6D1D0783-88DE-48DE-A95C-E20FE85353B4}" destId="{48275CA7-AA2A-45A2-B3C4-86E412A38702}" srcOrd="1" destOrd="0" parTransId="{B4DDDC90-A043-468A-BE6A-6A9F2F19D7DF}" sibTransId="{AC3B3A1E-EA92-476C-AF93-2DFF6B78A457}"/>
    <dgm:cxn modelId="{C9A20FD3-58BB-460B-B832-A3460B171534}" type="presOf" srcId="{6D1D0783-88DE-48DE-A95C-E20FE85353B4}" destId="{EAFA7D20-7E65-4734-A3EB-6E71982F7284}" srcOrd="0" destOrd="0" presId="urn:microsoft.com/office/officeart/2008/layout/LinedList"/>
    <dgm:cxn modelId="{40096DDD-54C9-4717-AE47-1B9C44F368A9}" srcId="{6D1D0783-88DE-48DE-A95C-E20FE85353B4}" destId="{5CC7D589-361D-408D-9A6C-DA96B0645A09}" srcOrd="0" destOrd="0" parTransId="{AFEDF695-DE43-40AD-BEF9-C26CF0103A94}" sibTransId="{E800BAFE-E626-4D56-8BF0-3E922017FDC8}"/>
    <dgm:cxn modelId="{EA7E1DDE-6210-4AE9-A87A-9A47802E2B4A}" type="presOf" srcId="{48275CA7-AA2A-45A2-B3C4-86E412A38702}" destId="{852F17D6-F01E-4CDB-8D41-BEB220BA4269}" srcOrd="0" destOrd="0" presId="urn:microsoft.com/office/officeart/2008/layout/LinedList"/>
    <dgm:cxn modelId="{D02071F9-CADD-4DBF-9015-EB64FD85C460}" srcId="{6D1D0783-88DE-48DE-A95C-E20FE85353B4}" destId="{7C0255B8-EC1B-44F3-84EF-A3A1A7E67F55}" srcOrd="2" destOrd="0" parTransId="{1A460734-045B-4573-92C2-4EDE2D449BAC}" sibTransId="{8508C230-01F2-44E8-8310-D058B734E242}"/>
    <dgm:cxn modelId="{C8614478-48FF-4BC6-BB14-45BCF91F6701}" type="presParOf" srcId="{EAFA7D20-7E65-4734-A3EB-6E71982F7284}" destId="{E853BE51-4AF7-4CAD-A141-2B387CA1FEAB}" srcOrd="0" destOrd="0" presId="urn:microsoft.com/office/officeart/2008/layout/LinedList"/>
    <dgm:cxn modelId="{4FB5FC4C-F590-407C-BCD4-CD7B7C0B6490}" type="presParOf" srcId="{EAFA7D20-7E65-4734-A3EB-6E71982F7284}" destId="{8DDA4479-B566-4ADF-96AF-44CFA1581EFA}" srcOrd="1" destOrd="0" presId="urn:microsoft.com/office/officeart/2008/layout/LinedList"/>
    <dgm:cxn modelId="{69488B08-AA0D-49D0-8D5A-6B764D9E1B08}" type="presParOf" srcId="{8DDA4479-B566-4ADF-96AF-44CFA1581EFA}" destId="{25A135AC-15D2-4AD7-9AA7-DF27A4A43F8F}" srcOrd="0" destOrd="0" presId="urn:microsoft.com/office/officeart/2008/layout/LinedList"/>
    <dgm:cxn modelId="{BDEB0DAB-4549-46B5-8C84-9B0A9F34E29F}" type="presParOf" srcId="{8DDA4479-B566-4ADF-96AF-44CFA1581EFA}" destId="{BA28602E-C6D0-4C2B-A9AF-CCA8995830F2}" srcOrd="1" destOrd="0" presId="urn:microsoft.com/office/officeart/2008/layout/LinedList"/>
    <dgm:cxn modelId="{0E626BFB-4BF7-4896-B5F2-C6AB2636A67B}" type="presParOf" srcId="{EAFA7D20-7E65-4734-A3EB-6E71982F7284}" destId="{2A609B32-72DB-4E06-BAC4-9A2E7F110965}" srcOrd="2" destOrd="0" presId="urn:microsoft.com/office/officeart/2008/layout/LinedList"/>
    <dgm:cxn modelId="{7BC5186A-3DF8-474C-AA53-B504914CA9DC}" type="presParOf" srcId="{EAFA7D20-7E65-4734-A3EB-6E71982F7284}" destId="{FB8A50D2-0102-4CE1-9623-5F8ED7E20279}" srcOrd="3" destOrd="0" presId="urn:microsoft.com/office/officeart/2008/layout/LinedList"/>
    <dgm:cxn modelId="{A38FD18A-8450-4E3A-8BBF-0DFAA9CACC06}" type="presParOf" srcId="{FB8A50D2-0102-4CE1-9623-5F8ED7E20279}" destId="{852F17D6-F01E-4CDB-8D41-BEB220BA4269}" srcOrd="0" destOrd="0" presId="urn:microsoft.com/office/officeart/2008/layout/LinedList"/>
    <dgm:cxn modelId="{4804DD85-7F45-48C7-9B38-51D28ECF0A6B}" type="presParOf" srcId="{FB8A50D2-0102-4CE1-9623-5F8ED7E20279}" destId="{0BBEF624-3258-418B-B8E1-24596F203D63}" srcOrd="1" destOrd="0" presId="urn:microsoft.com/office/officeart/2008/layout/LinedList"/>
    <dgm:cxn modelId="{6BAB6E95-9BC6-4459-AA60-8FFBF5B8C557}" type="presParOf" srcId="{EAFA7D20-7E65-4734-A3EB-6E71982F7284}" destId="{D5CDC7B5-C530-4EB6-A4F7-D2AA8F632546}" srcOrd="4" destOrd="0" presId="urn:microsoft.com/office/officeart/2008/layout/LinedList"/>
    <dgm:cxn modelId="{E7147844-055A-4D6C-B74E-A41991CA2B54}" type="presParOf" srcId="{EAFA7D20-7E65-4734-A3EB-6E71982F7284}" destId="{FD308471-0617-4607-8CB0-FDB27EEB3D8E}" srcOrd="5" destOrd="0" presId="urn:microsoft.com/office/officeart/2008/layout/LinedList"/>
    <dgm:cxn modelId="{BD13D3E0-854E-4502-B6B0-F61ACC8F3B8C}" type="presParOf" srcId="{FD308471-0617-4607-8CB0-FDB27EEB3D8E}" destId="{66ABA17B-FEDA-4FE7-A12C-D332C5E1A6AA}" srcOrd="0" destOrd="0" presId="urn:microsoft.com/office/officeart/2008/layout/LinedList"/>
    <dgm:cxn modelId="{FD2ACB1A-FC1A-400B-9DB3-B65F93EABD46}" type="presParOf" srcId="{FD308471-0617-4607-8CB0-FDB27EEB3D8E}" destId="{92A14A2A-1B84-489A-B5CE-EF498BA231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3BE51-4AF7-4CAD-A141-2B387CA1FEA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135AC-15D2-4AD7-9AA7-DF27A4A43F8F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0" kern="1200" baseline="0" dirty="0"/>
            <a:t>per tutto il lavoro persistente</a:t>
          </a:r>
          <a:r>
            <a:rPr lang="it-IT" sz="2400" b="0" i="0" kern="1200" baseline="0" dirty="0"/>
            <a:t>: dovresti usare </a:t>
          </a:r>
          <a:r>
            <a:rPr lang="it-IT" sz="2400" b="0" i="0" u="sng" kern="1200" baseline="0" dirty="0"/>
            <a:t>WorkManager</a:t>
          </a:r>
          <a:r>
            <a:rPr lang="it-IT" sz="2400" kern="1200" dirty="0"/>
            <a:t>, un </a:t>
          </a:r>
          <a:r>
            <a:rPr lang="it-IT" sz="2400" b="0" i="0" kern="1200" baseline="0" dirty="0"/>
            <a:t>componente della libreria Android Jetpack specializzato nel lavoro in background.</a:t>
          </a:r>
          <a:endParaRPr lang="en-US" sz="2400" kern="1200" dirty="0"/>
        </a:p>
      </dsp:txBody>
      <dsp:txXfrm>
        <a:off x="0" y="2703"/>
        <a:ext cx="6900512" cy="1843578"/>
      </dsp:txXfrm>
    </dsp:sp>
    <dsp:sp modelId="{2A609B32-72DB-4E06-BAC4-9A2E7F110965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F17D6-F01E-4CDB-8D41-BEB220BA4269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0" kern="1200" baseline="0" dirty="0"/>
            <a:t>per i lavori immediati non persistenti</a:t>
          </a:r>
          <a:r>
            <a:rPr lang="it-IT" sz="2400" b="0" i="0" kern="1200" baseline="0" dirty="0"/>
            <a:t>: dovresti usare le </a:t>
          </a:r>
          <a:r>
            <a:rPr lang="it-IT" sz="2400" b="0" i="0" u="sng" kern="1200" baseline="0" dirty="0"/>
            <a:t>coroutine Kotlin</a:t>
          </a:r>
          <a:r>
            <a:rPr lang="it-IT" sz="2400" b="0" i="0" kern="1200" baseline="0" dirty="0"/>
            <a:t>, </a:t>
          </a:r>
          <a:r>
            <a:rPr lang="it-IT" sz="2400" b="0" i="0" kern="1200" dirty="0"/>
            <a:t>un modello di progettazione di concorrenza per semplificare il codice che viene eseguito in modo asincrono</a:t>
          </a:r>
          <a:r>
            <a:rPr lang="it-IT" sz="2400" b="0" i="0" kern="1200" baseline="0" dirty="0"/>
            <a:t>. </a:t>
          </a:r>
          <a:endParaRPr lang="en-US" sz="2400" kern="1200" dirty="0"/>
        </a:p>
      </dsp:txBody>
      <dsp:txXfrm>
        <a:off x="0" y="1846281"/>
        <a:ext cx="6900512" cy="1843578"/>
      </dsp:txXfrm>
    </dsp:sp>
    <dsp:sp modelId="{D5CDC7B5-C530-4EB6-A4F7-D2AA8F632546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BA17B-FEDA-4FE7-A12C-D332C5E1A6AA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per il l</a:t>
          </a:r>
          <a:r>
            <a:rPr lang="it-IT" sz="2400" b="1" i="0" kern="1200" baseline="0" dirty="0"/>
            <a:t>avoro non persistente di lunga durata e r</a:t>
          </a:r>
          <a:r>
            <a:rPr lang="it-IT" sz="2400" b="1" i="0" kern="1200" dirty="0"/>
            <a:t>inviabile </a:t>
          </a:r>
          <a:r>
            <a:rPr lang="it-IT" sz="2400" i="0" kern="1200" baseline="0" dirty="0"/>
            <a:t>: d</a:t>
          </a:r>
          <a:r>
            <a:rPr lang="it-IT" sz="2400" b="0" i="0" kern="1200" baseline="0" dirty="0"/>
            <a:t>ovresti completare tali attività attraverso un </a:t>
          </a:r>
          <a:r>
            <a:rPr lang="it-IT" sz="2400" b="0" i="0" u="sng" kern="1200" baseline="0" dirty="0"/>
            <a:t>lavoro persistente</a:t>
          </a:r>
          <a:r>
            <a:rPr lang="it-IT" sz="2400" b="0" i="0" u="none" kern="1200" baseline="0" dirty="0"/>
            <a:t> </a:t>
          </a:r>
          <a:r>
            <a:rPr lang="it-IT" sz="2400" b="0" i="0" kern="1200" baseline="0" dirty="0"/>
            <a:t>utilizzando WorkManager</a:t>
          </a:r>
          <a:r>
            <a:rPr lang="it-IT" sz="2400" kern="1200" dirty="0"/>
            <a:t> (</a:t>
          </a:r>
          <a:r>
            <a:rPr lang="it-IT" sz="2400" b="0" i="0" kern="1200" baseline="0" dirty="0"/>
            <a:t>non dovresti usare questo tipo di lavoro).</a:t>
          </a:r>
          <a:endParaRPr lang="en-US" sz="2400" kern="1200" dirty="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01A89-9E8C-9621-1921-7B7704CA1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6FA504-A9B2-1EBA-2683-C39203DA0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9B74AA-8F25-5939-6A34-664882FD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8164E2-D5E8-EEF4-33C1-BE5CE9AD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B00581-BCBC-3FCD-078B-FF44C644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7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C623F-70CE-C839-2D1D-B6F27286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D79B38-2305-A7D1-CEFD-88D4A370D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208C85-13A9-3E9C-8AEF-F782A983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07BFBE-C040-1362-9678-60AE4BBB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C2B40F-59C7-1B04-B7A7-D15E6A4E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79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C44375F-C042-6E54-5ACE-9FBC638B6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4DAEA1-226F-8287-FA7D-36D12DE54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D1FB7E-F9EF-F259-D420-EF281742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E21CAE-47DA-BF8E-337E-15D43775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B42260-2A15-F4A4-61DB-9BC64901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59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AB862-4D3A-C9EE-013E-407E4C71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8E046F-BC11-E2F3-B024-05C1FD6B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DE7D4F-E1DB-F4E7-298F-DC7043CB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037C6E-7FB4-7346-5675-59BE9825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EDA0DC-5725-E4E3-3413-DC0F7B25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7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B80925-5CBA-55B3-5EB0-BD47FBB8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E59778-0DCF-4D0A-4D48-D71FAAFC8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03FDF5-D8F5-5F16-CDB0-E1191A2D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3B4ECE-589D-3E3D-3039-F3B518DF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9BC822-358B-69C4-A420-42243490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72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544E2F-EC44-DC7C-C030-6918D567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3BDF71-DEB4-61BF-CC7E-16BDF347D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F238B3-1124-2A20-8836-37AAD086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B3E88F-635F-30F1-3ED9-36AECBB8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EA56D4-F053-7EE9-F17C-B9EC55B9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5811CC-8341-320B-7DB8-74C9F4F6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70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45AB-003E-5DD9-806B-2E83BE8E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44C07D-F638-964C-693F-732135B5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FCF160-8488-D542-677A-0AE71A1F0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C4A2A1-915B-16FF-3651-32957CFD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93FC1E-5B36-4B30-21B5-2DD534466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466F6D1-8403-9455-BE19-AFFEA711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FAD35D1-0A9F-8A15-F748-E8081541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21764D9-B793-3DEB-394D-0C66F43D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31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FC3675-1BDB-D45A-0795-5F7D2FCB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42B135-07E1-E586-E53F-A94B9FEF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B4ADEE-3333-0F9A-848A-767390E7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7CC84-26DC-ED36-BECE-12408C0D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43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18A3B63-7283-638F-728C-5E61C5FF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4D2989-9273-2557-DC2E-6D5B58DD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11962C-D621-6C60-EA81-0A305F5B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3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ACD863-7F09-5BD8-078E-CDBB0499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366A68-F7ED-8296-C410-59D3C9E4B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6DCA34-A3F3-14CB-94C7-A0516920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70F71E-24E0-3638-9EF4-51A41FE2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86A0F8-F59D-C2FC-DED7-E98B654C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4AE507-FB94-9DA7-8867-30CF4299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4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C5EC7-322A-6A5C-D15D-9C946F61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DE6C88-0413-7ED7-011A-10572AED3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686524-7341-7450-5455-06E253F35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762DF1-0FEF-EBCE-1382-7DCDA84A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AEE5-7379-4121-84C1-5EAA3DCF2D1F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464065-3DF2-70B7-6C00-8A701E2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9335EC-DF59-A848-0DAD-C8DEF688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99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31F4AE-3CC7-F4B7-ADF1-AE49AE61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A8D2D4-9C36-799B-CF7B-E308A2ECE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6E2E74-147C-A8ED-4CD6-CF790BE29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AEE5-7379-4121-84C1-5EAA3DCF2D1F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3004BE-6A52-07AC-D2BF-C8A8431CB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420377-28CD-ED98-3328-7C5B30E07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9CA6-E3F3-434A-8472-5139B9BD77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30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F4BC4F-55CC-FCB3-5901-3F91ABD48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08051"/>
            <a:ext cx="4657725" cy="3798189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Processi/Tasks in background in Android</a:t>
            </a:r>
            <a:endParaRPr lang="it-IT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E26600-09F2-AB0A-4A73-FB051B002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it-IT" b="0" i="0" dirty="0">
                <a:effectLst/>
                <a:latin typeface="-apple-system"/>
              </a:rPr>
              <a:t>Approfondimento per la materia </a:t>
            </a:r>
            <a:r>
              <a:rPr lang="it-IT" dirty="0">
                <a:latin typeface="-apple-system"/>
              </a:rPr>
              <a:t>Programmazione di Sistemi Mobile</a:t>
            </a:r>
          </a:p>
          <a:p>
            <a:pPr algn="l"/>
            <a:endParaRPr lang="it-IT" b="0" i="0" dirty="0">
              <a:effectLst/>
              <a:latin typeface="-apple-system"/>
            </a:endParaRP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w to play YouTube in the background on Android">
            <a:extLst>
              <a:ext uri="{FF2B5EF4-FFF2-40B4-BE49-F238E27FC236}">
                <a16:creationId xmlns:a16="http://schemas.microsoft.com/office/drawing/2014/main" id="{4A05AE70-165E-94EB-1B30-A71DA9166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3" r="2363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69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2F75E4-3388-A9AD-5A60-A7E2CF84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295276"/>
            <a:ext cx="5841656" cy="1961731"/>
          </a:xfrm>
        </p:spPr>
        <p:txBody>
          <a:bodyPr>
            <a:normAutofit/>
          </a:bodyPr>
          <a:lstStyle/>
          <a:p>
            <a:r>
              <a:rPr lang="it-IT" sz="4800" b="1" dirty="0"/>
              <a:t>Utilizzo dei servizi in foreground </a:t>
            </a:r>
          </a:p>
        </p:txBody>
      </p:sp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8CEA346B-0D14-1A0C-F531-9A76BA413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35D50D-9DBD-1DC2-5C94-E2A510E9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2097831"/>
            <a:ext cx="5678795" cy="446489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dirty="0"/>
              <a:t>Android 12 limita l'avvio di servizi in primo piano in background. Utilizziamo i </a:t>
            </a:r>
            <a:r>
              <a:rPr lang="it-IT" sz="2400" b="1" dirty="0"/>
              <a:t>servizi in foreground per eseguire attività di lunga durata </a:t>
            </a:r>
            <a:r>
              <a:rPr lang="it-IT" sz="2400" dirty="0"/>
              <a:t>e che devono notificare all'utente che sono in corso.</a:t>
            </a:r>
          </a:p>
          <a:p>
            <a:pPr marL="0" indent="0">
              <a:buNone/>
            </a:pPr>
            <a:r>
              <a:rPr lang="it-IT" sz="2400" dirty="0"/>
              <a:t>Se utilizzi direttamente i servizi in primo piano, assicurati di chiudere correttamente il servizio per preservare l'efficienza delle risorse.</a:t>
            </a:r>
          </a:p>
          <a:p>
            <a:pPr marL="0" indent="0">
              <a:buNone/>
            </a:pPr>
            <a:r>
              <a:rPr lang="it-IT" sz="2400" dirty="0"/>
              <a:t> Alcuni casi d'uso: </a:t>
            </a:r>
          </a:p>
          <a:p>
            <a:r>
              <a:rPr lang="it-IT" sz="2400" dirty="0"/>
              <a:t>Riproduzione multimediale</a:t>
            </a:r>
          </a:p>
          <a:p>
            <a:r>
              <a:rPr lang="it-IT" sz="2400" dirty="0"/>
              <a:t>Monitoraggio delle attività</a:t>
            </a:r>
          </a:p>
          <a:p>
            <a:r>
              <a:rPr lang="it-IT" sz="2400" dirty="0"/>
              <a:t>Condivisione della posizione</a:t>
            </a:r>
          </a:p>
          <a:p>
            <a:r>
              <a:rPr lang="it-IT" sz="2400" dirty="0"/>
              <a:t>Chiamate vocali o videochiamate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40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AE9102-81D8-F002-CE1D-417D4669F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5400" b="1" i="0" u="none" strike="noStrike" cap="none" normalizeH="0" baseline="0" dirty="0">
                <a:ln>
                  <a:noFill/>
                </a:ln>
                <a:effectLst/>
                <a:latin typeface="Calibri Light (Titoli)"/>
              </a:rPr>
              <a:t>Definizione di lavoro in background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515FE3-BACF-FCD9-5F71-D8754F8B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61" y="1927329"/>
            <a:ext cx="11401425" cy="4563491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Un'app è in esecuzione in </a:t>
            </a:r>
            <a:r>
              <a:rPr kumimoji="0" lang="it-IT" altLang="it-IT" sz="3200" b="0" i="1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background</a:t>
            </a:r>
            <a:r>
              <a:rPr kumimoji="0" lang="it-IT" altLang="it-IT" sz="3200" b="0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 quando: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 </a:t>
            </a:r>
            <a:r>
              <a:rPr kumimoji="0" lang="it-IT" altLang="it-IT" sz="3200" b="1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Nessuna delle attività dell'app è attualmente visibile all'utente</a:t>
            </a:r>
            <a:r>
              <a:rPr kumimoji="0" lang="it-IT" altLang="it-IT" sz="3200" b="0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 </a:t>
            </a:r>
            <a:r>
              <a:rPr kumimoji="0" lang="it-IT" altLang="it-IT" sz="3200" b="1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L'app non esegue alcun servizio in primo piano avviato mentre un'attività dell'app era visibile all'utente</a:t>
            </a:r>
            <a:r>
              <a:rPr kumimoji="0" lang="it-IT" altLang="it-IT" sz="3200" b="0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In caso contrario, l'app è in esecuzione in </a:t>
            </a:r>
            <a:r>
              <a:rPr kumimoji="0" lang="it-IT" altLang="it-IT" sz="3200" b="0" i="1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foreground </a:t>
            </a:r>
            <a:r>
              <a:rPr kumimoji="0" lang="it-IT" altLang="it-IT" sz="3200" b="0" u="none" strike="noStrike" cap="none" normalizeH="0" baseline="0" dirty="0">
                <a:ln>
                  <a:noFill/>
                </a:ln>
                <a:effectLst/>
                <a:latin typeface="Roboto" panose="020B0604020202020204" pitchFamily="2" charset="0"/>
              </a:rPr>
              <a:t>(primo piano).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74113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9A44F1-D24B-DE42-A743-141537F1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278169"/>
            <a:ext cx="3830954" cy="1962149"/>
          </a:xfrm>
        </p:spPr>
        <p:txBody>
          <a:bodyPr anchor="ctr">
            <a:normAutofit/>
          </a:bodyPr>
          <a:lstStyle/>
          <a:p>
            <a:r>
              <a:rPr lang="it-IT" b="1" i="0" dirty="0">
                <a:effectLst/>
              </a:rPr>
              <a:t>Tipi di lavoro in background</a:t>
            </a:r>
            <a:br>
              <a:rPr lang="it-IT" sz="3600" b="1" i="0" dirty="0">
                <a:effectLst/>
              </a:rPr>
            </a:br>
            <a:endParaRPr lang="it-IT" sz="36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BB264E-FFA8-9A2E-F6A0-90375D438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34" y="332817"/>
            <a:ext cx="7821168" cy="3096183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100" b="0" i="0" dirty="0">
                <a:effectLst/>
                <a:latin typeface="Roboto" panose="02000000000000000000" pitchFamily="2" charset="0"/>
              </a:rPr>
              <a:t>Esistono tre categorie principali in cui si divide il lavoro: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100" b="1" i="0" dirty="0">
                <a:effectLst/>
                <a:latin typeface="Roboto" panose="02000000000000000000" pitchFamily="2" charset="0"/>
              </a:rPr>
              <a:t>Immediato:</a:t>
            </a:r>
            <a:r>
              <a:rPr lang="it-IT" sz="2100" b="0" i="0" dirty="0">
                <a:effectLst/>
                <a:latin typeface="Roboto" panose="02000000000000000000" pitchFamily="2" charset="0"/>
              </a:rPr>
              <a:t> deve essere eseguito immediatamente e completato a breve.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100" b="1" i="0" dirty="0">
                <a:effectLst/>
                <a:latin typeface="Roboto" panose="02000000000000000000" pitchFamily="2" charset="0"/>
              </a:rPr>
              <a:t>Lunga durata:</a:t>
            </a:r>
            <a:r>
              <a:rPr lang="it-IT" sz="2100" b="0" i="0" dirty="0">
                <a:effectLst/>
                <a:latin typeface="Roboto" panose="02000000000000000000" pitchFamily="2" charset="0"/>
              </a:rPr>
              <a:t> il completamento potrebbe richiedere del tempo.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100" b="1" i="0" dirty="0">
                <a:effectLst/>
                <a:latin typeface="Roboto" panose="02000000000000000000" pitchFamily="2" charset="0"/>
              </a:rPr>
              <a:t>Rinviabile:</a:t>
            </a:r>
            <a:r>
              <a:rPr lang="it-IT" sz="2100" b="0" i="0" dirty="0">
                <a:effectLst/>
                <a:latin typeface="Roboto" panose="02000000000000000000" pitchFamily="2" charset="0"/>
              </a:rPr>
              <a:t> non ha bisogno di essere eseguito immediatamente.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5B238A-CB2F-A392-7205-5DAC304A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94" y="3572045"/>
            <a:ext cx="9594411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9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4F68B2-DCC4-9BA4-A350-A2ACD2C6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 fontScale="90000"/>
          </a:bodyPr>
          <a:lstStyle/>
          <a:p>
            <a:r>
              <a:rPr lang="it-IT" sz="5400" b="1" dirty="0"/>
              <a:t>Lavoro persistente e non persistente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7DE162A-5C79-D375-2DD4-4D235B144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702601"/>
            <a:ext cx="5458968" cy="3452797"/>
          </a:xfrm>
          <a:prstGeom prst="rect">
            <a:avLst/>
          </a:pr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BFAE7B-E0DD-8E2F-8DE0-073FD5A5D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Roboto" panose="02000000000000000000" pitchFamily="2" charset="0"/>
              </a:rPr>
              <a:t>Ogni categoria di lavoro si suddivide a sua volta in</a:t>
            </a:r>
            <a:r>
              <a:rPr lang="it-IT" sz="2400" b="0" i="0" dirty="0">
                <a:effectLst/>
                <a:latin typeface="Roboto" panose="020000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i="0" dirty="0">
                <a:effectLst/>
                <a:latin typeface="Roboto" panose="02000000000000000000" pitchFamily="2" charset="0"/>
              </a:rPr>
              <a:t>Lavoro persistente</a:t>
            </a:r>
            <a:r>
              <a:rPr lang="it-IT" sz="2400" b="0" i="0" dirty="0">
                <a:effectLst/>
                <a:latin typeface="Roboto" panose="02000000000000000000" pitchFamily="2" charset="0"/>
              </a:rPr>
              <a:t> : rimane programmato </a:t>
            </a:r>
            <a:r>
              <a:rPr lang="it-IT" sz="2400" dirty="0">
                <a:latin typeface="Roboto" panose="02000000000000000000" pitchFamily="2" charset="0"/>
              </a:rPr>
              <a:t>nonostante</a:t>
            </a:r>
            <a:r>
              <a:rPr lang="it-IT" sz="2400" b="0" i="0" dirty="0">
                <a:effectLst/>
                <a:latin typeface="Roboto" panose="02000000000000000000" pitchFamily="2" charset="0"/>
              </a:rPr>
              <a:t> il riavvio dell'app e il riavvio del dispositivo.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i="0" dirty="0">
                <a:effectLst/>
                <a:latin typeface="Roboto" panose="02000000000000000000" pitchFamily="2" charset="0"/>
              </a:rPr>
              <a:t>Lavoro non persistente:</a:t>
            </a:r>
            <a:r>
              <a:rPr lang="it-IT" sz="2400" b="0" i="0" dirty="0">
                <a:effectLst/>
                <a:latin typeface="Roboto" panose="02000000000000000000" pitchFamily="2" charset="0"/>
              </a:rPr>
              <a:t> non rimane programmato al termine del processo.</a:t>
            </a:r>
          </a:p>
        </p:txBody>
      </p:sp>
    </p:spTree>
    <p:extLst>
      <p:ext uri="{BB962C8B-B14F-4D97-AF65-F5344CB8AC3E}">
        <p14:creationId xmlns:p14="http://schemas.microsoft.com/office/powerpoint/2010/main" val="283239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43F16F-665A-0DA7-7BA1-FE6E259D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kumimoji="0" lang="it-IT" altLang="it-IT" sz="5400" b="1" i="0" u="none" strike="noStrike" cap="none" normalizeH="0" baseline="0" dirty="0">
                <a:ln>
                  <a:noFill/>
                </a:ln>
                <a:effectLst/>
                <a:latin typeface="Calibri Light (Titoli)"/>
              </a:rPr>
              <a:t>Approcci al lavoro in background</a:t>
            </a:r>
            <a:br>
              <a:rPr kumimoji="0" lang="it-IT" altLang="it-IT" sz="5400" b="1" i="0" u="none" strike="noStrike" cap="none" normalizeH="0" baseline="0" dirty="0">
                <a:ln>
                  <a:noFill/>
                </a:ln>
                <a:effectLst/>
                <a:latin typeface="Calibri Light (Titoli)"/>
              </a:rPr>
            </a:br>
            <a:endParaRPr lang="it-IT" sz="5400" dirty="0">
              <a:latin typeface="Calibri Light (Titoli)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A1152FF-3549-3560-A666-FE3940FAB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84517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5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069DA1-F225-200B-F1D8-955E17C1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800" b="1" dirty="0"/>
              <a:t>Lavoro immediato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004E96-B05A-B2C0-B837-108853AA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2085974"/>
            <a:ext cx="11553825" cy="4543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Comprende compiti che devono essere eseguiti immediatamente. Si tratta di </a:t>
            </a:r>
            <a:r>
              <a:rPr lang="it-IT" b="1" dirty="0"/>
              <a:t>attività importanti</a:t>
            </a:r>
            <a:r>
              <a:rPr lang="it-IT" dirty="0"/>
              <a:t> per l'utente o che altrimenti </a:t>
            </a:r>
            <a:r>
              <a:rPr lang="it-IT" b="1" dirty="0"/>
              <a:t>non è possibile pianificare </a:t>
            </a:r>
            <a:r>
              <a:rPr lang="it-IT" dirty="0"/>
              <a:t>per l'esecuzione posticipata in un secondo momento. Rimangono programmati per l'esecuzione immediata anche se l'app si chiude o il dispositivo si riavvia.</a:t>
            </a:r>
          </a:p>
          <a:p>
            <a:pPr marL="0" indent="0">
              <a:buNone/>
            </a:pPr>
            <a:r>
              <a:rPr lang="it-IT" dirty="0"/>
              <a:t>Esempi:</a:t>
            </a:r>
          </a:p>
          <a:p>
            <a:r>
              <a:rPr lang="it-IT" i="1" u="sng" dirty="0"/>
              <a:t>Non Persistente</a:t>
            </a:r>
            <a:r>
              <a:rPr lang="it-IT" i="1" dirty="0"/>
              <a:t>: un'app deve </a:t>
            </a:r>
            <a:r>
              <a:rPr lang="it-IT" b="1" i="1" dirty="0"/>
              <a:t>caricare i dati da database</a:t>
            </a:r>
            <a:r>
              <a:rPr lang="it-IT" i="1" dirty="0"/>
              <a:t>, effettuare una tale richiesta sul thread principale lo bloccherà e causerà un errore dell'interfaccia utente. L'app invece effettua la richiesta fuori dal thread principale in una coroutine.</a:t>
            </a:r>
          </a:p>
          <a:p>
            <a:r>
              <a:rPr lang="it-IT" i="1" u="sng" dirty="0"/>
              <a:t>Persistente</a:t>
            </a:r>
            <a:r>
              <a:rPr lang="it-IT" i="1" dirty="0"/>
              <a:t>: un'app deve </a:t>
            </a:r>
            <a:r>
              <a:rPr lang="it-IT" b="1" i="1" dirty="0"/>
              <a:t>inviare un messaggio </a:t>
            </a:r>
            <a:r>
              <a:rPr lang="it-IT" i="1" dirty="0"/>
              <a:t>in un'app di chat. L'app crea un Worker e accoda l'attività come WorkRequest. Accelera la richiesta di lavoro con setExpedited().</a:t>
            </a:r>
          </a:p>
        </p:txBody>
      </p:sp>
      <p:pic>
        <p:nvPicPr>
          <p:cNvPr id="5122" name="Picture 2" descr="Clock Icon Android #350721 - Free Icons Library">
            <a:extLst>
              <a:ext uri="{FF2B5EF4-FFF2-40B4-BE49-F238E27FC236}">
                <a16:creationId xmlns:a16="http://schemas.microsoft.com/office/drawing/2014/main" id="{80DDB7D9-74AD-AEDD-159D-13E82F71A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523" y="-134875"/>
            <a:ext cx="2114549" cy="21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3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069DA1-F225-200B-F1D8-955E17C1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800" b="1" dirty="0"/>
              <a:t>Lavoro di lunga durata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004E96-B05A-B2C0-B837-108853AA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2085974"/>
            <a:ext cx="11553825" cy="4543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lavoro è di lunga durata se è probabile che siano </a:t>
            </a:r>
            <a:r>
              <a:rPr lang="it-IT" b="1" dirty="0"/>
              <a:t>necessari</a:t>
            </a:r>
            <a:r>
              <a:rPr lang="it-IT" dirty="0"/>
              <a:t> </a:t>
            </a:r>
            <a:r>
              <a:rPr lang="it-IT" b="1" dirty="0"/>
              <a:t>più di dieci minuti </a:t>
            </a:r>
            <a:r>
              <a:rPr lang="it-IT" dirty="0"/>
              <a:t>per essere completato. Dove possibile </a:t>
            </a:r>
            <a:r>
              <a:rPr lang="it-IT" b="1" dirty="0"/>
              <a:t>dovresti suddividere i carichi di lavoro </a:t>
            </a:r>
            <a:r>
              <a:rPr lang="it-IT" dirty="0"/>
              <a:t>e gestire le attività come lavoro differibile, altrimenti WorkManager consente di gestire tali attività utilizzando un lavoratore di lunga durata.</a:t>
            </a:r>
          </a:p>
          <a:p>
            <a:pPr marL="0" indent="0">
              <a:buNone/>
            </a:pPr>
            <a:r>
              <a:rPr lang="it-IT" dirty="0"/>
              <a:t>Esempio:</a:t>
            </a:r>
          </a:p>
          <a:p>
            <a:r>
              <a:rPr lang="it-IT" i="1" dirty="0"/>
              <a:t>Un'app </a:t>
            </a:r>
            <a:r>
              <a:rPr lang="it-IT" b="1" i="1" dirty="0"/>
              <a:t>deve scaricare un file di grandi dimensioni </a:t>
            </a:r>
            <a:r>
              <a:rPr lang="it-IT" i="1" dirty="0"/>
              <a:t>che non puoi raggruppare. Crea un Worker di lunga durata e accoda il download. L'app scarica il file in background.</a:t>
            </a:r>
            <a:endParaRPr lang="it-IT" dirty="0"/>
          </a:p>
        </p:txBody>
      </p:sp>
      <p:pic>
        <p:nvPicPr>
          <p:cNvPr id="4098" name="Picture 2" descr="Free Icon | Time left | Free icons, Time icon, Clock icon">
            <a:extLst>
              <a:ext uri="{FF2B5EF4-FFF2-40B4-BE49-F238E27FC236}">
                <a16:creationId xmlns:a16="http://schemas.microsoft.com/office/drawing/2014/main" id="{8BCEA49A-7F6F-D48C-08CF-C40AC647F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114300"/>
            <a:ext cx="1743073" cy="174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4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069DA1-F225-200B-F1D8-955E17C1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800" b="1" dirty="0"/>
              <a:t>Lavoro rinviabile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004E96-B05A-B2C0-B837-108853AA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2085974"/>
            <a:ext cx="11553825" cy="4543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qualsiasi lavoro che </a:t>
            </a:r>
            <a:r>
              <a:rPr lang="it-IT" b="1" dirty="0"/>
              <a:t>non deve essere eseguito immediatamente</a:t>
            </a:r>
            <a:r>
              <a:rPr lang="it-IT" dirty="0"/>
              <a:t>. La </a:t>
            </a:r>
            <a:r>
              <a:rPr lang="it-IT" b="1" dirty="0"/>
              <a:t>pianificazione</a:t>
            </a:r>
            <a:r>
              <a:rPr lang="it-IT" dirty="0"/>
              <a:t> del lavoro differito tramite WorkManager è il modo migliore per gestire le attività che non devono essere eseguite immediatamente ma che devono rimanere pianificate alla chiusura dell'app o al riavvio del dispositivo. </a:t>
            </a:r>
          </a:p>
          <a:p>
            <a:pPr marL="0" indent="0">
              <a:buNone/>
            </a:pPr>
            <a:r>
              <a:rPr lang="it-IT" dirty="0"/>
              <a:t>Esempio:</a:t>
            </a:r>
          </a:p>
          <a:p>
            <a:r>
              <a:rPr lang="it-IT" i="1" dirty="0"/>
              <a:t>Un'app vuole </a:t>
            </a:r>
            <a:r>
              <a:rPr lang="it-IT" b="1" i="1" dirty="0"/>
              <a:t>sincronizzare regolarmente i dati </a:t>
            </a:r>
            <a:r>
              <a:rPr lang="it-IT" i="1" dirty="0"/>
              <a:t>con un back-end. L'utente non attiva la sincronizzazione e il lavoro dovrebbe aver luogo quando il dispositivo è inattivo. L'approccio consigliato consiste nell'usare PeriodicWorkRequest con un ruolo di lavoro personalizzato e vincoli per questi scenari.</a:t>
            </a:r>
            <a:endParaRPr lang="it-IT" dirty="0"/>
          </a:p>
        </p:txBody>
      </p:sp>
      <p:pic>
        <p:nvPicPr>
          <p:cNvPr id="3074" name="Picture 2" descr="schedule Icon - Free PNG &amp; SVG 694983 - Noun Project">
            <a:extLst>
              <a:ext uri="{FF2B5EF4-FFF2-40B4-BE49-F238E27FC236}">
                <a16:creationId xmlns:a16="http://schemas.microsoft.com/office/drawing/2014/main" id="{C62C8F00-ABAE-18C7-3031-EAFDCCC9D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402" y="106735"/>
            <a:ext cx="1750638" cy="175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4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031994-D678-06E2-769D-D12AC7FD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it-IT" sz="7200" b="1" dirty="0"/>
              <a:t>Allarmi</a:t>
            </a:r>
          </a:p>
        </p:txBody>
      </p:sp>
      <p:pic>
        <p:nvPicPr>
          <p:cNvPr id="1026" name="Picture 2" descr="10 Best Free Alarm Clock App For Android In 2022">
            <a:extLst>
              <a:ext uri="{FF2B5EF4-FFF2-40B4-BE49-F238E27FC236}">
                <a16:creationId xmlns:a16="http://schemas.microsoft.com/office/drawing/2014/main" id="{FD22CF46-8CBF-4CF7-D0E7-BADA69C8B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1" r="35745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81CE54-7FFB-7B9F-0664-BE99B826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2710782"/>
            <a:ext cx="6657974" cy="39582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Sono un caso d'uso speciale che non fa parte del lavoro in background. Dovresti usare AlarmManager solo per programmare allarmi esatti come sveglie o eventi del calendario.</a:t>
            </a:r>
          </a:p>
          <a:p>
            <a:pPr marL="0" indent="0">
              <a:buNone/>
            </a:pPr>
            <a:r>
              <a:rPr lang="it-IT" dirty="0"/>
              <a:t>Quando si utilizza AlarmManager si riattiva il dispositivo dalla </a:t>
            </a:r>
            <a:r>
              <a:rPr lang="it-IT" b="1" dirty="0"/>
              <a:t>Doze mode</a:t>
            </a:r>
            <a:r>
              <a:rPr lang="it-IT" dirty="0"/>
              <a:t>, modalità dove il sistema tenta di risparmiare la batteria limitando l'accesso delle app alla rete e ai servizi ad alta intensità di CPU. </a:t>
            </a:r>
          </a:p>
          <a:p>
            <a:pPr marL="0" indent="0">
              <a:buNone/>
            </a:pPr>
            <a:r>
              <a:rPr lang="it-IT" dirty="0"/>
              <a:t>Questo comporta un impatto negativo sulla durata della batteria e sulla salute generale del sistema. </a:t>
            </a:r>
          </a:p>
        </p:txBody>
      </p:sp>
    </p:spTree>
    <p:extLst>
      <p:ext uri="{BB962C8B-B14F-4D97-AF65-F5344CB8AC3E}">
        <p14:creationId xmlns:p14="http://schemas.microsoft.com/office/powerpoint/2010/main" val="3247282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706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Calibri Light (Titoli)</vt:lpstr>
      <vt:lpstr>Roboto</vt:lpstr>
      <vt:lpstr>Tema di Office</vt:lpstr>
      <vt:lpstr>Processi/Tasks in background in Android</vt:lpstr>
      <vt:lpstr>Definizione di lavoro in background</vt:lpstr>
      <vt:lpstr>Tipi di lavoro in background </vt:lpstr>
      <vt:lpstr>Lavoro persistente e non persistente</vt:lpstr>
      <vt:lpstr>Approcci al lavoro in background </vt:lpstr>
      <vt:lpstr>Lavoro immediato</vt:lpstr>
      <vt:lpstr>Lavoro di lunga durata</vt:lpstr>
      <vt:lpstr>Lavoro rinviabile</vt:lpstr>
      <vt:lpstr>Allarmi</vt:lpstr>
      <vt:lpstr>Utilizzo dei servizi in foreground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Processi/Tasks in background in Android</dc:title>
  <dc:creator>Elia Zavatta</dc:creator>
  <cp:lastModifiedBy>Elia Zavatta</cp:lastModifiedBy>
  <cp:revision>18</cp:revision>
  <dcterms:created xsi:type="dcterms:W3CDTF">2022-07-07T15:16:35Z</dcterms:created>
  <dcterms:modified xsi:type="dcterms:W3CDTF">2022-07-12T15:19:58Z</dcterms:modified>
</cp:coreProperties>
</file>