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300" r:id="rId2"/>
    <p:sldId id="301" r:id="rId3"/>
    <p:sldId id="302" r:id="rId4"/>
    <p:sldId id="308" r:id="rId5"/>
    <p:sldId id="303" r:id="rId6"/>
    <p:sldId id="305" r:id="rId7"/>
    <p:sldId id="307" r:id="rId8"/>
    <p:sldId id="306" r:id="rId9"/>
    <p:sldId id="268" r:id="rId10"/>
  </p:sldIdLst>
  <p:sldSz cx="9144000" cy="6858000" type="screen4x3"/>
  <p:notesSz cx="9296400" cy="7010400"/>
  <p:defaultTextStyle>
    <a:defPPr>
      <a:defRPr lang="en-US"/>
    </a:defPPr>
    <a:lvl1pPr marL="0" algn="l" defTabSz="913972" rtl="0" eaLnBrk="1" latinLnBrk="0" hangingPunct="1">
      <a:defRPr sz="1800" kern="1200">
        <a:solidFill>
          <a:schemeClr val="tx1"/>
        </a:solidFill>
        <a:latin typeface="+mn-lt"/>
        <a:ea typeface="+mn-ea"/>
        <a:cs typeface="+mn-cs"/>
      </a:defRPr>
    </a:lvl1pPr>
    <a:lvl2pPr marL="456986" algn="l" defTabSz="913972" rtl="0" eaLnBrk="1" latinLnBrk="0" hangingPunct="1">
      <a:defRPr sz="1800" kern="1200">
        <a:solidFill>
          <a:schemeClr val="tx1"/>
        </a:solidFill>
        <a:latin typeface="+mn-lt"/>
        <a:ea typeface="+mn-ea"/>
        <a:cs typeface="+mn-cs"/>
      </a:defRPr>
    </a:lvl2pPr>
    <a:lvl3pPr marL="913972" algn="l" defTabSz="913972" rtl="0" eaLnBrk="1" latinLnBrk="0" hangingPunct="1">
      <a:defRPr sz="1800" kern="1200">
        <a:solidFill>
          <a:schemeClr val="tx1"/>
        </a:solidFill>
        <a:latin typeface="+mn-lt"/>
        <a:ea typeface="+mn-ea"/>
        <a:cs typeface="+mn-cs"/>
      </a:defRPr>
    </a:lvl3pPr>
    <a:lvl4pPr marL="1370959" algn="l" defTabSz="913972" rtl="0" eaLnBrk="1" latinLnBrk="0" hangingPunct="1">
      <a:defRPr sz="1800" kern="1200">
        <a:solidFill>
          <a:schemeClr val="tx1"/>
        </a:solidFill>
        <a:latin typeface="+mn-lt"/>
        <a:ea typeface="+mn-ea"/>
        <a:cs typeface="+mn-cs"/>
      </a:defRPr>
    </a:lvl4pPr>
    <a:lvl5pPr marL="1827945" algn="l" defTabSz="913972" rtl="0" eaLnBrk="1" latinLnBrk="0" hangingPunct="1">
      <a:defRPr sz="1800" kern="1200">
        <a:solidFill>
          <a:schemeClr val="tx1"/>
        </a:solidFill>
        <a:latin typeface="+mn-lt"/>
        <a:ea typeface="+mn-ea"/>
        <a:cs typeface="+mn-cs"/>
      </a:defRPr>
    </a:lvl5pPr>
    <a:lvl6pPr marL="2284932" algn="l" defTabSz="913972" rtl="0" eaLnBrk="1" latinLnBrk="0" hangingPunct="1">
      <a:defRPr sz="1800" kern="1200">
        <a:solidFill>
          <a:schemeClr val="tx1"/>
        </a:solidFill>
        <a:latin typeface="+mn-lt"/>
        <a:ea typeface="+mn-ea"/>
        <a:cs typeface="+mn-cs"/>
      </a:defRPr>
    </a:lvl6pPr>
    <a:lvl7pPr marL="2741916" algn="l" defTabSz="913972" rtl="0" eaLnBrk="1" latinLnBrk="0" hangingPunct="1">
      <a:defRPr sz="1800" kern="1200">
        <a:solidFill>
          <a:schemeClr val="tx1"/>
        </a:solidFill>
        <a:latin typeface="+mn-lt"/>
        <a:ea typeface="+mn-ea"/>
        <a:cs typeface="+mn-cs"/>
      </a:defRPr>
    </a:lvl7pPr>
    <a:lvl8pPr marL="3198904" algn="l" defTabSz="913972" rtl="0" eaLnBrk="1" latinLnBrk="0" hangingPunct="1">
      <a:defRPr sz="1800" kern="1200">
        <a:solidFill>
          <a:schemeClr val="tx1"/>
        </a:solidFill>
        <a:latin typeface="+mn-lt"/>
        <a:ea typeface="+mn-ea"/>
        <a:cs typeface="+mn-cs"/>
      </a:defRPr>
    </a:lvl8pPr>
    <a:lvl9pPr marL="3655888" algn="l" defTabSz="913972"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lene Krauss" initials="MK" lastIdx="6"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clrMode="bw"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4A4"/>
    <a:srgbClr val="FCF8DC"/>
    <a:srgbClr val="F0F7FE"/>
    <a:srgbClr val="DAE7F6"/>
    <a:srgbClr val="D5E6FF"/>
    <a:srgbClr val="E4E4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2740" autoAdjust="0"/>
  </p:normalViewPr>
  <p:slideViewPr>
    <p:cSldViewPr>
      <p:cViewPr>
        <p:scale>
          <a:sx n="94" d="100"/>
          <a:sy n="94" d="100"/>
        </p:scale>
        <p:origin x="-1520" y="13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commentAuthors" Target="commentAuthor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 Id="rId2"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16165921021236"/>
          <c:y val="0.0324324324324324"/>
          <c:w val="0.874793157957529"/>
          <c:h val="0.859947506561681"/>
        </c:manualLayout>
      </c:layout>
      <c:barChart>
        <c:barDir val="col"/>
        <c:grouping val="clustered"/>
        <c:varyColors val="0"/>
        <c:ser>
          <c:idx val="0"/>
          <c:order val="0"/>
          <c:tx>
            <c:strRef>
              <c:f>Sheet1!$B$1</c:f>
              <c:strCache>
                <c:ptCount val="1"/>
                <c:pt idx="0">
                  <c:v>Series 1</c:v>
                </c:pt>
              </c:strCache>
            </c:strRef>
          </c:tx>
          <c:invertIfNegative val="0"/>
          <c:dLbls>
            <c:delete val="1"/>
          </c:dLbls>
          <c:cat>
            <c:numRef>
              <c:f>Sheet1!$A$2:$A$16</c:f>
              <c:numCache>
                <c:formatCode>"$"#,##0_);[Red]\("$"#,##0\)</c:formatCode>
                <c:ptCount val="15"/>
                <c:pt idx="0">
                  <c:v>6.0</c:v>
                </c:pt>
                <c:pt idx="1">
                  <c:v>7.0</c:v>
                </c:pt>
                <c:pt idx="2">
                  <c:v>8.0</c:v>
                </c:pt>
                <c:pt idx="3">
                  <c:v>9.0</c:v>
                </c:pt>
                <c:pt idx="4">
                  <c:v>10.0</c:v>
                </c:pt>
                <c:pt idx="5">
                  <c:v>11.0</c:v>
                </c:pt>
                <c:pt idx="6">
                  <c:v>12.0</c:v>
                </c:pt>
                <c:pt idx="7">
                  <c:v>13.0</c:v>
                </c:pt>
                <c:pt idx="8">
                  <c:v>14.0</c:v>
                </c:pt>
                <c:pt idx="9">
                  <c:v>15.0</c:v>
                </c:pt>
                <c:pt idx="10">
                  <c:v>16.0</c:v>
                </c:pt>
                <c:pt idx="11">
                  <c:v>17.0</c:v>
                </c:pt>
                <c:pt idx="12">
                  <c:v>18.0</c:v>
                </c:pt>
                <c:pt idx="13">
                  <c:v>19.0</c:v>
                </c:pt>
                <c:pt idx="14">
                  <c:v>20.0</c:v>
                </c:pt>
              </c:numCache>
            </c:numRef>
          </c:cat>
          <c:val>
            <c:numRef>
              <c:f>Sheet1!$E$2:$E$16</c:f>
              <c:numCache>
                <c:formatCode>"$"#,##0_);[Red]\("$"#,##0\)</c:formatCode>
                <c:ptCount val="15"/>
                <c:pt idx="0">
                  <c:v>8.25670876585879E6</c:v>
                </c:pt>
                <c:pt idx="1">
                  <c:v>9.67228939350192E6</c:v>
                </c:pt>
                <c:pt idx="2" formatCode="&quot;$&quot;#,##0;[Red]&quot;$&quot;#,##0">
                  <c:v>1.11013450211451E7</c:v>
                </c:pt>
                <c:pt idx="3">
                  <c:v>1.25433506487882E7</c:v>
                </c:pt>
                <c:pt idx="4">
                  <c:v>1.39967312764313E7</c:v>
                </c:pt>
                <c:pt idx="5">
                  <c:v>1.54604369040744E7</c:v>
                </c:pt>
                <c:pt idx="6">
                  <c:v>1.69334175317176E7</c:v>
                </c:pt>
                <c:pt idx="7">
                  <c:v>1.84142731593607E7</c:v>
                </c:pt>
                <c:pt idx="8">
                  <c:v>1.99021287870038E7</c:v>
                </c:pt>
                <c:pt idx="9">
                  <c:v>2.1396109414647E7</c:v>
                </c:pt>
                <c:pt idx="10">
                  <c:v>2.28955150422901E7</c:v>
                </c:pt>
                <c:pt idx="11">
                  <c:v>2.43992956699332E7</c:v>
                </c:pt>
                <c:pt idx="12">
                  <c:v>2.59072762975764E7</c:v>
                </c:pt>
                <c:pt idx="13">
                  <c:v>2.74185819252195E7</c:v>
                </c:pt>
                <c:pt idx="14">
                  <c:v>2.89330375528626E7</c:v>
                </c:pt>
              </c:numCache>
            </c:numRef>
          </c:val>
        </c:ser>
        <c:ser>
          <c:idx val="1"/>
          <c:order val="1"/>
          <c:tx>
            <c:strRef>
              <c:f>Sheet1!$C$1</c:f>
              <c:strCache>
                <c:ptCount val="1"/>
                <c:pt idx="0">
                  <c:v>Column1</c:v>
                </c:pt>
              </c:strCache>
            </c:strRef>
          </c:tx>
          <c:invertIfNegative val="0"/>
          <c:dLbls>
            <c:dLbl>
              <c:idx val="0"/>
              <c:layout>
                <c:manualLayout>
                  <c:x val="-0.0204084645669293"/>
                  <c:y val="-0.18740157480315"/>
                </c:manualLayout>
              </c:layout>
              <c:tx>
                <c:rich>
                  <a:bodyPr/>
                  <a:lstStyle/>
                  <a:p>
                    <a:pPr>
                      <a:defRPr sz="1000"/>
                    </a:pPr>
                    <a:r>
                      <a:rPr lang="en-US" sz="1000" dirty="0" smtClean="0"/>
                      <a:t>1.7x</a:t>
                    </a:r>
                    <a:endParaRPr lang="en-US" sz="1000" dirty="0"/>
                  </a:p>
                </c:rich>
              </c:tx>
              <c:spPr/>
              <c:showLegendKey val="0"/>
              <c:showVal val="1"/>
              <c:showCatName val="0"/>
              <c:showSerName val="0"/>
              <c:showPercent val="0"/>
              <c:showBubbleSize val="0"/>
            </c:dLbl>
            <c:dLbl>
              <c:idx val="1"/>
              <c:layout>
                <c:manualLayout>
                  <c:x val="-0.0248183607730852"/>
                  <c:y val="-0.219031708874229"/>
                </c:manualLayout>
              </c:layout>
              <c:tx>
                <c:rich>
                  <a:bodyPr/>
                  <a:lstStyle/>
                  <a:p>
                    <a:r>
                      <a:rPr lang="en-US" dirty="0" smtClean="0"/>
                      <a:t>2.0x</a:t>
                    </a:r>
                    <a:endParaRPr lang="en-US" dirty="0"/>
                  </a:p>
                </c:rich>
              </c:tx>
              <c:showLegendKey val="0"/>
              <c:showVal val="1"/>
              <c:showCatName val="0"/>
              <c:showSerName val="0"/>
              <c:showPercent val="0"/>
              <c:showBubbleSize val="0"/>
            </c:dLbl>
            <c:dLbl>
              <c:idx val="2"/>
              <c:layout>
                <c:manualLayout>
                  <c:x val="-0.0209444345025054"/>
                  <c:y val="-0.267909484287437"/>
                </c:manualLayout>
              </c:layout>
              <c:tx>
                <c:rich>
                  <a:bodyPr/>
                  <a:lstStyle/>
                  <a:p>
                    <a:r>
                      <a:rPr lang="en-US" dirty="0" smtClean="0"/>
                      <a:t>2.3x</a:t>
                    </a:r>
                    <a:endParaRPr lang="en-US" dirty="0"/>
                  </a:p>
                </c:rich>
              </c:tx>
              <c:showLegendKey val="0"/>
              <c:showVal val="1"/>
              <c:showCatName val="0"/>
              <c:showSerName val="0"/>
              <c:showPercent val="0"/>
              <c:showBubbleSize val="0"/>
            </c:dLbl>
            <c:dLbl>
              <c:idx val="3"/>
              <c:layout>
                <c:manualLayout>
                  <c:x val="-0.0231600453352422"/>
                  <c:y val="-0.291410938497554"/>
                </c:manualLayout>
              </c:layout>
              <c:tx>
                <c:rich>
                  <a:bodyPr/>
                  <a:lstStyle/>
                  <a:p>
                    <a:r>
                      <a:rPr lang="en-US" dirty="0" smtClean="0"/>
                      <a:t>2.7x</a:t>
                    </a:r>
                    <a:endParaRPr lang="en-US" dirty="0"/>
                  </a:p>
                </c:rich>
              </c:tx>
              <c:showLegendKey val="0"/>
              <c:showVal val="1"/>
              <c:showCatName val="0"/>
              <c:showSerName val="0"/>
              <c:showPercent val="0"/>
              <c:showBubbleSize val="0"/>
            </c:dLbl>
            <c:dLbl>
              <c:idx val="4"/>
              <c:layout>
                <c:manualLayout>
                  <c:x val="-0.0258922393223574"/>
                  <c:y val="-0.348290416400653"/>
                </c:manualLayout>
              </c:layout>
              <c:tx>
                <c:rich>
                  <a:bodyPr/>
                  <a:lstStyle/>
                  <a:p>
                    <a:r>
                      <a:rPr lang="en-US" dirty="0" smtClean="0"/>
                      <a:t>3.0x</a:t>
                    </a:r>
                    <a:endParaRPr lang="en-US" dirty="0"/>
                  </a:p>
                </c:rich>
              </c:tx>
              <c:showLegendKey val="0"/>
              <c:showVal val="1"/>
              <c:showCatName val="0"/>
              <c:showSerName val="0"/>
              <c:showPercent val="0"/>
              <c:showBubbleSize val="0"/>
            </c:dLbl>
            <c:dLbl>
              <c:idx val="5"/>
              <c:layout>
                <c:manualLayout>
                  <c:x val="-0.0258780720591745"/>
                  <c:y val="-0.373384762715473"/>
                </c:manualLayout>
              </c:layout>
              <c:tx>
                <c:rich>
                  <a:bodyPr/>
                  <a:lstStyle/>
                  <a:p>
                    <a:r>
                      <a:rPr lang="en-US" dirty="0" smtClean="0"/>
                      <a:t>3.3x</a:t>
                    </a:r>
                    <a:endParaRPr lang="en-US" dirty="0"/>
                  </a:p>
                </c:rich>
              </c:tx>
              <c:showLegendKey val="0"/>
              <c:showVal val="1"/>
              <c:showCatName val="0"/>
              <c:showSerName val="0"/>
              <c:showPercent val="0"/>
              <c:showBubbleSize val="0"/>
            </c:dLbl>
            <c:dLbl>
              <c:idx val="6"/>
              <c:layout>
                <c:manualLayout>
                  <c:x val="0.0291323669768552"/>
                  <c:y val="-0.458284386748954"/>
                </c:manualLayout>
              </c:layout>
              <c:tx>
                <c:rich>
                  <a:bodyPr/>
                  <a:lstStyle/>
                  <a:p>
                    <a:r>
                      <a:rPr lang="en-US" dirty="0" smtClean="0"/>
                      <a:t>4.0x</a:t>
                    </a:r>
                    <a:endParaRPr lang="en-US" dirty="0"/>
                  </a:p>
                </c:rich>
              </c:tx>
              <c:showLegendKey val="0"/>
              <c:showVal val="1"/>
              <c:showCatName val="0"/>
              <c:showSerName val="0"/>
              <c:showPercent val="0"/>
              <c:showBubbleSize val="0"/>
            </c:dLbl>
            <c:dLbl>
              <c:idx val="7"/>
              <c:layout>
                <c:manualLayout>
                  <c:x val="0.028998299928418"/>
                  <c:y val="-0.483745123075832"/>
                </c:manualLayout>
              </c:layout>
              <c:tx>
                <c:rich>
                  <a:bodyPr/>
                  <a:lstStyle/>
                  <a:p>
                    <a:r>
                      <a:rPr lang="en-US" dirty="0" smtClean="0"/>
                      <a:t>4.3x</a:t>
                    </a:r>
                    <a:endParaRPr lang="en-US" dirty="0"/>
                  </a:p>
                </c:rich>
              </c:tx>
              <c:showLegendKey val="0"/>
              <c:showVal val="1"/>
              <c:showCatName val="0"/>
              <c:showSerName val="0"/>
              <c:showPercent val="0"/>
              <c:showBubbleSize val="0"/>
            </c:dLbl>
            <c:dLbl>
              <c:idx val="8"/>
              <c:layout>
                <c:manualLayout>
                  <c:x val="0.0305056967310904"/>
                  <c:y val="-0.536231822373555"/>
                </c:manualLayout>
              </c:layout>
              <c:tx>
                <c:rich>
                  <a:bodyPr/>
                  <a:lstStyle/>
                  <a:p>
                    <a:r>
                      <a:rPr lang="en-US" dirty="0" smtClean="0"/>
                      <a:t>4.7x</a:t>
                    </a:r>
                    <a:endParaRPr lang="en-US" dirty="0"/>
                  </a:p>
                </c:rich>
              </c:tx>
              <c:showLegendKey val="0"/>
              <c:showVal val="1"/>
              <c:showCatName val="0"/>
              <c:showSerName val="0"/>
              <c:showPercent val="0"/>
              <c:showBubbleSize val="0"/>
            </c:dLbl>
            <c:dLbl>
              <c:idx val="9"/>
              <c:layout>
                <c:manualLayout>
                  <c:x val="0.0306357372942019"/>
                  <c:y val="-0.567078101723771"/>
                </c:manualLayout>
              </c:layout>
              <c:tx>
                <c:rich>
                  <a:bodyPr/>
                  <a:lstStyle/>
                  <a:p>
                    <a:r>
                      <a:rPr lang="en-US" dirty="0" smtClean="0"/>
                      <a:t>5.1x</a:t>
                    </a:r>
                    <a:endParaRPr lang="en-US" dirty="0"/>
                  </a:p>
                </c:rich>
              </c:tx>
              <c:showLegendKey val="0"/>
              <c:showVal val="1"/>
              <c:showCatName val="0"/>
              <c:showSerName val="0"/>
              <c:showPercent val="0"/>
              <c:showBubbleSize val="0"/>
            </c:dLbl>
            <c:dLbl>
              <c:idx val="10"/>
              <c:layout>
                <c:manualLayout>
                  <c:x val="0.0345539549033644"/>
                  <c:y val="-0.592538838050649"/>
                </c:manualLayout>
              </c:layout>
              <c:tx>
                <c:rich>
                  <a:bodyPr/>
                  <a:lstStyle/>
                  <a:p>
                    <a:r>
                      <a:rPr lang="en-US" dirty="0" smtClean="0"/>
                      <a:t>5.5x</a:t>
                    </a:r>
                    <a:endParaRPr lang="en-US" dirty="0" smtClean="0"/>
                  </a:p>
                </c:rich>
              </c:tx>
              <c:showLegendKey val="0"/>
              <c:showVal val="1"/>
              <c:showCatName val="0"/>
              <c:showSerName val="0"/>
              <c:showPercent val="0"/>
              <c:showBubbleSize val="0"/>
            </c:dLbl>
            <c:dLbl>
              <c:idx val="11"/>
              <c:layout>
                <c:manualLayout>
                  <c:x val="0.0289140419947506"/>
                  <c:y val="-0.623384408030077"/>
                </c:manualLayout>
              </c:layout>
              <c:tx>
                <c:rich>
                  <a:bodyPr/>
                  <a:lstStyle/>
                  <a:p>
                    <a:r>
                      <a:rPr lang="en-US" dirty="0" smtClean="0"/>
                      <a:t>5.8x</a:t>
                    </a:r>
                    <a:endParaRPr lang="en-US" dirty="0"/>
                  </a:p>
                </c:rich>
              </c:tx>
              <c:showLegendKey val="0"/>
              <c:showVal val="1"/>
              <c:showCatName val="0"/>
              <c:showSerName val="0"/>
              <c:showPercent val="0"/>
              <c:showBubbleSize val="0"/>
            </c:dLbl>
            <c:dLbl>
              <c:idx val="12"/>
              <c:layout>
                <c:manualLayout>
                  <c:x val="0.0327881173944166"/>
                  <c:y val="-0.672150457544161"/>
                </c:manualLayout>
              </c:layout>
              <c:tx>
                <c:rich>
                  <a:bodyPr/>
                  <a:lstStyle/>
                  <a:p>
                    <a:r>
                      <a:rPr lang="en-US" dirty="0" smtClean="0"/>
                      <a:t>6.2x</a:t>
                    </a:r>
                    <a:endParaRPr lang="en-US" dirty="0"/>
                  </a:p>
                </c:rich>
              </c:tx>
              <c:showLegendKey val="0"/>
              <c:showVal val="1"/>
              <c:showCatName val="0"/>
              <c:showSerName val="0"/>
              <c:showPercent val="0"/>
              <c:showBubbleSize val="0"/>
            </c:dLbl>
            <c:dLbl>
              <c:idx val="13"/>
              <c:layout>
                <c:manualLayout>
                  <c:x val="-0.412157450489143"/>
                  <c:y val="-0.423717102929701"/>
                </c:manualLayout>
              </c:layout>
              <c:tx>
                <c:rich>
                  <a:bodyPr/>
                  <a:lstStyle/>
                  <a:p>
                    <a:r>
                      <a:rPr lang="en-US" dirty="0" smtClean="0"/>
                      <a:t>3.7x</a:t>
                    </a:r>
                    <a:endParaRPr lang="en-US" dirty="0"/>
                  </a:p>
                </c:rich>
              </c:tx>
              <c:showLegendKey val="0"/>
              <c:showVal val="1"/>
              <c:showCatName val="0"/>
              <c:showSerName val="0"/>
              <c:showPercent val="0"/>
              <c:showBubbleSize val="0"/>
            </c:dLbl>
            <c:dLbl>
              <c:idx val="14"/>
              <c:layout>
                <c:manualLayout>
                  <c:x val="-0.0223924779288953"/>
                  <c:y val="-0.702213236858906"/>
                </c:manualLayout>
              </c:layout>
              <c:tx>
                <c:rich>
                  <a:bodyPr/>
                  <a:lstStyle/>
                  <a:p>
                    <a:r>
                      <a:rPr lang="en-US" dirty="0" smtClean="0"/>
                      <a:t>6.5x</a:t>
                    </a:r>
                    <a:endParaRPr lang="en-US" dirty="0"/>
                  </a:p>
                </c:rich>
              </c:tx>
              <c:showLegendKey val="0"/>
              <c:showVal val="1"/>
              <c:showCatName val="0"/>
              <c:showSerName val="0"/>
              <c:showPercent val="0"/>
              <c:showBubbleSize val="0"/>
            </c:dLbl>
            <c:txPr>
              <a:bodyPr/>
              <a:lstStyle/>
              <a:p>
                <a:pPr>
                  <a:defRPr sz="1000">
                    <a:latin typeface="Century Gothic" pitchFamily="34" charset="0"/>
                  </a:defRPr>
                </a:pPr>
                <a:endParaRPr lang="en-US"/>
              </a:p>
            </c:txPr>
            <c:showLegendKey val="0"/>
            <c:showVal val="1"/>
            <c:showCatName val="0"/>
            <c:showSerName val="0"/>
            <c:showPercent val="0"/>
            <c:showBubbleSize val="0"/>
            <c:showLeaderLines val="0"/>
          </c:dLbls>
          <c:cat>
            <c:numRef>
              <c:f>Sheet1!$A$2:$A$16</c:f>
              <c:numCache>
                <c:formatCode>"$"#,##0_);[Red]\("$"#,##0\)</c:formatCode>
                <c:ptCount val="15"/>
                <c:pt idx="0">
                  <c:v>6.0</c:v>
                </c:pt>
                <c:pt idx="1">
                  <c:v>7.0</c:v>
                </c:pt>
                <c:pt idx="2">
                  <c:v>8.0</c:v>
                </c:pt>
                <c:pt idx="3">
                  <c:v>9.0</c:v>
                </c:pt>
                <c:pt idx="4">
                  <c:v>10.0</c:v>
                </c:pt>
                <c:pt idx="5">
                  <c:v>11.0</c:v>
                </c:pt>
                <c:pt idx="6">
                  <c:v>12.0</c:v>
                </c:pt>
                <c:pt idx="7">
                  <c:v>13.0</c:v>
                </c:pt>
                <c:pt idx="8">
                  <c:v>14.0</c:v>
                </c:pt>
                <c:pt idx="9">
                  <c:v>15.0</c:v>
                </c:pt>
                <c:pt idx="10">
                  <c:v>16.0</c:v>
                </c:pt>
                <c:pt idx="11">
                  <c:v>17.0</c:v>
                </c:pt>
                <c:pt idx="12">
                  <c:v>18.0</c:v>
                </c:pt>
                <c:pt idx="13">
                  <c:v>19.0</c:v>
                </c:pt>
                <c:pt idx="14">
                  <c:v>20.0</c:v>
                </c:pt>
              </c:numCache>
            </c:numRef>
          </c:cat>
          <c:val>
            <c:numRef>
              <c:f>Sheet1!$C$2:$C$16</c:f>
              <c:numCache>
                <c:formatCode>#,##0.0</c:formatCode>
                <c:ptCount val="15"/>
                <c:pt idx="0">
                  <c:v>2.359059647388222</c:v>
                </c:pt>
                <c:pt idx="1">
                  <c:v>2.763511255286262</c:v>
                </c:pt>
                <c:pt idx="2">
                  <c:v>3.1718128631843</c:v>
                </c:pt>
                <c:pt idx="3">
                  <c:v>3.583814471082337</c:v>
                </c:pt>
                <c:pt idx="4">
                  <c:v>3.999066078980374</c:v>
                </c:pt>
                <c:pt idx="5">
                  <c:v>4.417267686878413</c:v>
                </c:pt>
                <c:pt idx="6">
                  <c:v>4.838119294776447</c:v>
                </c:pt>
                <c:pt idx="7">
                  <c:v>5.261220902674487</c:v>
                </c:pt>
                <c:pt idx="8">
                  <c:v>5.686322510572526</c:v>
                </c:pt>
                <c:pt idx="9">
                  <c:v>6.11317411847056</c:v>
                </c:pt>
                <c:pt idx="10">
                  <c:v>6.5415757263686</c:v>
                </c:pt>
                <c:pt idx="11">
                  <c:v>6.97122733426664</c:v>
                </c:pt>
                <c:pt idx="12">
                  <c:v>7.402078942164677</c:v>
                </c:pt>
                <c:pt idx="13">
                  <c:v>7.833880550062709</c:v>
                </c:pt>
                <c:pt idx="14">
                  <c:v>8.26658215796075</c:v>
                </c:pt>
              </c:numCache>
            </c:numRef>
          </c:val>
        </c:ser>
        <c:dLbls>
          <c:showLegendKey val="0"/>
          <c:showVal val="1"/>
          <c:showCatName val="0"/>
          <c:showSerName val="0"/>
          <c:showPercent val="0"/>
          <c:showBubbleSize val="0"/>
        </c:dLbls>
        <c:gapWidth val="0"/>
        <c:overlap val="19"/>
        <c:axId val="2113799096"/>
        <c:axId val="2113802216"/>
      </c:barChart>
      <c:catAx>
        <c:axId val="2113799096"/>
        <c:scaling>
          <c:orientation val="minMax"/>
        </c:scaling>
        <c:delete val="0"/>
        <c:axPos val="b"/>
        <c:numFmt formatCode="&quot;$&quot;#,##0_);[Red]\(&quot;$&quot;#,##0\)" sourceLinked="1"/>
        <c:majorTickMark val="none"/>
        <c:minorTickMark val="none"/>
        <c:tickLblPos val="nextTo"/>
        <c:txPr>
          <a:bodyPr/>
          <a:lstStyle/>
          <a:p>
            <a:pPr>
              <a:defRPr sz="1200" i="1"/>
            </a:pPr>
            <a:endParaRPr lang="en-US"/>
          </a:p>
        </c:txPr>
        <c:crossAx val="2113802216"/>
        <c:crosses val="autoZero"/>
        <c:auto val="1"/>
        <c:lblAlgn val="ctr"/>
        <c:lblOffset val="100"/>
        <c:noMultiLvlLbl val="0"/>
      </c:catAx>
      <c:valAx>
        <c:axId val="2113802216"/>
        <c:scaling>
          <c:orientation val="minMax"/>
        </c:scaling>
        <c:delete val="0"/>
        <c:axPos val="l"/>
        <c:numFmt formatCode="&quot;$&quot;#,##0_);[Red]\(&quot;$&quot;#,##0\)" sourceLinked="1"/>
        <c:majorTickMark val="none"/>
        <c:minorTickMark val="none"/>
        <c:tickLblPos val="nextTo"/>
        <c:txPr>
          <a:bodyPr/>
          <a:lstStyle/>
          <a:p>
            <a:pPr>
              <a:defRPr sz="1200" i="1">
                <a:latin typeface="Arial"/>
                <a:cs typeface="Arial"/>
              </a:defRPr>
            </a:pPr>
            <a:endParaRPr lang="en-US"/>
          </a:p>
        </c:txPr>
        <c:crossAx val="2113799096"/>
        <c:crosses val="autoZero"/>
        <c:crossBetween val="between"/>
      </c:valAx>
      <c:spPr>
        <a:solidFill>
          <a:srgbClr val="FCF8DC"/>
        </a:solidFill>
        <a:ln w="76200" cmpd="sng">
          <a:noFill/>
        </a:ln>
        <a:effectLst>
          <a:innerShdw blurRad="63500" dist="50800" dir="2700000">
            <a:prstClr val="black">
              <a:alpha val="10000"/>
            </a:prstClr>
          </a:innerShdw>
        </a:effectLst>
      </c:spPr>
    </c:plotArea>
    <c:plotVisOnly val="1"/>
    <c:dispBlanksAs val="gap"/>
    <c:showDLblsOverMax val="0"/>
  </c:chart>
  <c:spPr>
    <a:noFill/>
    <a:ln>
      <a:noFill/>
    </a:ln>
  </c:spPr>
  <c:txPr>
    <a:bodyPr/>
    <a:lstStyle/>
    <a:p>
      <a:pPr>
        <a:defRPr sz="1800"/>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0.13636</cdr:x>
      <cdr:y>0.08108</cdr:y>
    </cdr:from>
    <cdr:to>
      <cdr:x>0.98864</cdr:x>
      <cdr:y>0.10811</cdr:y>
    </cdr:to>
    <cdr:sp macro="" textlink="">
      <cdr:nvSpPr>
        <cdr:cNvPr id="7" name="Straight Connector 6"/>
        <cdr:cNvSpPr/>
      </cdr:nvSpPr>
      <cdr:spPr>
        <a:xfrm xmlns:a="http://schemas.openxmlformats.org/drawingml/2006/main" flipV="1">
          <a:off x="914400" y="228600"/>
          <a:ext cx="5715048" cy="76208"/>
        </a:xfrm>
        <a:prstGeom xmlns:a="http://schemas.openxmlformats.org/drawingml/2006/main" prst="line">
          <a:avLst/>
        </a:prstGeom>
        <a:ln xmlns:a="http://schemas.openxmlformats.org/drawingml/2006/main" w="3175" cmpd="sng">
          <a:solidFill>
            <a:schemeClr val="tx1">
              <a:lumMod val="50000"/>
              <a:lumOff val="50000"/>
              <a:alpha val="28000"/>
            </a:schemeClr>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0.13636</cdr:x>
      <cdr:y>0.32432</cdr:y>
    </cdr:from>
    <cdr:to>
      <cdr:x>1</cdr:x>
      <cdr:y>0.35134</cdr:y>
    </cdr:to>
    <cdr:sp macro="" textlink="">
      <cdr:nvSpPr>
        <cdr:cNvPr id="13" name="Straight Connector 12"/>
        <cdr:cNvSpPr/>
      </cdr:nvSpPr>
      <cdr:spPr>
        <a:xfrm xmlns:a="http://schemas.openxmlformats.org/drawingml/2006/main" flipV="1">
          <a:off x="914376" y="914400"/>
          <a:ext cx="5791224" cy="76180"/>
        </a:xfrm>
        <a:prstGeom xmlns:a="http://schemas.openxmlformats.org/drawingml/2006/main" prst="line">
          <a:avLst/>
        </a:prstGeom>
        <a:ln xmlns:a="http://schemas.openxmlformats.org/drawingml/2006/main" w="3175" cmpd="sng">
          <a:solidFill>
            <a:schemeClr val="tx1">
              <a:lumMod val="50000"/>
              <a:lumOff val="50000"/>
              <a:alpha val="28000"/>
            </a:schemeClr>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0.13636</cdr:x>
      <cdr:y>0.48649</cdr:y>
    </cdr:from>
    <cdr:to>
      <cdr:x>1</cdr:x>
      <cdr:y>0.54054</cdr:y>
    </cdr:to>
    <cdr:sp macro="" textlink="">
      <cdr:nvSpPr>
        <cdr:cNvPr id="15" name="Straight Connector 14"/>
        <cdr:cNvSpPr/>
      </cdr:nvSpPr>
      <cdr:spPr>
        <a:xfrm xmlns:a="http://schemas.openxmlformats.org/drawingml/2006/main" flipV="1">
          <a:off x="914376" y="1371600"/>
          <a:ext cx="5791224" cy="152389"/>
        </a:xfrm>
        <a:prstGeom xmlns:a="http://schemas.openxmlformats.org/drawingml/2006/main" prst="line">
          <a:avLst/>
        </a:prstGeom>
        <a:ln xmlns:a="http://schemas.openxmlformats.org/drawingml/2006/main" w="3175" cmpd="sng">
          <a:solidFill>
            <a:schemeClr val="tx1">
              <a:lumMod val="50000"/>
              <a:lumOff val="50000"/>
              <a:alpha val="28000"/>
            </a:schemeClr>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0.13636</cdr:x>
      <cdr:y>0.72973</cdr:y>
    </cdr:from>
    <cdr:to>
      <cdr:x>0.97728</cdr:x>
      <cdr:y>0.75676</cdr:y>
    </cdr:to>
    <cdr:sp macro="" textlink="">
      <cdr:nvSpPr>
        <cdr:cNvPr id="19" name="Straight Connector 18"/>
        <cdr:cNvSpPr/>
      </cdr:nvSpPr>
      <cdr:spPr>
        <a:xfrm xmlns:a="http://schemas.openxmlformats.org/drawingml/2006/main" flipV="1">
          <a:off x="914400" y="2057400"/>
          <a:ext cx="5638824" cy="76211"/>
        </a:xfrm>
        <a:prstGeom xmlns:a="http://schemas.openxmlformats.org/drawingml/2006/main" prst="line">
          <a:avLst/>
        </a:prstGeom>
        <a:ln xmlns:a="http://schemas.openxmlformats.org/drawingml/2006/main" w="3175" cmpd="sng">
          <a:solidFill>
            <a:schemeClr val="tx1">
              <a:lumMod val="50000"/>
              <a:lumOff val="50000"/>
              <a:alpha val="28000"/>
            </a:schemeClr>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0.125</cdr:x>
      <cdr:y>0.21622</cdr:y>
    </cdr:from>
    <cdr:to>
      <cdr:x>0.98864</cdr:x>
      <cdr:y>0.24325</cdr:y>
    </cdr:to>
    <cdr:sp macro="" textlink="">
      <cdr:nvSpPr>
        <cdr:cNvPr id="8" name="Straight Connector 7"/>
        <cdr:cNvSpPr/>
      </cdr:nvSpPr>
      <cdr:spPr>
        <a:xfrm xmlns:a="http://schemas.openxmlformats.org/drawingml/2006/main" flipV="1">
          <a:off x="838200" y="609600"/>
          <a:ext cx="5791224" cy="76208"/>
        </a:xfrm>
        <a:prstGeom xmlns:a="http://schemas.openxmlformats.org/drawingml/2006/main" prst="line">
          <a:avLst/>
        </a:prstGeom>
        <a:ln xmlns:a="http://schemas.openxmlformats.org/drawingml/2006/main" w="3175" cmpd="sng">
          <a:solidFill>
            <a:schemeClr val="tx1">
              <a:lumMod val="50000"/>
              <a:lumOff val="50000"/>
              <a:alpha val="28000"/>
            </a:schemeClr>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0.13636</cdr:x>
      <cdr:y>0.43243</cdr:y>
    </cdr:from>
    <cdr:to>
      <cdr:x>1</cdr:x>
      <cdr:y>0.45946</cdr:y>
    </cdr:to>
    <cdr:sp macro="" textlink="">
      <cdr:nvSpPr>
        <cdr:cNvPr id="9" name="Straight Connector 8"/>
        <cdr:cNvSpPr/>
      </cdr:nvSpPr>
      <cdr:spPr>
        <a:xfrm xmlns:a="http://schemas.openxmlformats.org/drawingml/2006/main" flipV="1">
          <a:off x="914376" y="1219200"/>
          <a:ext cx="5791224" cy="76209"/>
        </a:xfrm>
        <a:prstGeom xmlns:a="http://schemas.openxmlformats.org/drawingml/2006/main" prst="line">
          <a:avLst/>
        </a:prstGeom>
        <a:ln xmlns:a="http://schemas.openxmlformats.org/drawingml/2006/main" w="3175" cmpd="sng">
          <a:solidFill>
            <a:schemeClr val="tx1">
              <a:lumMod val="50000"/>
              <a:lumOff val="50000"/>
              <a:alpha val="28000"/>
            </a:schemeClr>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5493871"/>
      </p:ext>
    </p:extLst>
  </p:cSld>
  <p:clrMap bg1="lt1" tx1="dk1" bg2="lt2" tx2="dk2" accent1="accent1" accent2="accent2" accent3="accent3" accent4="accent4" accent5="accent5" accent6="accent6" hlink="hlink" folHlink="folHlink"/>
  <p:notesStyle>
    <a:lvl1pPr marL="0" algn="l" defTabSz="913972" rtl="0" eaLnBrk="1" latinLnBrk="0" hangingPunct="1">
      <a:defRPr sz="1200" kern="1200">
        <a:solidFill>
          <a:schemeClr val="tx1"/>
        </a:solidFill>
        <a:latin typeface="+mn-lt"/>
        <a:ea typeface="+mn-ea"/>
        <a:cs typeface="+mn-cs"/>
      </a:defRPr>
    </a:lvl1pPr>
    <a:lvl2pPr marL="456986" algn="l" defTabSz="913972" rtl="0" eaLnBrk="1" latinLnBrk="0" hangingPunct="1">
      <a:defRPr sz="1200" kern="1200">
        <a:solidFill>
          <a:schemeClr val="tx1"/>
        </a:solidFill>
        <a:latin typeface="+mn-lt"/>
        <a:ea typeface="+mn-ea"/>
        <a:cs typeface="+mn-cs"/>
      </a:defRPr>
    </a:lvl2pPr>
    <a:lvl3pPr marL="913972" algn="l" defTabSz="913972" rtl="0" eaLnBrk="1" latinLnBrk="0" hangingPunct="1">
      <a:defRPr sz="1200" kern="1200">
        <a:solidFill>
          <a:schemeClr val="tx1"/>
        </a:solidFill>
        <a:latin typeface="+mn-lt"/>
        <a:ea typeface="+mn-ea"/>
        <a:cs typeface="+mn-cs"/>
      </a:defRPr>
    </a:lvl3pPr>
    <a:lvl4pPr marL="1370959" algn="l" defTabSz="913972" rtl="0" eaLnBrk="1" latinLnBrk="0" hangingPunct="1">
      <a:defRPr sz="1200" kern="1200">
        <a:solidFill>
          <a:schemeClr val="tx1"/>
        </a:solidFill>
        <a:latin typeface="+mn-lt"/>
        <a:ea typeface="+mn-ea"/>
        <a:cs typeface="+mn-cs"/>
      </a:defRPr>
    </a:lvl4pPr>
    <a:lvl5pPr marL="1827945" algn="l" defTabSz="913972" rtl="0" eaLnBrk="1" latinLnBrk="0" hangingPunct="1">
      <a:defRPr sz="1200" kern="1200">
        <a:solidFill>
          <a:schemeClr val="tx1"/>
        </a:solidFill>
        <a:latin typeface="+mn-lt"/>
        <a:ea typeface="+mn-ea"/>
        <a:cs typeface="+mn-cs"/>
      </a:defRPr>
    </a:lvl5pPr>
    <a:lvl6pPr marL="2284932" algn="l" defTabSz="913972" rtl="0" eaLnBrk="1" latinLnBrk="0" hangingPunct="1">
      <a:defRPr sz="1200" kern="1200">
        <a:solidFill>
          <a:schemeClr val="tx1"/>
        </a:solidFill>
        <a:latin typeface="+mn-lt"/>
        <a:ea typeface="+mn-ea"/>
        <a:cs typeface="+mn-cs"/>
      </a:defRPr>
    </a:lvl6pPr>
    <a:lvl7pPr marL="2741916" algn="l" defTabSz="913972" rtl="0" eaLnBrk="1" latinLnBrk="0" hangingPunct="1">
      <a:defRPr sz="1200" kern="1200">
        <a:solidFill>
          <a:schemeClr val="tx1"/>
        </a:solidFill>
        <a:latin typeface="+mn-lt"/>
        <a:ea typeface="+mn-ea"/>
        <a:cs typeface="+mn-cs"/>
      </a:defRPr>
    </a:lvl7pPr>
    <a:lvl8pPr marL="3198904" algn="l" defTabSz="913972" rtl="0" eaLnBrk="1" latinLnBrk="0" hangingPunct="1">
      <a:defRPr sz="1200" kern="1200">
        <a:solidFill>
          <a:schemeClr val="tx1"/>
        </a:solidFill>
        <a:latin typeface="+mn-lt"/>
        <a:ea typeface="+mn-ea"/>
        <a:cs typeface="+mn-cs"/>
      </a:defRPr>
    </a:lvl8pPr>
    <a:lvl9pPr marL="3655888" algn="l" defTabSz="91397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30275" y="3330575"/>
            <a:ext cx="7435850" cy="3154363"/>
          </a:xfrm>
          <a:prstGeom prst="rect">
            <a:avLst/>
          </a:prstGeom>
        </p:spPr>
        <p:txBody>
          <a:bodyPr lIns="93177" tIns="46589" rIns="93177" bIns="46589">
            <a:normAutofit/>
          </a:bodyPr>
          <a:lstStyle/>
          <a:p>
            <a:endParaRPr/>
          </a:p>
        </p:txBody>
      </p:sp>
    </p:spTree>
    <p:extLst>
      <p:ext uri="{BB962C8B-B14F-4D97-AF65-F5344CB8AC3E}">
        <p14:creationId xmlns:p14="http://schemas.microsoft.com/office/powerpoint/2010/main" val="621526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3177" tIns="46589" rIns="93177" bIns="46589">
            <a:normAutofit fontScale="25000" lnSpcReduction="20000"/>
          </a:bodyPr>
          <a:lstStyle/>
          <a:p>
            <a:endParaRPr/>
          </a:p>
        </p:txBody>
      </p:sp>
    </p:spTree>
    <p:extLst>
      <p:ext uri="{BB962C8B-B14F-4D97-AF65-F5344CB8AC3E}">
        <p14:creationId xmlns:p14="http://schemas.microsoft.com/office/powerpoint/2010/main" val="683902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30227" y="3330513"/>
            <a:ext cx="7435946" cy="3154394"/>
          </a:xfrm>
          <a:prstGeom prst="rect">
            <a:avLst/>
          </a:prstGeom>
        </p:spPr>
        <p:txBody>
          <a:bodyPr lIns="83622" tIns="41811" rIns="83622" bIns="41811">
            <a:normAutofit/>
          </a:bodyPr>
          <a:lstStyle/>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3177" tIns="46589" rIns="93177" bIns="46589">
            <a:normAutofit fontScale="25000" lnSpcReduction="20000"/>
          </a:bodyPr>
          <a:lstStyle/>
          <a:p>
            <a:endParaRPr/>
          </a:p>
        </p:txBody>
      </p:sp>
    </p:spTree>
    <p:extLst>
      <p:ext uri="{BB962C8B-B14F-4D97-AF65-F5344CB8AC3E}">
        <p14:creationId xmlns:p14="http://schemas.microsoft.com/office/powerpoint/2010/main" val="1742700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3177" tIns="46589" rIns="93177" bIns="46589">
            <a:normAutofit fontScale="25000" lnSpcReduction="20000"/>
          </a:bodyPr>
          <a:lstStyle/>
          <a:p>
            <a:endParaRPr/>
          </a:p>
        </p:txBody>
      </p:sp>
    </p:spTree>
    <p:extLst>
      <p:ext uri="{BB962C8B-B14F-4D97-AF65-F5344CB8AC3E}">
        <p14:creationId xmlns:p14="http://schemas.microsoft.com/office/powerpoint/2010/main" val="686615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3177" tIns="46589" rIns="93177" bIns="46589">
            <a:normAutofit fontScale="25000" lnSpcReduction="20000"/>
          </a:bodyPr>
          <a:lstStyle/>
          <a:p>
            <a:endParaRPr/>
          </a:p>
        </p:txBody>
      </p:sp>
    </p:spTree>
    <p:extLst>
      <p:ext uri="{BB962C8B-B14F-4D97-AF65-F5344CB8AC3E}">
        <p14:creationId xmlns:p14="http://schemas.microsoft.com/office/powerpoint/2010/main" val="3973584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3177" tIns="46589" rIns="93177" bIns="46589">
            <a:normAutofit fontScale="25000" lnSpcReduction="20000"/>
          </a:bodyPr>
          <a:lstStyle/>
          <a:p>
            <a:endParaRPr/>
          </a:p>
        </p:txBody>
      </p:sp>
    </p:spTree>
    <p:extLst>
      <p:ext uri="{BB962C8B-B14F-4D97-AF65-F5344CB8AC3E}">
        <p14:creationId xmlns:p14="http://schemas.microsoft.com/office/powerpoint/2010/main" val="528586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3177" tIns="46589" rIns="93177" bIns="46589">
            <a:normAutofit fontScale="25000" lnSpcReduction="20000"/>
          </a:bodyPr>
          <a:lstStyle/>
          <a:p>
            <a:endParaRPr/>
          </a:p>
        </p:txBody>
      </p:sp>
    </p:spTree>
    <p:extLst>
      <p:ext uri="{BB962C8B-B14F-4D97-AF65-F5344CB8AC3E}">
        <p14:creationId xmlns:p14="http://schemas.microsoft.com/office/powerpoint/2010/main" val="3830592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3"/>
            <a:ext cx="7772400" cy="30777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3"/>
            <a:ext cx="6400800" cy="30777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marL="12694">
              <a:lnSpc>
                <a:spcPct val="100000"/>
              </a:lnSpc>
              <a:defRPr sz="1200" b="0" i="1">
                <a:solidFill>
                  <a:schemeClr val="tx1"/>
                </a:solidFill>
                <a:latin typeface="Helvetica"/>
                <a:cs typeface="Helvetica"/>
              </a:defRPr>
            </a:lvl1pPr>
          </a:lstStyle>
          <a:p>
            <a:r>
              <a:rPr lang="en-US" spc="-5" dirty="0" smtClean="0"/>
              <a:t>Co</a:t>
            </a:r>
            <a:r>
              <a:rPr lang="en-US" spc="5" dirty="0" smtClean="0"/>
              <a:t>n</a:t>
            </a:r>
            <a:r>
              <a:rPr lang="en-US" dirty="0" smtClean="0"/>
              <a:t>f</a:t>
            </a:r>
            <a:r>
              <a:rPr lang="en-US" spc="-25" dirty="0" smtClean="0"/>
              <a:t>i</a:t>
            </a:r>
            <a:r>
              <a:rPr lang="en-US" dirty="0" smtClean="0"/>
              <a:t>dent</a:t>
            </a:r>
            <a:r>
              <a:rPr lang="en-US" spc="-25" dirty="0" smtClean="0"/>
              <a:t>i</a:t>
            </a:r>
            <a:r>
              <a:rPr lang="en-US" dirty="0" smtClean="0"/>
              <a:t>al</a:t>
            </a:r>
            <a:endParaRPr lang="en-US"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F7DBDB14-C3B0-4F77-BAEA-227602320D13}" type="datetime1">
              <a:rPr lang="en-US" smtClean="0"/>
              <a:pPr/>
              <a:t>5/9/15</a:t>
            </a:fld>
            <a:endParaRPr lang="en-US"/>
          </a:p>
        </p:txBody>
      </p:sp>
      <p:sp>
        <p:nvSpPr>
          <p:cNvPr id="6" name="Holder 6"/>
          <p:cNvSpPr>
            <a:spLocks noGrp="1"/>
          </p:cNvSpPr>
          <p:nvPr>
            <p:ph type="sldNum" sz="quarter" idx="7"/>
          </p:nvPr>
        </p:nvSpPr>
        <p:spPr/>
        <p:txBody>
          <a:bodyPr lIns="0" tIns="0" rIns="0" bIns="0"/>
          <a:lstStyle>
            <a:lvl1pPr marL="67913">
              <a:lnSpc>
                <a:spcPct val="100000"/>
              </a:lnSpc>
              <a:defRPr sz="1200" b="0" i="0">
                <a:solidFill>
                  <a:schemeClr val="tx1"/>
                </a:solidFill>
                <a:latin typeface="Arial"/>
                <a:cs typeface="Arial"/>
              </a:defRPr>
            </a:lvl1pPr>
          </a:lstStyle>
          <a:p>
            <a:fld id="{81D60167-4931-47E6-BA6A-407CBD079E4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409144" y="611142"/>
            <a:ext cx="8325713" cy="307777"/>
          </a:xfrm>
        </p:spPr>
        <p:txBody>
          <a:bodyPr lIns="0" tIns="0" rIns="0" bIns="0"/>
          <a:lstStyle>
            <a:lvl1pPr>
              <a:defRPr sz="2000" b="1" i="0">
                <a:solidFill>
                  <a:schemeClr val="tx1"/>
                </a:solidFill>
                <a:latin typeface="Helvetica"/>
                <a:cs typeface="Helvetica"/>
              </a:defRPr>
            </a:lvl1pPr>
          </a:lstStyle>
          <a:p>
            <a:endParaRPr/>
          </a:p>
        </p:txBody>
      </p:sp>
      <p:sp>
        <p:nvSpPr>
          <p:cNvPr id="3" name="Holder 3"/>
          <p:cNvSpPr>
            <a:spLocks noGrp="1"/>
          </p:cNvSpPr>
          <p:nvPr>
            <p:ph type="body" idx="1"/>
          </p:nvPr>
        </p:nvSpPr>
        <p:spPr>
          <a:xfrm>
            <a:off x="284530" y="1273519"/>
            <a:ext cx="8574938" cy="307777"/>
          </a:xfrm>
        </p:spPr>
        <p:txBody>
          <a:bodyPr lIns="0" tIns="0" rIns="0" bIns="0"/>
          <a:lstStyle>
            <a:lvl1pPr>
              <a:defRPr sz="20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marL="12694">
              <a:lnSpc>
                <a:spcPct val="100000"/>
              </a:lnSpc>
              <a:defRPr sz="1200" b="0" i="1">
                <a:solidFill>
                  <a:schemeClr val="tx1"/>
                </a:solidFill>
                <a:latin typeface="Helvetica"/>
                <a:cs typeface="Helvetica"/>
              </a:defRPr>
            </a:lvl1pPr>
          </a:lstStyle>
          <a:p>
            <a:r>
              <a:rPr lang="en-US" spc="-5" dirty="0" smtClean="0"/>
              <a:t>Co</a:t>
            </a:r>
            <a:r>
              <a:rPr lang="en-US" spc="5" dirty="0" smtClean="0"/>
              <a:t>n</a:t>
            </a:r>
            <a:r>
              <a:rPr lang="en-US" dirty="0" smtClean="0"/>
              <a:t>f</a:t>
            </a:r>
            <a:r>
              <a:rPr lang="en-US" spc="-25" dirty="0" smtClean="0"/>
              <a:t>i</a:t>
            </a:r>
            <a:r>
              <a:rPr lang="en-US" dirty="0" smtClean="0"/>
              <a:t>dent</a:t>
            </a:r>
            <a:r>
              <a:rPr lang="en-US" spc="-25" dirty="0" smtClean="0"/>
              <a:t>i</a:t>
            </a:r>
            <a:r>
              <a:rPr lang="en-US" dirty="0" smtClean="0"/>
              <a:t>al</a:t>
            </a:r>
            <a:endParaRPr lang="en-US"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BCFF45A-0CDA-4196-ADC9-9A952E939CBF}" type="datetime1">
              <a:rPr lang="en-US" smtClean="0"/>
              <a:pPr/>
              <a:t>5/9/15</a:t>
            </a:fld>
            <a:endParaRPr lang="en-US"/>
          </a:p>
        </p:txBody>
      </p:sp>
      <p:sp>
        <p:nvSpPr>
          <p:cNvPr id="6" name="Holder 6"/>
          <p:cNvSpPr>
            <a:spLocks noGrp="1"/>
          </p:cNvSpPr>
          <p:nvPr>
            <p:ph type="sldNum" sz="quarter" idx="7"/>
          </p:nvPr>
        </p:nvSpPr>
        <p:spPr/>
        <p:txBody>
          <a:bodyPr lIns="0" tIns="0" rIns="0" bIns="0"/>
          <a:lstStyle>
            <a:lvl1pPr marL="67913">
              <a:lnSpc>
                <a:spcPct val="100000"/>
              </a:lnSpc>
              <a:defRPr sz="1200" b="0" i="0">
                <a:solidFill>
                  <a:schemeClr val="tx1"/>
                </a:solidFill>
                <a:latin typeface="Arial"/>
                <a:cs typeface="Arial"/>
              </a:defRPr>
            </a:lvl1pPr>
          </a:lstStyle>
          <a:p>
            <a:fld id="{81D60167-4931-47E6-BA6A-407CBD079E4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409144" y="611142"/>
            <a:ext cx="8325713" cy="307777"/>
          </a:xfrm>
        </p:spPr>
        <p:txBody>
          <a:bodyPr lIns="0" tIns="0" rIns="0" bIns="0"/>
          <a:lstStyle>
            <a:lvl1pPr>
              <a:defRPr sz="2000" b="1" i="0">
                <a:solidFill>
                  <a:schemeClr val="tx1"/>
                </a:solidFill>
                <a:latin typeface="Helvetica"/>
                <a:cs typeface="Helvetica"/>
              </a:defRPr>
            </a:lvl1pPr>
          </a:lstStyle>
          <a:p>
            <a:endParaRPr/>
          </a:p>
        </p:txBody>
      </p:sp>
      <p:sp>
        <p:nvSpPr>
          <p:cNvPr id="3" name="Holder 3"/>
          <p:cNvSpPr>
            <a:spLocks noGrp="1"/>
          </p:cNvSpPr>
          <p:nvPr>
            <p:ph sz="half" idx="2"/>
          </p:nvPr>
        </p:nvSpPr>
        <p:spPr>
          <a:xfrm>
            <a:off x="457200" y="1577343"/>
            <a:ext cx="3977640" cy="30777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3"/>
            <a:ext cx="3977640" cy="30777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marL="12694">
              <a:lnSpc>
                <a:spcPct val="100000"/>
              </a:lnSpc>
              <a:defRPr sz="1200" b="0" i="1">
                <a:solidFill>
                  <a:schemeClr val="tx1"/>
                </a:solidFill>
                <a:latin typeface="Helvetica"/>
                <a:cs typeface="Helvetica"/>
              </a:defRPr>
            </a:lvl1pPr>
          </a:lstStyle>
          <a:p>
            <a:r>
              <a:rPr lang="en-US" spc="-5" dirty="0" smtClean="0"/>
              <a:t>Co</a:t>
            </a:r>
            <a:r>
              <a:rPr lang="en-US" spc="5" dirty="0" smtClean="0"/>
              <a:t>n</a:t>
            </a:r>
            <a:r>
              <a:rPr lang="en-US" dirty="0" smtClean="0"/>
              <a:t>f</a:t>
            </a:r>
            <a:r>
              <a:rPr lang="en-US" spc="-25" dirty="0" smtClean="0"/>
              <a:t>i</a:t>
            </a:r>
            <a:r>
              <a:rPr lang="en-US" dirty="0" smtClean="0"/>
              <a:t>dent</a:t>
            </a:r>
            <a:r>
              <a:rPr lang="en-US" spc="-25" dirty="0" smtClean="0"/>
              <a:t>i</a:t>
            </a:r>
            <a:r>
              <a:rPr lang="en-US" dirty="0" smtClean="0"/>
              <a:t>al</a:t>
            </a:r>
            <a:endParaRPr lang="en-US"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56C6AADF-19E4-49FA-B090-B2D20B5EE5E6}" type="datetime1">
              <a:rPr lang="en-US" smtClean="0"/>
              <a:pPr/>
              <a:t>5/9/15</a:t>
            </a:fld>
            <a:endParaRPr lang="en-US"/>
          </a:p>
        </p:txBody>
      </p:sp>
      <p:sp>
        <p:nvSpPr>
          <p:cNvPr id="7" name="Holder 7"/>
          <p:cNvSpPr>
            <a:spLocks noGrp="1"/>
          </p:cNvSpPr>
          <p:nvPr>
            <p:ph type="sldNum" sz="quarter" idx="7"/>
          </p:nvPr>
        </p:nvSpPr>
        <p:spPr/>
        <p:txBody>
          <a:bodyPr lIns="0" tIns="0" rIns="0" bIns="0"/>
          <a:lstStyle>
            <a:lvl1pPr marL="67913">
              <a:lnSpc>
                <a:spcPct val="100000"/>
              </a:lnSpc>
              <a:defRPr sz="1200" b="0" i="0">
                <a:solidFill>
                  <a:schemeClr val="tx1"/>
                </a:solidFill>
                <a:latin typeface="Arial"/>
                <a:cs typeface="Arial"/>
              </a:defRPr>
            </a:lvl1pPr>
          </a:lstStyle>
          <a:p>
            <a:fld id="{81D60167-4931-47E6-BA6A-407CBD079E47}"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409144" y="611142"/>
            <a:ext cx="8325713" cy="307777"/>
          </a:xfrm>
        </p:spPr>
        <p:txBody>
          <a:bodyPr lIns="0" tIns="0" rIns="0" bIns="0"/>
          <a:lstStyle>
            <a:lvl1pPr>
              <a:defRPr sz="2000" b="1" i="0">
                <a:solidFill>
                  <a:schemeClr val="tx1"/>
                </a:solidFill>
                <a:latin typeface="Helvetica"/>
                <a:cs typeface="Helvetica"/>
              </a:defRPr>
            </a:lvl1pPr>
          </a:lstStyle>
          <a:p>
            <a:endParaRPr/>
          </a:p>
        </p:txBody>
      </p:sp>
      <p:sp>
        <p:nvSpPr>
          <p:cNvPr id="3" name="Holder 3"/>
          <p:cNvSpPr>
            <a:spLocks noGrp="1"/>
          </p:cNvSpPr>
          <p:nvPr>
            <p:ph type="ftr" sz="quarter" idx="5"/>
          </p:nvPr>
        </p:nvSpPr>
        <p:spPr/>
        <p:txBody>
          <a:bodyPr lIns="0" tIns="0" rIns="0" bIns="0"/>
          <a:lstStyle>
            <a:lvl1pPr marL="12694">
              <a:lnSpc>
                <a:spcPct val="100000"/>
              </a:lnSpc>
              <a:defRPr sz="1200" b="0" i="1">
                <a:solidFill>
                  <a:schemeClr val="tx1"/>
                </a:solidFill>
                <a:latin typeface="Helvetica"/>
                <a:cs typeface="Helvetica"/>
              </a:defRPr>
            </a:lvl1pPr>
          </a:lstStyle>
          <a:p>
            <a:r>
              <a:rPr lang="en-US" spc="-5" dirty="0" smtClean="0"/>
              <a:t>Co</a:t>
            </a:r>
            <a:r>
              <a:rPr lang="en-US" spc="5" dirty="0" smtClean="0"/>
              <a:t>n</a:t>
            </a:r>
            <a:r>
              <a:rPr lang="en-US" dirty="0" smtClean="0"/>
              <a:t>f</a:t>
            </a:r>
            <a:r>
              <a:rPr lang="en-US" spc="-25" dirty="0" smtClean="0"/>
              <a:t>i</a:t>
            </a:r>
            <a:r>
              <a:rPr lang="en-US" dirty="0" smtClean="0"/>
              <a:t>dent</a:t>
            </a:r>
            <a:r>
              <a:rPr lang="en-US" spc="-25" dirty="0" smtClean="0"/>
              <a:t>i</a:t>
            </a:r>
            <a:r>
              <a:rPr lang="en-US" dirty="0" smtClean="0"/>
              <a:t>al</a:t>
            </a:r>
            <a:endParaRPr lang="en-US"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281B9889-8C56-48AF-B33B-5184CE6E0284}" type="datetime1">
              <a:rPr lang="en-US" smtClean="0"/>
              <a:pPr/>
              <a:t>5/9/15</a:t>
            </a:fld>
            <a:endParaRPr lang="en-US"/>
          </a:p>
        </p:txBody>
      </p:sp>
      <p:sp>
        <p:nvSpPr>
          <p:cNvPr id="5" name="Holder 5"/>
          <p:cNvSpPr>
            <a:spLocks noGrp="1"/>
          </p:cNvSpPr>
          <p:nvPr>
            <p:ph type="sldNum" sz="quarter" idx="7"/>
          </p:nvPr>
        </p:nvSpPr>
        <p:spPr/>
        <p:txBody>
          <a:bodyPr lIns="0" tIns="0" rIns="0" bIns="0"/>
          <a:lstStyle>
            <a:lvl1pPr marL="67913">
              <a:lnSpc>
                <a:spcPct val="100000"/>
              </a:lnSpc>
              <a:defRPr sz="1200" b="0" i="0">
                <a:solidFill>
                  <a:schemeClr val="tx1"/>
                </a:solidFill>
                <a:latin typeface="Arial"/>
                <a:cs typeface="Arial"/>
              </a:defRPr>
            </a:lvl1pPr>
          </a:lstStyle>
          <a:p>
            <a:fld id="{81D60167-4931-47E6-BA6A-407CBD079E4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marL="12694">
              <a:lnSpc>
                <a:spcPct val="100000"/>
              </a:lnSpc>
              <a:defRPr sz="1200" b="0" i="1">
                <a:solidFill>
                  <a:schemeClr val="tx1"/>
                </a:solidFill>
                <a:latin typeface="Helvetica"/>
                <a:cs typeface="Helvetica"/>
              </a:defRPr>
            </a:lvl1pPr>
          </a:lstStyle>
          <a:p>
            <a:r>
              <a:rPr lang="en-US" spc="-5" dirty="0" smtClean="0"/>
              <a:t>Co</a:t>
            </a:r>
            <a:r>
              <a:rPr lang="en-US" spc="5" dirty="0" smtClean="0"/>
              <a:t>n</a:t>
            </a:r>
            <a:r>
              <a:rPr lang="en-US" dirty="0" smtClean="0"/>
              <a:t>f</a:t>
            </a:r>
            <a:r>
              <a:rPr lang="en-US" spc="-25" dirty="0" smtClean="0"/>
              <a:t>i</a:t>
            </a:r>
            <a:r>
              <a:rPr lang="en-US" dirty="0" smtClean="0"/>
              <a:t>dent</a:t>
            </a:r>
            <a:r>
              <a:rPr lang="en-US" spc="-25" dirty="0" smtClean="0"/>
              <a:t>i</a:t>
            </a:r>
            <a:r>
              <a:rPr lang="en-US" dirty="0" smtClean="0"/>
              <a:t>al</a:t>
            </a:r>
            <a:endParaRPr lang="en-US"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DCA0D221-F792-48EB-9C4E-D9233AEDA9E1}" type="datetime1">
              <a:rPr lang="en-US" smtClean="0"/>
              <a:pPr/>
              <a:t>5/9/15</a:t>
            </a:fld>
            <a:endParaRPr lang="en-US"/>
          </a:p>
        </p:txBody>
      </p:sp>
      <p:sp>
        <p:nvSpPr>
          <p:cNvPr id="4" name="Holder 4"/>
          <p:cNvSpPr>
            <a:spLocks noGrp="1"/>
          </p:cNvSpPr>
          <p:nvPr>
            <p:ph type="sldNum" sz="quarter" idx="7"/>
          </p:nvPr>
        </p:nvSpPr>
        <p:spPr/>
        <p:txBody>
          <a:bodyPr lIns="0" tIns="0" rIns="0" bIns="0"/>
          <a:lstStyle>
            <a:lvl1pPr marL="67913">
              <a:lnSpc>
                <a:spcPct val="100000"/>
              </a:lnSpc>
              <a:defRPr sz="1200" b="0" i="0">
                <a:solidFill>
                  <a:schemeClr val="tx1"/>
                </a:solidFill>
                <a:latin typeface="Arial"/>
                <a:cs typeface="Arial"/>
              </a:defRPr>
            </a:lvl1pPr>
          </a:lstStyle>
          <a:p>
            <a:fld id="{81D60167-4931-47E6-BA6A-407CBD079E4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09144" y="611143"/>
            <a:ext cx="8325713" cy="307777"/>
          </a:xfrm>
          <a:prstGeom prst="rect">
            <a:avLst/>
          </a:prstGeom>
        </p:spPr>
        <p:txBody>
          <a:bodyPr wrap="square" lIns="0" tIns="0" rIns="0" bIns="0">
            <a:spAutoFit/>
          </a:bodyPr>
          <a:lstStyle>
            <a:lvl1pPr>
              <a:defRPr sz="2000" b="1" i="0">
                <a:solidFill>
                  <a:schemeClr val="tx1"/>
                </a:solidFill>
                <a:latin typeface="Helvetica"/>
                <a:cs typeface="Helvetica"/>
              </a:defRPr>
            </a:lvl1pPr>
          </a:lstStyle>
          <a:p>
            <a:endParaRPr/>
          </a:p>
        </p:txBody>
      </p:sp>
      <p:sp>
        <p:nvSpPr>
          <p:cNvPr id="3" name="Holder 3"/>
          <p:cNvSpPr>
            <a:spLocks noGrp="1"/>
          </p:cNvSpPr>
          <p:nvPr>
            <p:ph type="body" idx="1"/>
          </p:nvPr>
        </p:nvSpPr>
        <p:spPr>
          <a:xfrm>
            <a:off x="284530" y="1273521"/>
            <a:ext cx="8574938" cy="307777"/>
          </a:xfrm>
          <a:prstGeom prst="rect">
            <a:avLst/>
          </a:prstGeom>
        </p:spPr>
        <p:txBody>
          <a:bodyPr wrap="square" lIns="0" tIns="0" rIns="0" bIns="0">
            <a:spAutoFit/>
          </a:bodyPr>
          <a:lstStyle>
            <a:lvl1pPr>
              <a:defRPr sz="20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197916" y="6513676"/>
            <a:ext cx="826769" cy="184666"/>
          </a:xfrm>
          <a:prstGeom prst="rect">
            <a:avLst/>
          </a:prstGeom>
        </p:spPr>
        <p:txBody>
          <a:bodyPr wrap="square" lIns="0" tIns="0" rIns="0" bIns="0">
            <a:spAutoFit/>
          </a:bodyPr>
          <a:lstStyle>
            <a:lvl1pPr marL="12694">
              <a:lnSpc>
                <a:spcPct val="100000"/>
              </a:lnSpc>
              <a:defRPr sz="1200" b="0" i="1">
                <a:solidFill>
                  <a:schemeClr val="tx1"/>
                </a:solidFill>
                <a:latin typeface="Helvetica"/>
                <a:cs typeface="Helvetica"/>
              </a:defRPr>
            </a:lvl1pPr>
          </a:lstStyle>
          <a:p>
            <a:r>
              <a:rPr lang="en-US" spc="-5" dirty="0" smtClean="0"/>
              <a:t>Co</a:t>
            </a:r>
            <a:r>
              <a:rPr lang="en-US" spc="5" dirty="0" smtClean="0"/>
              <a:t>n</a:t>
            </a:r>
            <a:r>
              <a:rPr lang="en-US" dirty="0" smtClean="0"/>
              <a:t>f</a:t>
            </a:r>
            <a:r>
              <a:rPr lang="en-US" spc="-25" dirty="0" smtClean="0"/>
              <a:t>i</a:t>
            </a:r>
            <a:r>
              <a:rPr lang="en-US" dirty="0" smtClean="0"/>
              <a:t>dent</a:t>
            </a:r>
            <a:r>
              <a:rPr lang="en-US" spc="-25" dirty="0" smtClean="0"/>
              <a:t>i</a:t>
            </a:r>
            <a:r>
              <a:rPr lang="en-US" dirty="0" smtClean="0"/>
              <a:t>al</a:t>
            </a:r>
            <a:endParaRPr lang="en-US" dirty="0"/>
          </a:p>
        </p:txBody>
      </p:sp>
      <p:sp>
        <p:nvSpPr>
          <p:cNvPr id="5" name="Holder 5"/>
          <p:cNvSpPr>
            <a:spLocks noGrp="1"/>
          </p:cNvSpPr>
          <p:nvPr>
            <p:ph type="dt" sz="half" idx="6"/>
          </p:nvPr>
        </p:nvSpPr>
        <p:spPr>
          <a:xfrm>
            <a:off x="457200" y="6377943"/>
            <a:ext cx="2103120" cy="276999"/>
          </a:xfrm>
          <a:prstGeom prst="rect">
            <a:avLst/>
          </a:prstGeom>
        </p:spPr>
        <p:txBody>
          <a:bodyPr wrap="square" lIns="0" tIns="0" rIns="0" bIns="0">
            <a:spAutoFit/>
          </a:bodyPr>
          <a:lstStyle>
            <a:lvl1pPr algn="l">
              <a:defRPr>
                <a:solidFill>
                  <a:schemeClr val="tx1">
                    <a:tint val="75000"/>
                  </a:schemeClr>
                </a:solidFill>
              </a:defRPr>
            </a:lvl1pPr>
          </a:lstStyle>
          <a:p>
            <a:fld id="{A827DE3F-8F7A-49A6-8DB8-921EB1240DAE}" type="datetime1">
              <a:rPr lang="en-US" smtClean="0"/>
              <a:pPr/>
              <a:t>5/9/15</a:t>
            </a:fld>
            <a:endParaRPr lang="en-US"/>
          </a:p>
        </p:txBody>
      </p:sp>
      <p:sp>
        <p:nvSpPr>
          <p:cNvPr id="6" name="Holder 6"/>
          <p:cNvSpPr>
            <a:spLocks noGrp="1"/>
          </p:cNvSpPr>
          <p:nvPr>
            <p:ph type="sldNum" sz="quarter" idx="7"/>
          </p:nvPr>
        </p:nvSpPr>
        <p:spPr>
          <a:xfrm>
            <a:off x="4387218" y="6493208"/>
            <a:ext cx="297814" cy="184666"/>
          </a:xfrm>
          <a:prstGeom prst="rect">
            <a:avLst/>
          </a:prstGeom>
        </p:spPr>
        <p:txBody>
          <a:bodyPr wrap="square" lIns="0" tIns="0" rIns="0" bIns="0">
            <a:spAutoFit/>
          </a:bodyPr>
          <a:lstStyle>
            <a:lvl1pPr marL="67913">
              <a:lnSpc>
                <a:spcPct val="100000"/>
              </a:lnSpc>
              <a:defRPr sz="1200" b="0" i="0">
                <a:solidFill>
                  <a:schemeClr val="tx1"/>
                </a:solidFill>
                <a:latin typeface="Arial"/>
                <a:cs typeface="Arial"/>
              </a:defRPr>
            </a:lvl1pPr>
          </a:lstStyle>
          <a:p>
            <a:fld id="{81D60167-4931-47E6-BA6A-407CBD079E4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6986">
        <a:defRPr>
          <a:latin typeface="+mn-lt"/>
          <a:ea typeface="+mn-ea"/>
          <a:cs typeface="+mn-cs"/>
        </a:defRPr>
      </a:lvl2pPr>
      <a:lvl3pPr marL="913972">
        <a:defRPr>
          <a:latin typeface="+mn-lt"/>
          <a:ea typeface="+mn-ea"/>
          <a:cs typeface="+mn-cs"/>
        </a:defRPr>
      </a:lvl3pPr>
      <a:lvl4pPr marL="1370959">
        <a:defRPr>
          <a:latin typeface="+mn-lt"/>
          <a:ea typeface="+mn-ea"/>
          <a:cs typeface="+mn-cs"/>
        </a:defRPr>
      </a:lvl4pPr>
      <a:lvl5pPr marL="1827945">
        <a:defRPr>
          <a:latin typeface="+mn-lt"/>
          <a:ea typeface="+mn-ea"/>
          <a:cs typeface="+mn-cs"/>
        </a:defRPr>
      </a:lvl5pPr>
      <a:lvl6pPr marL="2284932">
        <a:defRPr>
          <a:latin typeface="+mn-lt"/>
          <a:ea typeface="+mn-ea"/>
          <a:cs typeface="+mn-cs"/>
        </a:defRPr>
      </a:lvl6pPr>
      <a:lvl7pPr marL="2741916">
        <a:defRPr>
          <a:latin typeface="+mn-lt"/>
          <a:ea typeface="+mn-ea"/>
          <a:cs typeface="+mn-cs"/>
        </a:defRPr>
      </a:lvl7pPr>
      <a:lvl8pPr marL="3198904">
        <a:defRPr>
          <a:latin typeface="+mn-lt"/>
          <a:ea typeface="+mn-ea"/>
          <a:cs typeface="+mn-cs"/>
        </a:defRPr>
      </a:lvl8pPr>
      <a:lvl9pPr marL="3655888">
        <a:defRPr>
          <a:latin typeface="+mn-lt"/>
          <a:ea typeface="+mn-ea"/>
          <a:cs typeface="+mn-cs"/>
        </a:defRPr>
      </a:lvl9pPr>
    </p:bodyStyle>
    <p:otherStyle>
      <a:lvl1pPr marL="0">
        <a:defRPr>
          <a:latin typeface="+mn-lt"/>
          <a:ea typeface="+mn-ea"/>
          <a:cs typeface="+mn-cs"/>
        </a:defRPr>
      </a:lvl1pPr>
      <a:lvl2pPr marL="456986">
        <a:defRPr>
          <a:latin typeface="+mn-lt"/>
          <a:ea typeface="+mn-ea"/>
          <a:cs typeface="+mn-cs"/>
        </a:defRPr>
      </a:lvl2pPr>
      <a:lvl3pPr marL="913972">
        <a:defRPr>
          <a:latin typeface="+mn-lt"/>
          <a:ea typeface="+mn-ea"/>
          <a:cs typeface="+mn-cs"/>
        </a:defRPr>
      </a:lvl3pPr>
      <a:lvl4pPr marL="1370959">
        <a:defRPr>
          <a:latin typeface="+mn-lt"/>
          <a:ea typeface="+mn-ea"/>
          <a:cs typeface="+mn-cs"/>
        </a:defRPr>
      </a:lvl4pPr>
      <a:lvl5pPr marL="1827945">
        <a:defRPr>
          <a:latin typeface="+mn-lt"/>
          <a:ea typeface="+mn-ea"/>
          <a:cs typeface="+mn-cs"/>
        </a:defRPr>
      </a:lvl5pPr>
      <a:lvl6pPr marL="2284932">
        <a:defRPr>
          <a:latin typeface="+mn-lt"/>
          <a:ea typeface="+mn-ea"/>
          <a:cs typeface="+mn-cs"/>
        </a:defRPr>
      </a:lvl6pPr>
      <a:lvl7pPr marL="2741916">
        <a:defRPr>
          <a:latin typeface="+mn-lt"/>
          <a:ea typeface="+mn-ea"/>
          <a:cs typeface="+mn-cs"/>
        </a:defRPr>
      </a:lvl7pPr>
      <a:lvl8pPr marL="3198904">
        <a:defRPr>
          <a:latin typeface="+mn-lt"/>
          <a:ea typeface="+mn-ea"/>
          <a:cs typeface="+mn-cs"/>
        </a:defRPr>
      </a:lvl8pPr>
      <a:lvl9pPr marL="365588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jpeg"/><Relationship Id="rId5" Type="http://schemas.openxmlformats.org/officeDocument/2006/relationships/chart" Target="../charts/chart1.xml"/><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3505200" cy="68580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716151" y="1690623"/>
            <a:ext cx="7428230" cy="2533650"/>
          </a:xfrm>
          <a:custGeom>
            <a:avLst/>
            <a:gdLst/>
            <a:ahLst/>
            <a:cxnLst/>
            <a:rect l="l" t="t" r="r" b="b"/>
            <a:pathLst>
              <a:path w="7428230" h="2533650">
                <a:moveTo>
                  <a:pt x="0" y="2533650"/>
                </a:moveTo>
                <a:lnTo>
                  <a:pt x="7427848" y="2533650"/>
                </a:lnTo>
                <a:lnTo>
                  <a:pt x="7427849" y="0"/>
                </a:lnTo>
                <a:lnTo>
                  <a:pt x="0" y="0"/>
                </a:lnTo>
                <a:lnTo>
                  <a:pt x="0" y="2533650"/>
                </a:lnTo>
              </a:path>
            </a:pathLst>
          </a:custGeom>
          <a:solidFill>
            <a:srgbClr val="0000B2"/>
          </a:solidFill>
        </p:spPr>
        <p:txBody>
          <a:bodyPr wrap="square" lIns="0" tIns="0" rIns="0" bIns="0" rtlCol="0"/>
          <a:lstStyle/>
          <a:p>
            <a:endParaRPr/>
          </a:p>
        </p:txBody>
      </p:sp>
      <p:sp>
        <p:nvSpPr>
          <p:cNvPr id="4" name="object 4"/>
          <p:cNvSpPr/>
          <p:nvPr/>
        </p:nvSpPr>
        <p:spPr>
          <a:xfrm>
            <a:off x="573087" y="3582923"/>
            <a:ext cx="576580" cy="641350"/>
          </a:xfrm>
          <a:custGeom>
            <a:avLst/>
            <a:gdLst/>
            <a:ahLst/>
            <a:cxnLst/>
            <a:rect l="l" t="t" r="r" b="b"/>
            <a:pathLst>
              <a:path w="576580" h="641350">
                <a:moveTo>
                  <a:pt x="0" y="641350"/>
                </a:moveTo>
                <a:lnTo>
                  <a:pt x="576262" y="641350"/>
                </a:lnTo>
                <a:lnTo>
                  <a:pt x="576262" y="0"/>
                </a:lnTo>
                <a:lnTo>
                  <a:pt x="0" y="0"/>
                </a:lnTo>
                <a:lnTo>
                  <a:pt x="0" y="641350"/>
                </a:lnTo>
                <a:close/>
              </a:path>
            </a:pathLst>
          </a:custGeom>
          <a:solidFill>
            <a:srgbClr val="0099FF"/>
          </a:solidFill>
        </p:spPr>
        <p:txBody>
          <a:bodyPr wrap="square" lIns="0" tIns="0" rIns="0" bIns="0" rtlCol="0"/>
          <a:lstStyle/>
          <a:p>
            <a:endParaRPr/>
          </a:p>
        </p:txBody>
      </p:sp>
      <p:sp>
        <p:nvSpPr>
          <p:cNvPr id="5" name="object 5"/>
          <p:cNvSpPr/>
          <p:nvPr/>
        </p:nvSpPr>
        <p:spPr>
          <a:xfrm>
            <a:off x="1716152" y="1690688"/>
            <a:ext cx="574675" cy="643255"/>
          </a:xfrm>
          <a:custGeom>
            <a:avLst/>
            <a:gdLst/>
            <a:ahLst/>
            <a:cxnLst/>
            <a:rect l="l" t="t" r="r" b="b"/>
            <a:pathLst>
              <a:path w="574675" h="643255">
                <a:moveTo>
                  <a:pt x="0" y="642937"/>
                </a:moveTo>
                <a:lnTo>
                  <a:pt x="574675" y="642937"/>
                </a:lnTo>
                <a:lnTo>
                  <a:pt x="574675" y="0"/>
                </a:lnTo>
                <a:lnTo>
                  <a:pt x="0" y="0"/>
                </a:lnTo>
                <a:lnTo>
                  <a:pt x="0" y="642937"/>
                </a:lnTo>
                <a:close/>
              </a:path>
            </a:pathLst>
          </a:custGeom>
          <a:solidFill>
            <a:srgbClr val="99CCFF"/>
          </a:solidFill>
        </p:spPr>
        <p:txBody>
          <a:bodyPr wrap="square" lIns="0" tIns="0" rIns="0" bIns="0" rtlCol="0"/>
          <a:lstStyle/>
          <a:p>
            <a:endParaRPr/>
          </a:p>
        </p:txBody>
      </p:sp>
      <p:sp>
        <p:nvSpPr>
          <p:cNvPr id="6" name="object 6"/>
          <p:cNvSpPr/>
          <p:nvPr/>
        </p:nvSpPr>
        <p:spPr>
          <a:xfrm>
            <a:off x="2281301" y="1066801"/>
            <a:ext cx="586105" cy="635000"/>
          </a:xfrm>
          <a:custGeom>
            <a:avLst/>
            <a:gdLst/>
            <a:ahLst/>
            <a:cxnLst/>
            <a:rect l="l" t="t" r="r" b="b"/>
            <a:pathLst>
              <a:path w="586105" h="635000">
                <a:moveTo>
                  <a:pt x="0" y="635000"/>
                </a:moveTo>
                <a:lnTo>
                  <a:pt x="585787" y="635000"/>
                </a:lnTo>
                <a:lnTo>
                  <a:pt x="585787" y="0"/>
                </a:lnTo>
                <a:lnTo>
                  <a:pt x="0" y="0"/>
                </a:lnTo>
                <a:lnTo>
                  <a:pt x="0" y="635000"/>
                </a:lnTo>
                <a:close/>
              </a:path>
            </a:pathLst>
          </a:custGeom>
          <a:solidFill>
            <a:srgbClr val="99CCFF"/>
          </a:solidFill>
        </p:spPr>
        <p:txBody>
          <a:bodyPr wrap="square" lIns="0" tIns="0" rIns="0" bIns="0" rtlCol="0"/>
          <a:lstStyle/>
          <a:p>
            <a:endParaRPr/>
          </a:p>
        </p:txBody>
      </p:sp>
      <p:sp>
        <p:nvSpPr>
          <p:cNvPr id="7" name="object 7"/>
          <p:cNvSpPr/>
          <p:nvPr/>
        </p:nvSpPr>
        <p:spPr>
          <a:xfrm>
            <a:off x="1141412" y="3582923"/>
            <a:ext cx="584200" cy="641350"/>
          </a:xfrm>
          <a:custGeom>
            <a:avLst/>
            <a:gdLst/>
            <a:ahLst/>
            <a:cxnLst/>
            <a:rect l="l" t="t" r="r" b="b"/>
            <a:pathLst>
              <a:path w="584200" h="641350">
                <a:moveTo>
                  <a:pt x="0" y="641350"/>
                </a:moveTo>
                <a:lnTo>
                  <a:pt x="584200" y="641350"/>
                </a:lnTo>
                <a:lnTo>
                  <a:pt x="584200" y="0"/>
                </a:lnTo>
                <a:lnTo>
                  <a:pt x="0" y="0"/>
                </a:lnTo>
                <a:lnTo>
                  <a:pt x="0" y="641350"/>
                </a:lnTo>
                <a:close/>
              </a:path>
            </a:pathLst>
          </a:custGeom>
          <a:solidFill>
            <a:srgbClr val="0000B2"/>
          </a:solidFill>
        </p:spPr>
        <p:txBody>
          <a:bodyPr wrap="square" lIns="0" tIns="0" rIns="0" bIns="0" rtlCol="0"/>
          <a:lstStyle/>
          <a:p>
            <a:endParaRPr/>
          </a:p>
        </p:txBody>
      </p:sp>
      <p:sp>
        <p:nvSpPr>
          <p:cNvPr id="8" name="object 8"/>
          <p:cNvSpPr/>
          <p:nvPr/>
        </p:nvSpPr>
        <p:spPr>
          <a:xfrm>
            <a:off x="2281301" y="1690688"/>
            <a:ext cx="586105" cy="643255"/>
          </a:xfrm>
          <a:custGeom>
            <a:avLst/>
            <a:gdLst/>
            <a:ahLst/>
            <a:cxnLst/>
            <a:rect l="l" t="t" r="r" b="b"/>
            <a:pathLst>
              <a:path w="586105" h="643255">
                <a:moveTo>
                  <a:pt x="0" y="642937"/>
                </a:moveTo>
                <a:lnTo>
                  <a:pt x="585787" y="642937"/>
                </a:lnTo>
                <a:lnTo>
                  <a:pt x="585787" y="0"/>
                </a:lnTo>
                <a:lnTo>
                  <a:pt x="0" y="0"/>
                </a:lnTo>
                <a:lnTo>
                  <a:pt x="0" y="642937"/>
                </a:lnTo>
                <a:close/>
              </a:path>
            </a:pathLst>
          </a:custGeom>
          <a:solidFill>
            <a:srgbClr val="0099FF"/>
          </a:solidFill>
        </p:spPr>
        <p:txBody>
          <a:bodyPr wrap="square" lIns="0" tIns="0" rIns="0" bIns="0" rtlCol="0"/>
          <a:lstStyle/>
          <a:p>
            <a:endParaRPr/>
          </a:p>
        </p:txBody>
      </p:sp>
      <p:sp>
        <p:nvSpPr>
          <p:cNvPr id="9" name="object 9"/>
          <p:cNvSpPr/>
          <p:nvPr/>
        </p:nvSpPr>
        <p:spPr>
          <a:xfrm>
            <a:off x="1141412" y="2324164"/>
            <a:ext cx="584200" cy="633730"/>
          </a:xfrm>
          <a:custGeom>
            <a:avLst/>
            <a:gdLst/>
            <a:ahLst/>
            <a:cxnLst/>
            <a:rect l="l" t="t" r="r" b="b"/>
            <a:pathLst>
              <a:path w="584200" h="633730">
                <a:moveTo>
                  <a:pt x="0" y="633412"/>
                </a:moveTo>
                <a:lnTo>
                  <a:pt x="584200" y="633412"/>
                </a:lnTo>
                <a:lnTo>
                  <a:pt x="584200" y="0"/>
                </a:lnTo>
                <a:lnTo>
                  <a:pt x="0" y="0"/>
                </a:lnTo>
                <a:lnTo>
                  <a:pt x="0" y="633412"/>
                </a:lnTo>
                <a:close/>
              </a:path>
            </a:pathLst>
          </a:custGeom>
          <a:solidFill>
            <a:srgbClr val="99CCFF"/>
          </a:solidFill>
        </p:spPr>
        <p:txBody>
          <a:bodyPr wrap="square" lIns="0" tIns="0" rIns="0" bIns="0" rtlCol="0"/>
          <a:lstStyle/>
          <a:p>
            <a:endParaRPr/>
          </a:p>
        </p:txBody>
      </p:sp>
      <p:sp>
        <p:nvSpPr>
          <p:cNvPr id="10" name="object 10"/>
          <p:cNvSpPr/>
          <p:nvPr/>
        </p:nvSpPr>
        <p:spPr>
          <a:xfrm>
            <a:off x="0" y="2324164"/>
            <a:ext cx="582930" cy="633730"/>
          </a:xfrm>
          <a:custGeom>
            <a:avLst/>
            <a:gdLst/>
            <a:ahLst/>
            <a:cxnLst/>
            <a:rect l="l" t="t" r="r" b="b"/>
            <a:pathLst>
              <a:path w="582930" h="633730">
                <a:moveTo>
                  <a:pt x="0" y="633412"/>
                </a:moveTo>
                <a:lnTo>
                  <a:pt x="582612" y="633412"/>
                </a:lnTo>
                <a:lnTo>
                  <a:pt x="582612" y="0"/>
                </a:lnTo>
                <a:lnTo>
                  <a:pt x="0" y="0"/>
                </a:lnTo>
                <a:lnTo>
                  <a:pt x="0" y="633412"/>
                </a:lnTo>
                <a:close/>
              </a:path>
            </a:pathLst>
          </a:custGeom>
          <a:solidFill>
            <a:srgbClr val="0000B2"/>
          </a:solidFill>
        </p:spPr>
        <p:txBody>
          <a:bodyPr wrap="square" lIns="0" tIns="0" rIns="0" bIns="0" rtlCol="0"/>
          <a:lstStyle/>
          <a:p>
            <a:endParaRPr/>
          </a:p>
        </p:txBody>
      </p:sp>
      <p:sp>
        <p:nvSpPr>
          <p:cNvPr id="11" name="object 11"/>
          <p:cNvSpPr/>
          <p:nvPr/>
        </p:nvSpPr>
        <p:spPr>
          <a:xfrm>
            <a:off x="1716152" y="2324164"/>
            <a:ext cx="574675" cy="633730"/>
          </a:xfrm>
          <a:custGeom>
            <a:avLst/>
            <a:gdLst/>
            <a:ahLst/>
            <a:cxnLst/>
            <a:rect l="l" t="t" r="r" b="b"/>
            <a:pathLst>
              <a:path w="574675" h="633730">
                <a:moveTo>
                  <a:pt x="0" y="633412"/>
                </a:moveTo>
                <a:lnTo>
                  <a:pt x="574675" y="633412"/>
                </a:lnTo>
                <a:lnTo>
                  <a:pt x="574675" y="0"/>
                </a:lnTo>
                <a:lnTo>
                  <a:pt x="0" y="0"/>
                </a:lnTo>
                <a:lnTo>
                  <a:pt x="0" y="633412"/>
                </a:lnTo>
                <a:close/>
              </a:path>
            </a:pathLst>
          </a:custGeom>
          <a:solidFill>
            <a:srgbClr val="0099FF"/>
          </a:solidFill>
        </p:spPr>
        <p:txBody>
          <a:bodyPr wrap="square" lIns="0" tIns="0" rIns="0" bIns="0" rtlCol="0"/>
          <a:lstStyle/>
          <a:p>
            <a:endParaRPr/>
          </a:p>
        </p:txBody>
      </p:sp>
      <p:sp>
        <p:nvSpPr>
          <p:cNvPr id="12" name="object 12"/>
          <p:cNvSpPr/>
          <p:nvPr/>
        </p:nvSpPr>
        <p:spPr>
          <a:xfrm>
            <a:off x="573087" y="2947924"/>
            <a:ext cx="576580" cy="644525"/>
          </a:xfrm>
          <a:custGeom>
            <a:avLst/>
            <a:gdLst/>
            <a:ahLst/>
            <a:cxnLst/>
            <a:rect l="l" t="t" r="r" b="b"/>
            <a:pathLst>
              <a:path w="576580" h="644525">
                <a:moveTo>
                  <a:pt x="0" y="644525"/>
                </a:moveTo>
                <a:lnTo>
                  <a:pt x="576262" y="644525"/>
                </a:lnTo>
                <a:lnTo>
                  <a:pt x="576262" y="0"/>
                </a:lnTo>
                <a:lnTo>
                  <a:pt x="0" y="0"/>
                </a:lnTo>
                <a:lnTo>
                  <a:pt x="0" y="644525"/>
                </a:lnTo>
                <a:close/>
              </a:path>
            </a:pathLst>
          </a:custGeom>
          <a:solidFill>
            <a:srgbClr val="99CCFF"/>
          </a:solidFill>
        </p:spPr>
        <p:txBody>
          <a:bodyPr wrap="square" lIns="0" tIns="0" rIns="0" bIns="0" rtlCol="0"/>
          <a:lstStyle/>
          <a:p>
            <a:endParaRPr/>
          </a:p>
        </p:txBody>
      </p:sp>
      <p:sp>
        <p:nvSpPr>
          <p:cNvPr id="13" name="object 13"/>
          <p:cNvSpPr/>
          <p:nvPr/>
        </p:nvSpPr>
        <p:spPr>
          <a:xfrm>
            <a:off x="1141412" y="2947924"/>
            <a:ext cx="584200" cy="644525"/>
          </a:xfrm>
          <a:custGeom>
            <a:avLst/>
            <a:gdLst/>
            <a:ahLst/>
            <a:cxnLst/>
            <a:rect l="l" t="t" r="r" b="b"/>
            <a:pathLst>
              <a:path w="584200" h="644525">
                <a:moveTo>
                  <a:pt x="0" y="644525"/>
                </a:moveTo>
                <a:lnTo>
                  <a:pt x="584200" y="644525"/>
                </a:lnTo>
                <a:lnTo>
                  <a:pt x="584200" y="0"/>
                </a:lnTo>
                <a:lnTo>
                  <a:pt x="0" y="0"/>
                </a:lnTo>
                <a:lnTo>
                  <a:pt x="0" y="644525"/>
                </a:lnTo>
                <a:close/>
              </a:path>
            </a:pathLst>
          </a:custGeom>
          <a:solidFill>
            <a:srgbClr val="0099FF"/>
          </a:solidFill>
        </p:spPr>
        <p:txBody>
          <a:bodyPr wrap="square" lIns="0" tIns="0" rIns="0" bIns="0" rtlCol="0"/>
          <a:lstStyle/>
          <a:p>
            <a:endParaRPr/>
          </a:p>
        </p:txBody>
      </p:sp>
      <p:sp>
        <p:nvSpPr>
          <p:cNvPr id="14" name="object 14"/>
          <p:cNvSpPr txBox="1"/>
          <p:nvPr/>
        </p:nvSpPr>
        <p:spPr>
          <a:xfrm>
            <a:off x="3733800" y="2390385"/>
            <a:ext cx="4648200" cy="1107996"/>
          </a:xfrm>
          <a:prstGeom prst="rect">
            <a:avLst/>
          </a:prstGeom>
        </p:spPr>
        <p:txBody>
          <a:bodyPr vert="horz" wrap="square" lIns="0" tIns="0" rIns="0" bIns="0" rtlCol="0">
            <a:spAutoFit/>
          </a:bodyPr>
          <a:lstStyle/>
          <a:p>
            <a:pPr marL="12698"/>
            <a:r>
              <a:rPr sz="3600" b="1" spc="-5" dirty="0">
                <a:solidFill>
                  <a:srgbClr val="FFFFFF"/>
                </a:solidFill>
                <a:latin typeface="Arial"/>
                <a:cs typeface="Arial"/>
              </a:rPr>
              <a:t>K</a:t>
            </a:r>
            <a:r>
              <a:rPr sz="3600" b="1" spc="-15" dirty="0">
                <a:solidFill>
                  <a:srgbClr val="FFFFFF"/>
                </a:solidFill>
                <a:latin typeface="Arial"/>
                <a:cs typeface="Arial"/>
              </a:rPr>
              <a:t>B</a:t>
            </a:r>
            <a:r>
              <a:rPr sz="3600" b="1" spc="-25" dirty="0">
                <a:solidFill>
                  <a:srgbClr val="FFFFFF"/>
                </a:solidFill>
                <a:latin typeface="Arial"/>
                <a:cs typeface="Arial"/>
              </a:rPr>
              <a:t>L</a:t>
            </a:r>
            <a:r>
              <a:rPr sz="3600" b="1" dirty="0">
                <a:solidFill>
                  <a:srgbClr val="FFFFFF"/>
                </a:solidFill>
                <a:latin typeface="Arial"/>
                <a:cs typeface="Arial"/>
              </a:rPr>
              <a:t> </a:t>
            </a:r>
            <a:r>
              <a:rPr lang="en-US" sz="3600" b="1" dirty="0" smtClean="0">
                <a:solidFill>
                  <a:srgbClr val="FFFFFF"/>
                </a:solidFill>
                <a:latin typeface="Arial"/>
                <a:cs typeface="Arial"/>
              </a:rPr>
              <a:t>Healthcare </a:t>
            </a:r>
            <a:r>
              <a:rPr sz="3600" b="1" spc="-90" dirty="0" smtClean="0">
                <a:solidFill>
                  <a:srgbClr val="FFFFFF"/>
                </a:solidFill>
                <a:latin typeface="Arial"/>
                <a:cs typeface="Arial"/>
              </a:rPr>
              <a:t>A</a:t>
            </a:r>
            <a:r>
              <a:rPr sz="3600" b="1" spc="-30" dirty="0" smtClean="0">
                <a:solidFill>
                  <a:srgbClr val="FFFFFF"/>
                </a:solidFill>
                <a:latin typeface="Arial"/>
                <a:cs typeface="Arial"/>
              </a:rPr>
              <a:t>cqu</a:t>
            </a:r>
            <a:r>
              <a:rPr sz="3600" b="1" dirty="0" smtClean="0">
                <a:solidFill>
                  <a:srgbClr val="FFFFFF"/>
                </a:solidFill>
                <a:latin typeface="Arial"/>
                <a:cs typeface="Arial"/>
              </a:rPr>
              <a:t>i</a:t>
            </a:r>
            <a:r>
              <a:rPr sz="3600" b="1" spc="-20" dirty="0" smtClean="0">
                <a:solidFill>
                  <a:srgbClr val="FFFFFF"/>
                </a:solidFill>
                <a:latin typeface="Arial"/>
                <a:cs typeface="Arial"/>
              </a:rPr>
              <a:t>siti</a:t>
            </a:r>
            <a:r>
              <a:rPr sz="3600" b="1" spc="-15" dirty="0" smtClean="0">
                <a:solidFill>
                  <a:srgbClr val="FFFFFF"/>
                </a:solidFill>
                <a:latin typeface="Arial"/>
                <a:cs typeface="Arial"/>
              </a:rPr>
              <a:t>o</a:t>
            </a:r>
            <a:r>
              <a:rPr sz="3600" b="1" spc="-25" dirty="0" smtClean="0">
                <a:solidFill>
                  <a:srgbClr val="FFFFFF"/>
                </a:solidFill>
                <a:latin typeface="Arial"/>
                <a:cs typeface="Arial"/>
              </a:rPr>
              <a:t>n</a:t>
            </a:r>
            <a:r>
              <a:rPr lang="en-US" sz="3600" dirty="0" smtClean="0">
                <a:latin typeface="Arial"/>
                <a:cs typeface="Arial"/>
              </a:rPr>
              <a:t> </a:t>
            </a:r>
            <a:r>
              <a:rPr sz="3600" b="1" spc="-5" dirty="0" smtClean="0">
                <a:solidFill>
                  <a:srgbClr val="FFFFFF"/>
                </a:solidFill>
                <a:latin typeface="Arial"/>
                <a:cs typeface="Arial"/>
              </a:rPr>
              <a:t>Co</a:t>
            </a:r>
            <a:r>
              <a:rPr sz="3600" b="1" spc="-15" dirty="0" smtClean="0">
                <a:solidFill>
                  <a:srgbClr val="FFFFFF"/>
                </a:solidFill>
                <a:latin typeface="Arial"/>
                <a:cs typeface="Arial"/>
              </a:rPr>
              <a:t>r</a:t>
            </a:r>
            <a:r>
              <a:rPr sz="3600" b="1" dirty="0" smtClean="0">
                <a:solidFill>
                  <a:srgbClr val="FFFFFF"/>
                </a:solidFill>
                <a:latin typeface="Arial"/>
                <a:cs typeface="Arial"/>
              </a:rPr>
              <a:t>p</a:t>
            </a:r>
            <a:r>
              <a:rPr sz="3600" b="1" dirty="0">
                <a:solidFill>
                  <a:srgbClr val="FFFFFF"/>
                </a:solidFill>
                <a:latin typeface="Arial"/>
                <a:cs typeface="Arial"/>
              </a:rPr>
              <a:t>.</a:t>
            </a:r>
            <a:r>
              <a:rPr sz="3600" b="1" spc="-35" dirty="0">
                <a:solidFill>
                  <a:srgbClr val="FFFFFF"/>
                </a:solidFill>
                <a:latin typeface="Arial"/>
                <a:cs typeface="Arial"/>
              </a:rPr>
              <a:t> </a:t>
            </a:r>
            <a:r>
              <a:rPr sz="3600" b="1" dirty="0">
                <a:solidFill>
                  <a:srgbClr val="FFFFFF"/>
                </a:solidFill>
                <a:latin typeface="Arial"/>
                <a:cs typeface="Arial"/>
              </a:rPr>
              <a:t>IV</a:t>
            </a:r>
            <a:endParaRPr sz="3600" dirty="0">
              <a:latin typeface="Arial"/>
              <a:cs typeface="Arial"/>
            </a:endParaRPr>
          </a:p>
        </p:txBody>
      </p:sp>
      <p:sp>
        <p:nvSpPr>
          <p:cNvPr id="15" name="object 15"/>
          <p:cNvSpPr txBox="1"/>
          <p:nvPr/>
        </p:nvSpPr>
        <p:spPr>
          <a:xfrm>
            <a:off x="457201" y="6096001"/>
            <a:ext cx="2226437" cy="307777"/>
          </a:xfrm>
          <a:prstGeom prst="rect">
            <a:avLst/>
          </a:prstGeom>
        </p:spPr>
        <p:txBody>
          <a:bodyPr vert="horz" wrap="square" lIns="0" tIns="0" rIns="0" bIns="0" rtlCol="0">
            <a:spAutoFit/>
          </a:bodyPr>
          <a:lstStyle/>
          <a:p>
            <a:pPr marL="12698"/>
            <a:r>
              <a:rPr lang="en-US" sz="2000" i="1" dirty="0" smtClean="0">
                <a:latin typeface="Arial"/>
                <a:cs typeface="Arial"/>
              </a:rPr>
              <a:t>May</a:t>
            </a:r>
            <a:r>
              <a:rPr sz="2000" i="1" spc="-30" dirty="0" smtClean="0">
                <a:latin typeface="Arial"/>
                <a:cs typeface="Arial"/>
              </a:rPr>
              <a:t> </a:t>
            </a:r>
            <a:r>
              <a:rPr sz="2000" i="1" spc="10" dirty="0" smtClean="0">
                <a:latin typeface="Arial"/>
                <a:cs typeface="Arial"/>
              </a:rPr>
              <a:t>2</a:t>
            </a:r>
            <a:r>
              <a:rPr sz="2000" i="1" spc="5" dirty="0" smtClean="0">
                <a:latin typeface="Arial"/>
                <a:cs typeface="Arial"/>
              </a:rPr>
              <a:t>01</a:t>
            </a:r>
            <a:r>
              <a:rPr lang="en-US" sz="2000" i="1" dirty="0" smtClean="0">
                <a:latin typeface="Arial"/>
                <a:cs typeface="Arial"/>
              </a:rPr>
              <a:t>5</a:t>
            </a:r>
            <a:endParaRPr sz="2000" i="1" dirty="0">
              <a:latin typeface="Arial"/>
              <a:cs typeface="Arial"/>
            </a:endParaRPr>
          </a:p>
        </p:txBody>
      </p:sp>
      <p:sp>
        <p:nvSpPr>
          <p:cNvPr id="16" name="object 15"/>
          <p:cNvSpPr txBox="1"/>
          <p:nvPr/>
        </p:nvSpPr>
        <p:spPr>
          <a:xfrm>
            <a:off x="6019800" y="6109156"/>
            <a:ext cx="3505200" cy="215444"/>
          </a:xfrm>
          <a:prstGeom prst="rect">
            <a:avLst/>
          </a:prstGeom>
        </p:spPr>
        <p:txBody>
          <a:bodyPr vert="horz" wrap="square" lIns="0" tIns="0" rIns="0" bIns="0" rtlCol="0">
            <a:spAutoFit/>
          </a:bodyPr>
          <a:lstStyle/>
          <a:p>
            <a:pPr marL="12698"/>
            <a:r>
              <a:rPr lang="en-US" sz="1400" i="1" dirty="0" smtClean="0">
                <a:latin typeface="Arial"/>
                <a:cs typeface="Arial"/>
              </a:rPr>
              <a:t>Presentation for Founding Investors</a:t>
            </a:r>
            <a:endParaRPr sz="1400" i="1" dirty="0">
              <a:latin typeface="Arial"/>
              <a:cs typeface="Arial"/>
            </a:endParaRPr>
          </a:p>
        </p:txBody>
      </p:sp>
      <p:sp>
        <p:nvSpPr>
          <p:cNvPr id="18" name="Footer Placeholder 17"/>
          <p:cNvSpPr>
            <a:spLocks noGrp="1"/>
          </p:cNvSpPr>
          <p:nvPr>
            <p:ph type="ftr" sz="quarter" idx="5"/>
          </p:nvPr>
        </p:nvSpPr>
        <p:spPr/>
        <p:txBody>
          <a:bodyPr/>
          <a:lstStyle/>
          <a:p>
            <a:pPr marL="12698"/>
            <a:r>
              <a:rPr lang="en-US" spc="-5" dirty="0" smtClean="0">
                <a:latin typeface="Arial"/>
                <a:cs typeface="Arial"/>
              </a:rPr>
              <a:t>Co</a:t>
            </a:r>
            <a:r>
              <a:rPr lang="en-US" spc="5" dirty="0" smtClean="0">
                <a:latin typeface="Arial"/>
                <a:cs typeface="Arial"/>
              </a:rPr>
              <a:t>n</a:t>
            </a:r>
            <a:r>
              <a:rPr lang="en-US" dirty="0" smtClean="0">
                <a:latin typeface="Arial"/>
                <a:cs typeface="Arial"/>
              </a:rPr>
              <a:t>f</a:t>
            </a:r>
            <a:r>
              <a:rPr lang="en-US" spc="-25" dirty="0" smtClean="0">
                <a:latin typeface="Arial"/>
                <a:cs typeface="Arial"/>
              </a:rPr>
              <a:t>i</a:t>
            </a:r>
            <a:r>
              <a:rPr lang="en-US" dirty="0" smtClean="0">
                <a:latin typeface="Arial"/>
                <a:cs typeface="Arial"/>
              </a:rPr>
              <a:t>dent</a:t>
            </a:r>
            <a:r>
              <a:rPr lang="en-US" spc="-25" dirty="0" smtClean="0">
                <a:latin typeface="Arial"/>
                <a:cs typeface="Arial"/>
              </a:rPr>
              <a:t>i</a:t>
            </a:r>
            <a:r>
              <a:rPr lang="en-US" dirty="0" smtClean="0">
                <a:latin typeface="Arial"/>
                <a:cs typeface="Arial"/>
              </a:rPr>
              <a:t>al</a:t>
            </a:r>
            <a:endParaRPr lang="en-US" dirty="0">
              <a:latin typeface="Arial"/>
              <a:cs typeface="Arial"/>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47717"/>
            <a:ext cx="8325713" cy="923330"/>
          </a:xfrm>
        </p:spPr>
        <p:txBody>
          <a:bodyPr/>
          <a:lstStyle/>
          <a:p>
            <a:r>
              <a:rPr lang="en-US" dirty="0">
                <a:solidFill>
                  <a:schemeClr val="accent1">
                    <a:lumMod val="75000"/>
                  </a:schemeClr>
                </a:solidFill>
                <a:latin typeface="+mj-lt"/>
              </a:rPr>
              <a:t>$</a:t>
            </a:r>
            <a:r>
              <a:rPr lang="en-US" dirty="0" smtClean="0">
                <a:solidFill>
                  <a:schemeClr val="accent1">
                    <a:lumMod val="75000"/>
                  </a:schemeClr>
                </a:solidFill>
                <a:latin typeface="+mj-lt"/>
              </a:rPr>
              <a:t>3.5MM Investment </a:t>
            </a:r>
            <a:r>
              <a:rPr lang="en-US" dirty="0">
                <a:solidFill>
                  <a:schemeClr val="accent1">
                    <a:lumMod val="75000"/>
                  </a:schemeClr>
                </a:solidFill>
                <a:latin typeface="+mj-lt"/>
              </a:rPr>
              <a:t>Opportunity in Pre-IPO Founders’ Shares of </a:t>
            </a:r>
            <a:r>
              <a:rPr lang="en-US" dirty="0" smtClean="0">
                <a:solidFill>
                  <a:schemeClr val="accent1">
                    <a:lumMod val="75000"/>
                  </a:schemeClr>
                </a:solidFill>
                <a:latin typeface="+mj-lt"/>
              </a:rPr>
              <a:t/>
            </a:r>
            <a:br>
              <a:rPr lang="en-US" dirty="0" smtClean="0">
                <a:solidFill>
                  <a:schemeClr val="accent1">
                    <a:lumMod val="75000"/>
                  </a:schemeClr>
                </a:solidFill>
                <a:latin typeface="+mj-lt"/>
              </a:rPr>
            </a:br>
            <a:r>
              <a:rPr lang="en-US" dirty="0" smtClean="0">
                <a:solidFill>
                  <a:schemeClr val="accent1">
                    <a:lumMod val="75000"/>
                  </a:schemeClr>
                </a:solidFill>
                <a:latin typeface="+mj-lt"/>
              </a:rPr>
              <a:t>KBL </a:t>
            </a:r>
            <a:r>
              <a:rPr lang="en-US" dirty="0">
                <a:solidFill>
                  <a:schemeClr val="accent1">
                    <a:lumMod val="75000"/>
                  </a:schemeClr>
                </a:solidFill>
                <a:latin typeface="+mj-lt"/>
              </a:rPr>
              <a:t>Healthcare Acquisition Corp. IV</a:t>
            </a:r>
            <a:r>
              <a:rPr lang="en-US" dirty="0">
                <a:latin typeface="+mj-lt"/>
              </a:rPr>
              <a:t/>
            </a:r>
            <a:br>
              <a:rPr lang="en-US" dirty="0">
                <a:latin typeface="+mj-lt"/>
              </a:rPr>
            </a:br>
            <a:endParaRPr lang="en-US" dirty="0">
              <a:latin typeface="+mj-lt"/>
            </a:endParaRPr>
          </a:p>
        </p:txBody>
      </p:sp>
      <p:sp>
        <p:nvSpPr>
          <p:cNvPr id="3" name="Footer Placeholder 2"/>
          <p:cNvSpPr>
            <a:spLocks noGrp="1"/>
          </p:cNvSpPr>
          <p:nvPr>
            <p:ph type="ftr" sz="quarter" idx="5"/>
          </p:nvPr>
        </p:nvSpPr>
        <p:spPr/>
        <p:txBody>
          <a:bodyPr/>
          <a:lstStyle/>
          <a:p>
            <a:r>
              <a:rPr lang="en-US" spc="-5" smtClean="0"/>
              <a:t>Co</a:t>
            </a:r>
            <a:r>
              <a:rPr lang="en-US" spc="5" smtClean="0"/>
              <a:t>n</a:t>
            </a:r>
            <a:r>
              <a:rPr lang="en-US" smtClean="0"/>
              <a:t>f</a:t>
            </a:r>
            <a:r>
              <a:rPr lang="en-US" spc="-25" smtClean="0"/>
              <a:t>i</a:t>
            </a:r>
            <a:r>
              <a:rPr lang="en-US" smtClean="0"/>
              <a:t>dent</a:t>
            </a:r>
            <a:r>
              <a:rPr lang="en-US" spc="-25" smtClean="0"/>
              <a:t>i</a:t>
            </a:r>
            <a:r>
              <a:rPr lang="en-US" smtClean="0"/>
              <a:t>al</a:t>
            </a:r>
            <a:endParaRPr lang="en-US" dirty="0"/>
          </a:p>
        </p:txBody>
      </p:sp>
      <p:sp>
        <p:nvSpPr>
          <p:cNvPr id="4" name="Slide Number Placeholder 3"/>
          <p:cNvSpPr>
            <a:spLocks noGrp="1"/>
          </p:cNvSpPr>
          <p:nvPr>
            <p:ph type="sldNum" sz="quarter" idx="7"/>
          </p:nvPr>
        </p:nvSpPr>
        <p:spPr/>
        <p:txBody>
          <a:bodyPr/>
          <a:lstStyle/>
          <a:p>
            <a:fld id="{81D60167-4931-47E6-BA6A-407CBD079E47}" type="slidenum">
              <a:rPr lang="en-US" smtClean="0"/>
              <a:pPr/>
              <a:t>2</a:t>
            </a:fld>
            <a:endParaRPr lang="en-US" dirty="0"/>
          </a:p>
        </p:txBody>
      </p:sp>
      <p:sp>
        <p:nvSpPr>
          <p:cNvPr id="5" name="object 2"/>
          <p:cNvSpPr/>
          <p:nvPr/>
        </p:nvSpPr>
        <p:spPr>
          <a:xfrm>
            <a:off x="268925" y="381000"/>
            <a:ext cx="8534400" cy="142875"/>
          </a:xfrm>
          <a:custGeom>
            <a:avLst/>
            <a:gdLst/>
            <a:ahLst/>
            <a:cxnLst/>
            <a:rect l="l" t="t" r="r" b="b"/>
            <a:pathLst>
              <a:path w="8534400" h="142875">
                <a:moveTo>
                  <a:pt x="0" y="142875"/>
                </a:moveTo>
                <a:lnTo>
                  <a:pt x="8534400" y="142875"/>
                </a:lnTo>
                <a:lnTo>
                  <a:pt x="8534400" y="0"/>
                </a:lnTo>
                <a:lnTo>
                  <a:pt x="0" y="0"/>
                </a:lnTo>
                <a:lnTo>
                  <a:pt x="0" y="142875"/>
                </a:lnTo>
                <a:close/>
              </a:path>
            </a:pathLst>
          </a:custGeom>
          <a:solidFill>
            <a:srgbClr val="0099FF"/>
          </a:solidFill>
        </p:spPr>
        <p:txBody>
          <a:bodyPr wrap="square" lIns="0" tIns="0" rIns="0" bIns="0" rtlCol="0"/>
          <a:lstStyle/>
          <a:p>
            <a:endParaRPr/>
          </a:p>
        </p:txBody>
      </p:sp>
      <p:sp>
        <p:nvSpPr>
          <p:cNvPr id="6" name="object 4"/>
          <p:cNvSpPr/>
          <p:nvPr/>
        </p:nvSpPr>
        <p:spPr>
          <a:xfrm>
            <a:off x="268925" y="523871"/>
            <a:ext cx="8534400" cy="152400"/>
          </a:xfrm>
          <a:custGeom>
            <a:avLst/>
            <a:gdLst/>
            <a:ahLst/>
            <a:cxnLst/>
            <a:rect l="l" t="t" r="r" b="b"/>
            <a:pathLst>
              <a:path w="8534400" h="152400">
                <a:moveTo>
                  <a:pt x="0" y="152400"/>
                </a:moveTo>
                <a:lnTo>
                  <a:pt x="8534400" y="152400"/>
                </a:lnTo>
                <a:lnTo>
                  <a:pt x="8534400" y="0"/>
                </a:lnTo>
                <a:lnTo>
                  <a:pt x="0" y="0"/>
                </a:lnTo>
                <a:lnTo>
                  <a:pt x="0" y="152400"/>
                </a:lnTo>
                <a:close/>
              </a:path>
            </a:pathLst>
          </a:custGeom>
          <a:solidFill>
            <a:srgbClr val="000099"/>
          </a:solidFill>
        </p:spPr>
        <p:txBody>
          <a:bodyPr wrap="square" lIns="0" tIns="0" rIns="0" bIns="0" rtlCol="0"/>
          <a:lstStyle/>
          <a:p>
            <a:endParaRPr/>
          </a:p>
        </p:txBody>
      </p:sp>
      <p:sp>
        <p:nvSpPr>
          <p:cNvPr id="7" name="TextBox 6"/>
          <p:cNvSpPr txBox="1"/>
          <p:nvPr/>
        </p:nvSpPr>
        <p:spPr>
          <a:xfrm>
            <a:off x="526100" y="1872917"/>
            <a:ext cx="8160700" cy="3139321"/>
          </a:xfrm>
          <a:prstGeom prst="rect">
            <a:avLst/>
          </a:prstGeom>
          <a:noFill/>
        </p:spPr>
        <p:txBody>
          <a:bodyPr wrap="square" rtlCol="0">
            <a:spAutoFit/>
          </a:bodyPr>
          <a:lstStyle/>
          <a:p>
            <a:r>
              <a:rPr lang="en-US" b="1" dirty="0"/>
              <a:t>Advantages of a Special Purpose Acquisition Corp. (SPAC):</a:t>
            </a:r>
            <a:endParaRPr lang="en-US" dirty="0"/>
          </a:p>
          <a:p>
            <a:r>
              <a:rPr lang="en-US" b="1" dirty="0"/>
              <a:t> </a:t>
            </a:r>
            <a:endParaRPr lang="en-US" sz="1600" dirty="0"/>
          </a:p>
          <a:p>
            <a:pPr marL="285750" lvl="0" indent="-285750">
              <a:buFont typeface="Wingdings" panose="05000000000000000000" pitchFamily="2" charset="2"/>
              <a:buChar char="§"/>
            </a:pPr>
            <a:r>
              <a:rPr lang="en-US" sz="1600" dirty="0"/>
              <a:t>A SPAC is an investment vehicle that enables a management team to rapidly raise capital via an IPO with the purpose of subsequently acquiring an operating company</a:t>
            </a:r>
            <a:r>
              <a:rPr lang="en-US" sz="1600" dirty="0" smtClean="0"/>
              <a:t>.</a:t>
            </a:r>
          </a:p>
          <a:p>
            <a:pPr lvl="0"/>
            <a:endParaRPr lang="en-US" sz="1600" dirty="0"/>
          </a:p>
          <a:p>
            <a:pPr marL="285750" lvl="0" indent="-285750">
              <a:buFont typeface="Wingdings" panose="05000000000000000000" pitchFamily="2" charset="2"/>
              <a:buChar char="§"/>
            </a:pPr>
            <a:r>
              <a:rPr lang="en-US" sz="1600" dirty="0"/>
              <a:t>SPACs are now a mainstream acquisition </a:t>
            </a:r>
            <a:r>
              <a:rPr lang="en-US" sz="1600" dirty="0" smtClean="0"/>
              <a:t>vehicle </a:t>
            </a:r>
            <a:r>
              <a:rPr lang="en-US" sz="1600" dirty="0"/>
              <a:t>for creating tremendous value by optimizing the synergies of public/private equity transactions.  </a:t>
            </a:r>
          </a:p>
          <a:p>
            <a:r>
              <a:rPr lang="en-US" sz="1600" dirty="0"/>
              <a:t> </a:t>
            </a:r>
          </a:p>
          <a:p>
            <a:pPr marL="285750" lvl="0" indent="-285750">
              <a:buFont typeface="Wingdings" panose="05000000000000000000" pitchFamily="2" charset="2"/>
              <a:buChar char="§"/>
            </a:pPr>
            <a:r>
              <a:rPr lang="en-US" sz="1600" dirty="0"/>
              <a:t>This is a great time for SPAC investments. In Q1 2015, SPAC acquisitions totaling more than $1.3BN have been announced.  In this volatile market, SPACs provide a stable source of IPO dollars at a defined price.</a:t>
            </a:r>
          </a:p>
          <a:p>
            <a:r>
              <a:rPr lang="en-US" dirty="0"/>
              <a:t> </a:t>
            </a:r>
          </a:p>
        </p:txBody>
      </p:sp>
    </p:spTree>
    <p:extLst>
      <p:ext uri="{BB962C8B-B14F-4D97-AF65-F5344CB8AC3E}">
        <p14:creationId xmlns:p14="http://schemas.microsoft.com/office/powerpoint/2010/main" val="334698442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800" y="161929"/>
            <a:ext cx="8534400" cy="142875"/>
          </a:xfrm>
          <a:custGeom>
            <a:avLst/>
            <a:gdLst/>
            <a:ahLst/>
            <a:cxnLst/>
            <a:rect l="l" t="t" r="r" b="b"/>
            <a:pathLst>
              <a:path w="8534400" h="142875">
                <a:moveTo>
                  <a:pt x="0" y="142875"/>
                </a:moveTo>
                <a:lnTo>
                  <a:pt x="8534400" y="142875"/>
                </a:lnTo>
                <a:lnTo>
                  <a:pt x="8534400" y="0"/>
                </a:lnTo>
                <a:lnTo>
                  <a:pt x="0" y="0"/>
                </a:lnTo>
                <a:lnTo>
                  <a:pt x="0" y="142875"/>
                </a:lnTo>
                <a:close/>
              </a:path>
            </a:pathLst>
          </a:custGeom>
          <a:solidFill>
            <a:srgbClr val="0099FF"/>
          </a:solidFill>
        </p:spPr>
        <p:txBody>
          <a:bodyPr wrap="square" lIns="0" tIns="0" rIns="0" bIns="0" rtlCol="0"/>
          <a:lstStyle/>
          <a:p>
            <a:endParaRPr/>
          </a:p>
        </p:txBody>
      </p:sp>
      <p:sp>
        <p:nvSpPr>
          <p:cNvPr id="3" name="object 3"/>
          <p:cNvSpPr/>
          <p:nvPr/>
        </p:nvSpPr>
        <p:spPr>
          <a:xfrm>
            <a:off x="304800" y="161929"/>
            <a:ext cx="8534400" cy="142875"/>
          </a:xfrm>
          <a:custGeom>
            <a:avLst/>
            <a:gdLst/>
            <a:ahLst/>
            <a:cxnLst/>
            <a:rect l="l" t="t" r="r" b="b"/>
            <a:pathLst>
              <a:path w="8534400" h="142875">
                <a:moveTo>
                  <a:pt x="0" y="142875"/>
                </a:moveTo>
                <a:lnTo>
                  <a:pt x="8534400" y="142875"/>
                </a:lnTo>
                <a:lnTo>
                  <a:pt x="8534400" y="0"/>
                </a:lnTo>
                <a:lnTo>
                  <a:pt x="0" y="0"/>
                </a:lnTo>
                <a:lnTo>
                  <a:pt x="0" y="142875"/>
                </a:lnTo>
                <a:close/>
              </a:path>
            </a:pathLst>
          </a:custGeom>
          <a:ln w="9525">
            <a:solidFill>
              <a:srgbClr val="0099FF"/>
            </a:solidFill>
          </a:ln>
        </p:spPr>
        <p:txBody>
          <a:bodyPr wrap="square" lIns="0" tIns="0" rIns="0" bIns="0" rtlCol="0"/>
          <a:lstStyle/>
          <a:p>
            <a:endParaRPr/>
          </a:p>
        </p:txBody>
      </p:sp>
      <p:sp>
        <p:nvSpPr>
          <p:cNvPr id="4" name="object 4"/>
          <p:cNvSpPr/>
          <p:nvPr/>
        </p:nvSpPr>
        <p:spPr>
          <a:xfrm>
            <a:off x="304800" y="304800"/>
            <a:ext cx="8534400" cy="152400"/>
          </a:xfrm>
          <a:custGeom>
            <a:avLst/>
            <a:gdLst/>
            <a:ahLst/>
            <a:cxnLst/>
            <a:rect l="l" t="t" r="r" b="b"/>
            <a:pathLst>
              <a:path w="8534400" h="152400">
                <a:moveTo>
                  <a:pt x="0" y="152400"/>
                </a:moveTo>
                <a:lnTo>
                  <a:pt x="8534400" y="152400"/>
                </a:lnTo>
                <a:lnTo>
                  <a:pt x="8534400" y="0"/>
                </a:lnTo>
                <a:lnTo>
                  <a:pt x="0" y="0"/>
                </a:lnTo>
                <a:lnTo>
                  <a:pt x="0" y="152400"/>
                </a:lnTo>
                <a:close/>
              </a:path>
            </a:pathLst>
          </a:custGeom>
          <a:solidFill>
            <a:srgbClr val="000099"/>
          </a:solidFill>
        </p:spPr>
        <p:txBody>
          <a:bodyPr wrap="square" lIns="0" tIns="0" rIns="0" bIns="0" rtlCol="0"/>
          <a:lstStyle/>
          <a:p>
            <a:endParaRPr/>
          </a:p>
        </p:txBody>
      </p:sp>
      <p:sp>
        <p:nvSpPr>
          <p:cNvPr id="5" name="object 5"/>
          <p:cNvSpPr/>
          <p:nvPr/>
        </p:nvSpPr>
        <p:spPr>
          <a:xfrm>
            <a:off x="304800" y="304800"/>
            <a:ext cx="8534400" cy="152400"/>
          </a:xfrm>
          <a:custGeom>
            <a:avLst/>
            <a:gdLst/>
            <a:ahLst/>
            <a:cxnLst/>
            <a:rect l="l" t="t" r="r" b="b"/>
            <a:pathLst>
              <a:path w="8534400" h="152400">
                <a:moveTo>
                  <a:pt x="0" y="152400"/>
                </a:moveTo>
                <a:lnTo>
                  <a:pt x="8534400" y="152400"/>
                </a:lnTo>
                <a:lnTo>
                  <a:pt x="8534400" y="0"/>
                </a:lnTo>
                <a:lnTo>
                  <a:pt x="0" y="0"/>
                </a:lnTo>
                <a:lnTo>
                  <a:pt x="0" y="152400"/>
                </a:lnTo>
                <a:close/>
              </a:path>
            </a:pathLst>
          </a:custGeom>
          <a:ln w="9525">
            <a:solidFill>
              <a:srgbClr val="000099"/>
            </a:solidFill>
          </a:ln>
        </p:spPr>
        <p:txBody>
          <a:bodyPr wrap="square" lIns="0" tIns="0" rIns="0" bIns="0" rtlCol="0"/>
          <a:lstStyle/>
          <a:p>
            <a:endParaRPr/>
          </a:p>
        </p:txBody>
      </p:sp>
      <p:sp>
        <p:nvSpPr>
          <p:cNvPr id="6" name="object 6"/>
          <p:cNvSpPr txBox="1">
            <a:spLocks noGrp="1"/>
          </p:cNvSpPr>
          <p:nvPr>
            <p:ph type="title"/>
          </p:nvPr>
        </p:nvSpPr>
        <p:spPr>
          <a:xfrm>
            <a:off x="409144" y="611142"/>
            <a:ext cx="8325713" cy="923330"/>
          </a:xfrm>
          <a:prstGeom prst="rect">
            <a:avLst/>
          </a:prstGeom>
        </p:spPr>
        <p:txBody>
          <a:bodyPr vert="horz" wrap="square" lIns="0" tIns="0" rIns="0" bIns="0" rtlCol="0">
            <a:spAutoFit/>
          </a:bodyPr>
          <a:lstStyle/>
          <a:p>
            <a:pPr marL="139635"/>
            <a:r>
              <a:rPr lang="en-US" dirty="0">
                <a:solidFill>
                  <a:schemeClr val="accent1">
                    <a:lumMod val="75000"/>
                  </a:schemeClr>
                </a:solidFill>
                <a:latin typeface="+mj-lt"/>
              </a:rPr>
              <a:t>Investment Opportunity provides extraordinary upside potential - 3 Prior </a:t>
            </a:r>
            <a:r>
              <a:rPr lang="en-US" dirty="0" smtClean="0">
                <a:solidFill>
                  <a:schemeClr val="accent1">
                    <a:lumMod val="75000"/>
                  </a:schemeClr>
                </a:solidFill>
                <a:latin typeface="+mj-lt"/>
              </a:rPr>
              <a:t/>
            </a:r>
            <a:br>
              <a:rPr lang="en-US" dirty="0" smtClean="0">
                <a:solidFill>
                  <a:schemeClr val="accent1">
                    <a:lumMod val="75000"/>
                  </a:schemeClr>
                </a:solidFill>
                <a:latin typeface="+mj-lt"/>
              </a:rPr>
            </a:br>
            <a:r>
              <a:rPr lang="en-US" dirty="0" smtClean="0">
                <a:solidFill>
                  <a:schemeClr val="accent1">
                    <a:lumMod val="75000"/>
                  </a:schemeClr>
                </a:solidFill>
                <a:latin typeface="+mj-lt"/>
              </a:rPr>
              <a:t>KBL </a:t>
            </a:r>
            <a:r>
              <a:rPr lang="en-US" dirty="0">
                <a:solidFill>
                  <a:schemeClr val="accent1">
                    <a:lumMod val="75000"/>
                  </a:schemeClr>
                </a:solidFill>
                <a:latin typeface="+mj-lt"/>
              </a:rPr>
              <a:t>SPACs generated &gt;120% IRR on over $200 million in </a:t>
            </a:r>
            <a:r>
              <a:rPr lang="en-US" dirty="0" smtClean="0">
                <a:solidFill>
                  <a:schemeClr val="accent1">
                    <a:lumMod val="75000"/>
                  </a:schemeClr>
                </a:solidFill>
                <a:latin typeface="+mj-lt"/>
              </a:rPr>
              <a:t> KBL </a:t>
            </a:r>
            <a:r>
              <a:rPr lang="en-US" dirty="0">
                <a:solidFill>
                  <a:schemeClr val="accent1">
                    <a:lumMod val="75000"/>
                  </a:schemeClr>
                </a:solidFill>
                <a:latin typeface="+mj-lt"/>
              </a:rPr>
              <a:t>SPAC IPOs. </a:t>
            </a:r>
            <a:r>
              <a:rPr lang="en-US" dirty="0"/>
              <a:t/>
            </a:r>
            <a:br>
              <a:rPr lang="en-US" dirty="0"/>
            </a:br>
            <a:endParaRPr spc="-15" dirty="0">
              <a:solidFill>
                <a:srgbClr val="2C54A4"/>
              </a:solidFill>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r>
              <a:rPr spc="-5" dirty="0">
                <a:latin typeface="Arial"/>
                <a:cs typeface="Arial"/>
              </a:rPr>
              <a:t>Co</a:t>
            </a:r>
            <a:r>
              <a:rPr spc="5" dirty="0">
                <a:latin typeface="Arial"/>
                <a:cs typeface="Arial"/>
              </a:rPr>
              <a:t>n</a:t>
            </a:r>
            <a:r>
              <a:rPr dirty="0">
                <a:latin typeface="Arial"/>
                <a:cs typeface="Arial"/>
              </a:rPr>
              <a:t>f</a:t>
            </a:r>
            <a:r>
              <a:rPr spc="-25" dirty="0">
                <a:latin typeface="Arial"/>
                <a:cs typeface="Arial"/>
              </a:rPr>
              <a:t>i</a:t>
            </a:r>
            <a:r>
              <a:rPr dirty="0">
                <a:latin typeface="Arial"/>
                <a:cs typeface="Arial"/>
              </a:rPr>
              <a:t>dent</a:t>
            </a:r>
            <a:r>
              <a:rPr spc="-25" dirty="0">
                <a:latin typeface="Arial"/>
                <a:cs typeface="Arial"/>
              </a:rPr>
              <a:t>i</a:t>
            </a:r>
            <a:r>
              <a:rPr dirty="0">
                <a:latin typeface="Arial"/>
                <a:cs typeface="Arial"/>
              </a:rPr>
              <a:t>al</a:t>
            </a:r>
          </a:p>
        </p:txBody>
      </p:sp>
      <p:pic>
        <p:nvPicPr>
          <p:cNvPr id="13314" name="Picture 2" descr="C:\Users\Administrator\Pictures\KBL.jpg"/>
          <p:cNvPicPr>
            <a:picLocks noChangeAspect="1" noChangeArrowheads="1"/>
          </p:cNvPicPr>
          <p:nvPr/>
        </p:nvPicPr>
        <p:blipFill>
          <a:blip r:embed="rId3" cstate="print"/>
          <a:srcRect/>
          <a:stretch>
            <a:fillRect/>
          </a:stretch>
        </p:blipFill>
        <p:spPr bwMode="auto">
          <a:xfrm>
            <a:off x="7696200" y="6248400"/>
            <a:ext cx="1238250" cy="323850"/>
          </a:xfrm>
          <a:prstGeom prst="rect">
            <a:avLst/>
          </a:prstGeom>
          <a:noFill/>
        </p:spPr>
      </p:pic>
      <p:sp>
        <p:nvSpPr>
          <p:cNvPr id="13" name="Slide Number Placeholder 12"/>
          <p:cNvSpPr>
            <a:spLocks noGrp="1"/>
          </p:cNvSpPr>
          <p:nvPr>
            <p:ph type="sldNum" sz="quarter" idx="7"/>
          </p:nvPr>
        </p:nvSpPr>
        <p:spPr/>
        <p:txBody>
          <a:bodyPr/>
          <a:lstStyle/>
          <a:p>
            <a:fld id="{81D60167-4931-47E6-BA6A-407CBD079E47}" type="slidenum">
              <a:rPr lang="en-US" smtClean="0"/>
              <a:pPr/>
              <a:t>3</a:t>
            </a:fld>
            <a:endParaRPr lang="en-US" dirty="0"/>
          </a:p>
        </p:txBody>
      </p:sp>
      <p:sp>
        <p:nvSpPr>
          <p:cNvPr id="9" name="TextBox 8"/>
          <p:cNvSpPr txBox="1"/>
          <p:nvPr/>
        </p:nvSpPr>
        <p:spPr>
          <a:xfrm>
            <a:off x="559227" y="1671288"/>
            <a:ext cx="8289498" cy="3570208"/>
          </a:xfrm>
          <a:prstGeom prst="rect">
            <a:avLst/>
          </a:prstGeom>
          <a:noFill/>
        </p:spPr>
        <p:txBody>
          <a:bodyPr wrap="square" rtlCol="0">
            <a:spAutoFit/>
          </a:bodyPr>
          <a:lstStyle/>
          <a:p>
            <a:pPr marL="285750" lvl="0" indent="-285750">
              <a:buFont typeface="Wingdings" panose="05000000000000000000" pitchFamily="2" charset="2"/>
              <a:buChar char="§"/>
            </a:pPr>
            <a:r>
              <a:rPr lang="en-US" sz="1600" dirty="0"/>
              <a:t>The Founders’ investment price at </a:t>
            </a:r>
            <a:r>
              <a:rPr lang="en-US" sz="1600" dirty="0" smtClean="0"/>
              <a:t>$3.33/</a:t>
            </a:r>
            <a:r>
              <a:rPr lang="en-US" sz="1600" dirty="0"/>
              <a:t>unit is </a:t>
            </a:r>
            <a:r>
              <a:rPr lang="en-US" sz="1600" dirty="0" smtClean="0"/>
              <a:t>a 67% </a:t>
            </a:r>
            <a:r>
              <a:rPr lang="en-US" sz="1600" dirty="0"/>
              <a:t>discount from the IPO price. </a:t>
            </a:r>
            <a:endParaRPr lang="en-US" sz="1600" dirty="0" smtClean="0"/>
          </a:p>
          <a:p>
            <a:pPr lvl="0"/>
            <a:r>
              <a:rPr lang="en-US" sz="1600" dirty="0" smtClean="0"/>
              <a:t> </a:t>
            </a:r>
            <a:endParaRPr lang="en-US" sz="1600" dirty="0"/>
          </a:p>
          <a:p>
            <a:pPr marL="285750" lvl="0" indent="-285750">
              <a:buFont typeface="Wingdings" panose="05000000000000000000" pitchFamily="2" charset="2"/>
              <a:buChar char="§"/>
            </a:pPr>
            <a:r>
              <a:rPr lang="en-US" sz="1600" dirty="0"/>
              <a:t>A $70 million IPO priced at $10 / unit is expected to be effective 4Q 2015</a:t>
            </a:r>
            <a:r>
              <a:rPr lang="en-US" sz="1600" dirty="0" smtClean="0"/>
              <a:t>.</a:t>
            </a:r>
          </a:p>
          <a:p>
            <a:pPr lvl="0"/>
            <a:endParaRPr lang="en-US" sz="1600" dirty="0"/>
          </a:p>
          <a:p>
            <a:pPr marL="285750" lvl="0" indent="-285750">
              <a:buFont typeface="Wingdings" panose="05000000000000000000" pitchFamily="2" charset="2"/>
              <a:buChar char="§"/>
            </a:pPr>
            <a:r>
              <a:rPr lang="en-US" sz="1600" dirty="0"/>
              <a:t>The investment is only called in the event of an IPO</a:t>
            </a:r>
            <a:r>
              <a:rPr lang="en-US" sz="1600" dirty="0" smtClean="0"/>
              <a:t>.</a:t>
            </a:r>
          </a:p>
          <a:p>
            <a:pPr lvl="0"/>
            <a:endParaRPr lang="en-US" sz="1600" dirty="0"/>
          </a:p>
          <a:p>
            <a:pPr marL="285750" lvl="0" indent="-285750">
              <a:buFont typeface="Wingdings" panose="05000000000000000000" pitchFamily="2" charset="2"/>
              <a:buChar char="§"/>
            </a:pPr>
            <a:r>
              <a:rPr lang="en-US" sz="1600" dirty="0"/>
              <a:t>The investment provides a potential </a:t>
            </a:r>
            <a:r>
              <a:rPr lang="en-US" sz="1600" dirty="0"/>
              <a:t>3</a:t>
            </a:r>
            <a:r>
              <a:rPr lang="en-US" sz="1600" dirty="0" smtClean="0"/>
              <a:t>x </a:t>
            </a:r>
            <a:r>
              <a:rPr lang="en-US" sz="1600" dirty="0" smtClean="0"/>
              <a:t>base return </a:t>
            </a:r>
            <a:r>
              <a:rPr lang="en-US" sz="1600" dirty="0"/>
              <a:t>with a considerably higher return after an acquisition is closed</a:t>
            </a:r>
            <a:r>
              <a:rPr lang="en-US" sz="1600" dirty="0" smtClean="0"/>
              <a:t>.</a:t>
            </a:r>
          </a:p>
          <a:p>
            <a:pPr lvl="0"/>
            <a:endParaRPr lang="en-US" sz="1600" dirty="0"/>
          </a:p>
          <a:p>
            <a:pPr marL="285750" lvl="0" indent="-285750">
              <a:buFont typeface="Wingdings" panose="05000000000000000000" pitchFamily="2" charset="2"/>
              <a:buChar char="§"/>
            </a:pPr>
            <a:r>
              <a:rPr lang="en-US" sz="1600" dirty="0"/>
              <a:t>Liquidity is much sooner than in a private equity investments.  A SPAC investor exit may be 18-24 months after the investment</a:t>
            </a:r>
            <a:r>
              <a:rPr lang="en-US" sz="1600" dirty="0" smtClean="0"/>
              <a:t>.</a:t>
            </a:r>
          </a:p>
          <a:p>
            <a:pPr lvl="0"/>
            <a:endParaRPr lang="en-US" sz="1600" dirty="0"/>
          </a:p>
          <a:p>
            <a:pPr marL="285750" lvl="0" indent="-285750">
              <a:buFont typeface="Wingdings" panose="05000000000000000000" pitchFamily="2" charset="2"/>
              <a:buChar char="§"/>
            </a:pPr>
            <a:r>
              <a:rPr lang="en-US" sz="1600" dirty="0"/>
              <a:t>The downside is that if the acquisition is not closed, investors lose their principal.</a:t>
            </a:r>
          </a:p>
          <a:p>
            <a:r>
              <a:rPr lang="en-US" dirty="0"/>
              <a:t> </a:t>
            </a:r>
          </a:p>
        </p:txBody>
      </p:sp>
    </p:spTree>
    <p:extLst>
      <p:ext uri="{BB962C8B-B14F-4D97-AF65-F5344CB8AC3E}">
        <p14:creationId xmlns:p14="http://schemas.microsoft.com/office/powerpoint/2010/main" val="113005072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84910" y="762000"/>
            <a:ext cx="8310995" cy="0"/>
          </a:xfrm>
          <a:custGeom>
            <a:avLst/>
            <a:gdLst/>
            <a:ahLst/>
            <a:cxnLst/>
            <a:rect l="l" t="t" r="r" b="b"/>
            <a:pathLst>
              <a:path w="9142095">
                <a:moveTo>
                  <a:pt x="0" y="0"/>
                </a:moveTo>
                <a:lnTo>
                  <a:pt x="9142094" y="0"/>
                </a:lnTo>
              </a:path>
            </a:pathLst>
          </a:custGeom>
          <a:ln w="4317">
            <a:solidFill>
              <a:srgbClr val="235AFE"/>
            </a:solidFill>
          </a:ln>
        </p:spPr>
        <p:txBody>
          <a:bodyPr wrap="square" lIns="0" tIns="0" rIns="0" bIns="0" rtlCol="0"/>
          <a:lstStyle/>
          <a:p>
            <a:endParaRPr/>
          </a:p>
        </p:txBody>
      </p:sp>
      <p:sp>
        <p:nvSpPr>
          <p:cNvPr id="5" name="object 5"/>
          <p:cNvSpPr/>
          <p:nvPr/>
        </p:nvSpPr>
        <p:spPr>
          <a:xfrm>
            <a:off x="831273" y="1447800"/>
            <a:ext cx="8312727" cy="865094"/>
          </a:xfrm>
          <a:custGeom>
            <a:avLst/>
            <a:gdLst/>
            <a:ahLst/>
            <a:cxnLst/>
            <a:rect l="l" t="t" r="r" b="b"/>
            <a:pathLst>
              <a:path w="9144000" h="980439">
                <a:moveTo>
                  <a:pt x="0" y="0"/>
                </a:moveTo>
                <a:lnTo>
                  <a:pt x="0" y="979932"/>
                </a:lnTo>
                <a:lnTo>
                  <a:pt x="9144000" y="979931"/>
                </a:lnTo>
                <a:lnTo>
                  <a:pt x="9144000" y="0"/>
                </a:lnTo>
                <a:lnTo>
                  <a:pt x="0" y="0"/>
                </a:lnTo>
                <a:close/>
              </a:path>
            </a:pathLst>
          </a:custGeom>
          <a:solidFill>
            <a:srgbClr val="FFFFFF"/>
          </a:solidFill>
        </p:spPr>
        <p:txBody>
          <a:bodyPr wrap="square" lIns="0" tIns="0" rIns="0" bIns="0" rtlCol="0"/>
          <a:lstStyle/>
          <a:p>
            <a:endParaRPr/>
          </a:p>
        </p:txBody>
      </p:sp>
      <p:sp>
        <p:nvSpPr>
          <p:cNvPr id="6" name="object 6"/>
          <p:cNvSpPr/>
          <p:nvPr/>
        </p:nvSpPr>
        <p:spPr>
          <a:xfrm>
            <a:off x="1870365" y="2743200"/>
            <a:ext cx="4682835" cy="76199"/>
          </a:xfrm>
          <a:custGeom>
            <a:avLst/>
            <a:gdLst/>
            <a:ahLst/>
            <a:cxnLst/>
            <a:rect l="l" t="t" r="r" b="b"/>
            <a:pathLst>
              <a:path w="5861684" h="43179">
                <a:moveTo>
                  <a:pt x="0" y="43180"/>
                </a:moveTo>
                <a:lnTo>
                  <a:pt x="5861304" y="43180"/>
                </a:lnTo>
                <a:lnTo>
                  <a:pt x="5861304" y="0"/>
                </a:lnTo>
                <a:lnTo>
                  <a:pt x="0" y="0"/>
                </a:lnTo>
                <a:lnTo>
                  <a:pt x="0" y="43180"/>
                </a:lnTo>
                <a:close/>
              </a:path>
            </a:pathLst>
          </a:custGeom>
          <a:solidFill>
            <a:srgbClr val="2C54A4"/>
          </a:solidFill>
        </p:spPr>
        <p:txBody>
          <a:bodyPr wrap="square" lIns="0" tIns="0" rIns="0" bIns="0" rtlCol="0"/>
          <a:lstStyle/>
          <a:p>
            <a:endParaRPr/>
          </a:p>
        </p:txBody>
      </p:sp>
      <p:sp>
        <p:nvSpPr>
          <p:cNvPr id="7" name="object 7"/>
          <p:cNvSpPr/>
          <p:nvPr/>
        </p:nvSpPr>
        <p:spPr>
          <a:xfrm>
            <a:off x="1864014" y="2819401"/>
            <a:ext cx="4689186" cy="76200"/>
          </a:xfrm>
          <a:custGeom>
            <a:avLst/>
            <a:gdLst/>
            <a:ahLst/>
            <a:cxnLst/>
            <a:rect l="l" t="t" r="r" b="b"/>
            <a:pathLst>
              <a:path w="5874384" h="48895">
                <a:moveTo>
                  <a:pt x="5874258" y="48768"/>
                </a:moveTo>
                <a:lnTo>
                  <a:pt x="5874258" y="0"/>
                </a:lnTo>
                <a:lnTo>
                  <a:pt x="0" y="0"/>
                </a:lnTo>
                <a:lnTo>
                  <a:pt x="0" y="48768"/>
                </a:lnTo>
                <a:lnTo>
                  <a:pt x="6096" y="48768"/>
                </a:lnTo>
                <a:lnTo>
                  <a:pt x="6096" y="12954"/>
                </a:lnTo>
                <a:lnTo>
                  <a:pt x="12954" y="6858"/>
                </a:lnTo>
                <a:lnTo>
                  <a:pt x="12953" y="12954"/>
                </a:lnTo>
                <a:lnTo>
                  <a:pt x="5861304" y="12954"/>
                </a:lnTo>
                <a:lnTo>
                  <a:pt x="5861304" y="6858"/>
                </a:lnTo>
                <a:lnTo>
                  <a:pt x="5867400" y="12954"/>
                </a:lnTo>
                <a:lnTo>
                  <a:pt x="5867400" y="48768"/>
                </a:lnTo>
                <a:lnTo>
                  <a:pt x="5874258" y="48768"/>
                </a:lnTo>
                <a:close/>
              </a:path>
              <a:path w="5874384" h="48895">
                <a:moveTo>
                  <a:pt x="12953" y="12954"/>
                </a:moveTo>
                <a:lnTo>
                  <a:pt x="12954" y="6858"/>
                </a:lnTo>
                <a:lnTo>
                  <a:pt x="6096" y="12954"/>
                </a:lnTo>
                <a:lnTo>
                  <a:pt x="12953" y="12954"/>
                </a:lnTo>
                <a:close/>
              </a:path>
              <a:path w="5874384" h="48895">
                <a:moveTo>
                  <a:pt x="12953" y="48768"/>
                </a:moveTo>
                <a:lnTo>
                  <a:pt x="12953" y="12954"/>
                </a:lnTo>
                <a:lnTo>
                  <a:pt x="6096" y="12954"/>
                </a:lnTo>
                <a:lnTo>
                  <a:pt x="6096" y="48768"/>
                </a:lnTo>
                <a:lnTo>
                  <a:pt x="12953" y="48768"/>
                </a:lnTo>
                <a:close/>
              </a:path>
              <a:path w="5874384" h="48895">
                <a:moveTo>
                  <a:pt x="5867400" y="12954"/>
                </a:moveTo>
                <a:lnTo>
                  <a:pt x="5861304" y="6858"/>
                </a:lnTo>
                <a:lnTo>
                  <a:pt x="5861304" y="12954"/>
                </a:lnTo>
                <a:lnTo>
                  <a:pt x="5867400" y="12954"/>
                </a:lnTo>
                <a:close/>
              </a:path>
              <a:path w="5874384" h="48895">
                <a:moveTo>
                  <a:pt x="5867400" y="48768"/>
                </a:moveTo>
                <a:lnTo>
                  <a:pt x="5867400" y="12954"/>
                </a:lnTo>
                <a:lnTo>
                  <a:pt x="5861304" y="12954"/>
                </a:lnTo>
                <a:lnTo>
                  <a:pt x="5861304" y="48768"/>
                </a:lnTo>
                <a:lnTo>
                  <a:pt x="5867400" y="48768"/>
                </a:lnTo>
                <a:close/>
              </a:path>
            </a:pathLst>
          </a:custGeom>
          <a:solidFill>
            <a:srgbClr val="2C54A4"/>
          </a:solidFill>
        </p:spPr>
        <p:txBody>
          <a:bodyPr wrap="square" lIns="0" tIns="0" rIns="0" bIns="0" rtlCol="0"/>
          <a:lstStyle/>
          <a:p>
            <a:endParaRPr/>
          </a:p>
        </p:txBody>
      </p:sp>
      <p:sp>
        <p:nvSpPr>
          <p:cNvPr id="8" name="object 8"/>
          <p:cNvSpPr/>
          <p:nvPr/>
        </p:nvSpPr>
        <p:spPr>
          <a:xfrm>
            <a:off x="1447800" y="2743200"/>
            <a:ext cx="6054435" cy="228600"/>
          </a:xfrm>
          <a:custGeom>
            <a:avLst/>
            <a:gdLst/>
            <a:ahLst/>
            <a:cxnLst/>
            <a:rect l="l" t="t" r="r" b="b"/>
            <a:pathLst>
              <a:path w="5861684" h="216535">
                <a:moveTo>
                  <a:pt x="0" y="0"/>
                </a:moveTo>
                <a:lnTo>
                  <a:pt x="0" y="216408"/>
                </a:lnTo>
                <a:lnTo>
                  <a:pt x="5861304" y="216408"/>
                </a:lnTo>
                <a:lnTo>
                  <a:pt x="5861304" y="0"/>
                </a:lnTo>
                <a:lnTo>
                  <a:pt x="0" y="0"/>
                </a:lnTo>
                <a:close/>
              </a:path>
            </a:pathLst>
          </a:custGeom>
          <a:solidFill>
            <a:srgbClr val="2C54A4"/>
          </a:solidFill>
        </p:spPr>
        <p:txBody>
          <a:bodyPr wrap="square" lIns="0" tIns="0" rIns="0" bIns="0" rtlCol="0"/>
          <a:lstStyle/>
          <a:p>
            <a:endParaRPr/>
          </a:p>
        </p:txBody>
      </p:sp>
      <p:sp>
        <p:nvSpPr>
          <p:cNvPr id="9" name="object 9"/>
          <p:cNvSpPr/>
          <p:nvPr/>
        </p:nvSpPr>
        <p:spPr>
          <a:xfrm>
            <a:off x="1905000" y="2756647"/>
            <a:ext cx="4648200" cy="215153"/>
          </a:xfrm>
          <a:custGeom>
            <a:avLst/>
            <a:gdLst/>
            <a:ahLst/>
            <a:cxnLst/>
            <a:rect l="l" t="t" r="r" b="b"/>
            <a:pathLst>
              <a:path w="5874384" h="222250">
                <a:moveTo>
                  <a:pt x="12954" y="209550"/>
                </a:moveTo>
                <a:lnTo>
                  <a:pt x="12954" y="0"/>
                </a:lnTo>
                <a:lnTo>
                  <a:pt x="0" y="0"/>
                </a:lnTo>
                <a:lnTo>
                  <a:pt x="0" y="221742"/>
                </a:lnTo>
                <a:lnTo>
                  <a:pt x="6096" y="221742"/>
                </a:lnTo>
                <a:lnTo>
                  <a:pt x="6096" y="209550"/>
                </a:lnTo>
                <a:lnTo>
                  <a:pt x="12954" y="209550"/>
                </a:lnTo>
                <a:close/>
              </a:path>
              <a:path w="5874384" h="222250">
                <a:moveTo>
                  <a:pt x="5867400" y="209550"/>
                </a:moveTo>
                <a:lnTo>
                  <a:pt x="6096" y="209550"/>
                </a:lnTo>
                <a:lnTo>
                  <a:pt x="12954" y="215646"/>
                </a:lnTo>
                <a:lnTo>
                  <a:pt x="12954" y="221742"/>
                </a:lnTo>
                <a:lnTo>
                  <a:pt x="5861304" y="221742"/>
                </a:lnTo>
                <a:lnTo>
                  <a:pt x="5861304" y="215646"/>
                </a:lnTo>
                <a:lnTo>
                  <a:pt x="5867400" y="209550"/>
                </a:lnTo>
                <a:close/>
              </a:path>
              <a:path w="5874384" h="222250">
                <a:moveTo>
                  <a:pt x="12954" y="221742"/>
                </a:moveTo>
                <a:lnTo>
                  <a:pt x="12954" y="215646"/>
                </a:lnTo>
                <a:lnTo>
                  <a:pt x="6096" y="209550"/>
                </a:lnTo>
                <a:lnTo>
                  <a:pt x="6096" y="221742"/>
                </a:lnTo>
                <a:lnTo>
                  <a:pt x="12954" y="221742"/>
                </a:lnTo>
                <a:close/>
              </a:path>
              <a:path w="5874384" h="222250">
                <a:moveTo>
                  <a:pt x="5874258" y="221742"/>
                </a:moveTo>
                <a:lnTo>
                  <a:pt x="5874258" y="0"/>
                </a:lnTo>
                <a:lnTo>
                  <a:pt x="5861304" y="0"/>
                </a:lnTo>
                <a:lnTo>
                  <a:pt x="5861304" y="209550"/>
                </a:lnTo>
                <a:lnTo>
                  <a:pt x="5867400" y="209550"/>
                </a:lnTo>
                <a:lnTo>
                  <a:pt x="5867400" y="221742"/>
                </a:lnTo>
                <a:lnTo>
                  <a:pt x="5874258" y="221742"/>
                </a:lnTo>
                <a:close/>
              </a:path>
              <a:path w="5874384" h="222250">
                <a:moveTo>
                  <a:pt x="5867400" y="221742"/>
                </a:moveTo>
                <a:lnTo>
                  <a:pt x="5867400" y="209550"/>
                </a:lnTo>
                <a:lnTo>
                  <a:pt x="5861304" y="215646"/>
                </a:lnTo>
                <a:lnTo>
                  <a:pt x="5861304" y="221742"/>
                </a:lnTo>
                <a:lnTo>
                  <a:pt x="5867400" y="221742"/>
                </a:lnTo>
                <a:close/>
              </a:path>
            </a:pathLst>
          </a:custGeom>
          <a:solidFill>
            <a:srgbClr val="2C54A4"/>
          </a:solidFill>
        </p:spPr>
        <p:txBody>
          <a:bodyPr wrap="square" lIns="0" tIns="0" rIns="0" bIns="0" rtlCol="0"/>
          <a:lstStyle/>
          <a:p>
            <a:endParaRPr/>
          </a:p>
        </p:txBody>
      </p:sp>
      <p:sp>
        <p:nvSpPr>
          <p:cNvPr id="12" name="object 12"/>
          <p:cNvSpPr txBox="1"/>
          <p:nvPr/>
        </p:nvSpPr>
        <p:spPr>
          <a:xfrm>
            <a:off x="838200" y="503636"/>
            <a:ext cx="7772400" cy="2699072"/>
          </a:xfrm>
          <a:prstGeom prst="rect">
            <a:avLst/>
          </a:prstGeom>
        </p:spPr>
        <p:txBody>
          <a:bodyPr vert="horz" wrap="square" lIns="0" tIns="0" rIns="0" bIns="0" rtlCol="0">
            <a:spAutoFit/>
          </a:bodyPr>
          <a:lstStyle/>
          <a:p>
            <a:pPr>
              <a:lnSpc>
                <a:spcPct val="100000"/>
              </a:lnSpc>
            </a:pPr>
            <a:endParaRPr sz="1600" dirty="0">
              <a:latin typeface="Times New Roman"/>
              <a:cs typeface="Times New Roman"/>
            </a:endParaRPr>
          </a:p>
          <a:p>
            <a:pPr marL="66672" marR="119668">
              <a:spcBef>
                <a:spcPts val="1032"/>
              </a:spcBef>
            </a:pPr>
            <a:r>
              <a:rPr lang="en-US" sz="1300" b="1" dirty="0" smtClean="0">
                <a:latin typeface="Arial"/>
                <a:cs typeface="Arial"/>
              </a:rPr>
              <a:t>Founding Investor’s Sponsor </a:t>
            </a:r>
            <a:r>
              <a:rPr lang="en-US" sz="1300" b="1" dirty="0">
                <a:latin typeface="Arial"/>
                <a:cs typeface="Arial"/>
              </a:rPr>
              <a:t>I</a:t>
            </a:r>
            <a:r>
              <a:rPr lang="en-US" sz="1300" b="1" dirty="0" smtClean="0">
                <a:latin typeface="Arial"/>
                <a:cs typeface="Arial"/>
              </a:rPr>
              <a:t>nvestment and concomitant Promote Shares </a:t>
            </a:r>
            <a:r>
              <a:rPr sz="1300" b="1" dirty="0" smtClean="0">
                <a:latin typeface="Arial"/>
                <a:cs typeface="Arial"/>
              </a:rPr>
              <a:t>provides</a:t>
            </a:r>
            <a:r>
              <a:rPr sz="1300" b="1" spc="4" dirty="0" smtClean="0">
                <a:latin typeface="Arial"/>
                <a:cs typeface="Arial"/>
              </a:rPr>
              <a:t> </a:t>
            </a:r>
            <a:r>
              <a:rPr sz="1300" b="1" dirty="0">
                <a:latin typeface="Arial"/>
                <a:cs typeface="Arial"/>
              </a:rPr>
              <a:t>the</a:t>
            </a:r>
            <a:r>
              <a:rPr sz="1300" b="1" spc="4" dirty="0">
                <a:latin typeface="Arial"/>
                <a:cs typeface="Arial"/>
              </a:rPr>
              <a:t> </a:t>
            </a:r>
            <a:r>
              <a:rPr lang="en-US" sz="1300" b="1" dirty="0" smtClean="0">
                <a:latin typeface="Arial"/>
                <a:cs typeface="Arial"/>
              </a:rPr>
              <a:t>foundation</a:t>
            </a:r>
            <a:r>
              <a:rPr sz="1300" b="1" spc="4" dirty="0" smtClean="0">
                <a:latin typeface="Arial"/>
                <a:cs typeface="Arial"/>
              </a:rPr>
              <a:t> </a:t>
            </a:r>
            <a:r>
              <a:rPr sz="1300" b="1" dirty="0" smtClean="0">
                <a:latin typeface="Arial"/>
                <a:cs typeface="Arial"/>
              </a:rPr>
              <a:t>for</a:t>
            </a:r>
            <a:r>
              <a:rPr lang="en-US" sz="1300" b="1" dirty="0" smtClean="0">
                <a:latin typeface="Arial"/>
                <a:cs typeface="Arial"/>
              </a:rPr>
              <a:t> receiving a “home run” return</a:t>
            </a:r>
            <a:endParaRPr sz="1300" dirty="0">
              <a:latin typeface="Arial"/>
              <a:cs typeface="Arial"/>
            </a:endParaRPr>
          </a:p>
          <a:p>
            <a:pPr marL="156708" indent="-145311">
              <a:spcBef>
                <a:spcPts val="772"/>
              </a:spcBef>
              <a:buClr>
                <a:srgbClr val="2C54A4"/>
              </a:buClr>
              <a:buFont typeface="Wingdings"/>
              <a:buChar char=""/>
              <a:tabLst>
                <a:tab pos="157278" algn="l"/>
              </a:tabLst>
            </a:pPr>
            <a:r>
              <a:rPr sz="1300" spc="-9" dirty="0">
                <a:latin typeface="Arial"/>
                <a:cs typeface="Arial"/>
              </a:rPr>
              <a:t>Ownership</a:t>
            </a:r>
            <a:r>
              <a:rPr sz="1300" spc="13" dirty="0">
                <a:latin typeface="Arial"/>
                <a:cs typeface="Arial"/>
              </a:rPr>
              <a:t> </a:t>
            </a:r>
            <a:r>
              <a:rPr sz="1300" spc="-9" dirty="0">
                <a:latin typeface="Arial"/>
                <a:cs typeface="Arial"/>
              </a:rPr>
              <a:t>stake</a:t>
            </a:r>
            <a:r>
              <a:rPr sz="1300" spc="13" dirty="0">
                <a:latin typeface="Arial"/>
                <a:cs typeface="Arial"/>
              </a:rPr>
              <a:t> </a:t>
            </a:r>
            <a:r>
              <a:rPr sz="1300" spc="-9" dirty="0" smtClean="0">
                <a:latin typeface="Arial"/>
                <a:cs typeface="Arial"/>
              </a:rPr>
              <a:t>co</a:t>
            </a:r>
            <a:r>
              <a:rPr sz="1300" spc="-18" dirty="0" smtClean="0">
                <a:latin typeface="Arial"/>
                <a:cs typeface="Arial"/>
              </a:rPr>
              <a:t>m</a:t>
            </a:r>
            <a:r>
              <a:rPr sz="1300" spc="-9" dirty="0" smtClean="0">
                <a:latin typeface="Arial"/>
                <a:cs typeface="Arial"/>
              </a:rPr>
              <a:t>prises</a:t>
            </a:r>
            <a:r>
              <a:rPr lang="en-US" sz="1300" spc="-9" dirty="0" smtClean="0">
                <a:latin typeface="Arial"/>
                <a:cs typeface="Arial"/>
              </a:rPr>
              <a:t> units </a:t>
            </a:r>
            <a:r>
              <a:rPr lang="en-US" sz="1300" spc="13" dirty="0">
                <a:latin typeface="Arial"/>
                <a:cs typeface="Arial"/>
              </a:rPr>
              <a:t>(</a:t>
            </a:r>
            <a:r>
              <a:rPr sz="1300" spc="-9" dirty="0" smtClean="0">
                <a:latin typeface="Arial"/>
                <a:cs typeface="Arial"/>
              </a:rPr>
              <a:t>common</a:t>
            </a:r>
            <a:r>
              <a:rPr sz="1300" spc="-13" dirty="0" smtClean="0">
                <a:latin typeface="Arial"/>
                <a:cs typeface="Arial"/>
              </a:rPr>
              <a:t> </a:t>
            </a:r>
            <a:r>
              <a:rPr sz="1300" spc="-9" dirty="0" smtClean="0">
                <a:latin typeface="Arial"/>
                <a:cs typeface="Arial"/>
              </a:rPr>
              <a:t>stock</a:t>
            </a:r>
            <a:r>
              <a:rPr lang="en-US" sz="1300" spc="-9" dirty="0">
                <a:latin typeface="Arial"/>
                <a:cs typeface="Arial"/>
              </a:rPr>
              <a:t>,</a:t>
            </a:r>
            <a:r>
              <a:rPr sz="1300" spc="-4" dirty="0" smtClean="0">
                <a:latin typeface="Arial"/>
                <a:cs typeface="Arial"/>
              </a:rPr>
              <a:t> </a:t>
            </a:r>
            <a:r>
              <a:rPr sz="1300" spc="-9" dirty="0" smtClean="0">
                <a:latin typeface="Arial"/>
                <a:cs typeface="Arial"/>
              </a:rPr>
              <a:t>warrants</a:t>
            </a:r>
            <a:r>
              <a:rPr lang="en-US" sz="1300" spc="-9" dirty="0" smtClean="0">
                <a:latin typeface="Arial"/>
                <a:cs typeface="Arial"/>
              </a:rPr>
              <a:t> and rights) from Sponsor Investment and Promote Shares</a:t>
            </a:r>
            <a:endParaRPr sz="1300" dirty="0">
              <a:latin typeface="Arial"/>
              <a:cs typeface="Arial"/>
            </a:endParaRPr>
          </a:p>
          <a:p>
            <a:pPr marL="156708" marR="215402" indent="-145311">
              <a:spcBef>
                <a:spcPts val="525"/>
              </a:spcBef>
              <a:buClr>
                <a:srgbClr val="2C54A4"/>
              </a:buClr>
              <a:buFont typeface="Wingdings"/>
              <a:buChar char=""/>
              <a:tabLst>
                <a:tab pos="157278" algn="l"/>
              </a:tabLst>
            </a:pPr>
            <a:r>
              <a:rPr lang="en-US" sz="1300" spc="-9" dirty="0" smtClean="0">
                <a:latin typeface="Arial"/>
                <a:cs typeface="Arial"/>
              </a:rPr>
              <a:t>Investor</a:t>
            </a:r>
            <a:r>
              <a:rPr sz="1300" spc="-18" dirty="0" smtClean="0">
                <a:latin typeface="Arial"/>
                <a:cs typeface="Arial"/>
              </a:rPr>
              <a:t> </a:t>
            </a:r>
            <a:r>
              <a:rPr lang="en-US" sz="1300" spc="-13" dirty="0" smtClean="0">
                <a:latin typeface="Arial"/>
                <a:cs typeface="Arial"/>
              </a:rPr>
              <a:t>will receive </a:t>
            </a:r>
            <a:r>
              <a:rPr lang="en-US" sz="1300" spc="-9" dirty="0">
                <a:latin typeface="Arial"/>
                <a:cs typeface="Arial"/>
              </a:rPr>
              <a:t>3</a:t>
            </a:r>
            <a:r>
              <a:rPr lang="en-US" sz="1300" spc="-9" dirty="0" smtClean="0">
                <a:latin typeface="Arial"/>
                <a:cs typeface="Arial"/>
              </a:rPr>
              <a:t>.0</a:t>
            </a:r>
            <a:r>
              <a:rPr sz="1300" spc="-9" dirty="0" smtClean="0">
                <a:latin typeface="Arial"/>
                <a:cs typeface="Arial"/>
              </a:rPr>
              <a:t>x</a:t>
            </a:r>
            <a:r>
              <a:rPr sz="1300" spc="13" dirty="0" smtClean="0">
                <a:latin typeface="Arial"/>
                <a:cs typeface="Arial"/>
              </a:rPr>
              <a:t> </a:t>
            </a:r>
            <a:r>
              <a:rPr sz="1300" spc="-9" dirty="0">
                <a:latin typeface="Arial"/>
                <a:cs typeface="Arial"/>
              </a:rPr>
              <a:t>invested</a:t>
            </a:r>
            <a:r>
              <a:rPr sz="1300" spc="18" dirty="0">
                <a:latin typeface="Arial"/>
                <a:cs typeface="Arial"/>
              </a:rPr>
              <a:t> </a:t>
            </a:r>
            <a:r>
              <a:rPr sz="1300" spc="-9" dirty="0">
                <a:latin typeface="Arial"/>
                <a:cs typeface="Arial"/>
              </a:rPr>
              <a:t>capit</a:t>
            </a:r>
            <a:r>
              <a:rPr sz="1300" spc="-4" dirty="0">
                <a:latin typeface="Arial"/>
                <a:cs typeface="Arial"/>
              </a:rPr>
              <a:t>al</a:t>
            </a:r>
            <a:r>
              <a:rPr sz="1300" spc="18" dirty="0">
                <a:latin typeface="Arial"/>
                <a:cs typeface="Arial"/>
              </a:rPr>
              <a:t> </a:t>
            </a:r>
            <a:r>
              <a:rPr sz="1300" spc="-4" dirty="0">
                <a:latin typeface="Arial"/>
                <a:cs typeface="Arial"/>
              </a:rPr>
              <a:t>if</a:t>
            </a:r>
            <a:r>
              <a:rPr sz="1300" spc="9" dirty="0">
                <a:latin typeface="Arial"/>
                <a:cs typeface="Arial"/>
              </a:rPr>
              <a:t> </a:t>
            </a:r>
            <a:r>
              <a:rPr sz="1300" spc="-9" dirty="0">
                <a:latin typeface="Arial"/>
                <a:cs typeface="Arial"/>
              </a:rPr>
              <a:t>the</a:t>
            </a:r>
            <a:r>
              <a:rPr sz="1300" spc="9" dirty="0">
                <a:latin typeface="Arial"/>
                <a:cs typeface="Arial"/>
              </a:rPr>
              <a:t> </a:t>
            </a:r>
            <a:r>
              <a:rPr sz="1300" spc="-9" dirty="0">
                <a:latin typeface="Arial"/>
                <a:cs typeface="Arial"/>
              </a:rPr>
              <a:t>stock</a:t>
            </a:r>
            <a:r>
              <a:rPr sz="1300" spc="9" dirty="0">
                <a:latin typeface="Arial"/>
                <a:cs typeface="Arial"/>
              </a:rPr>
              <a:t> </a:t>
            </a:r>
            <a:r>
              <a:rPr sz="1300" spc="-9" dirty="0">
                <a:latin typeface="Arial"/>
                <a:cs typeface="Arial"/>
              </a:rPr>
              <a:t>says</a:t>
            </a:r>
            <a:r>
              <a:rPr sz="1300" spc="9" dirty="0">
                <a:latin typeface="Arial"/>
                <a:cs typeface="Arial"/>
              </a:rPr>
              <a:t> </a:t>
            </a:r>
            <a:r>
              <a:rPr sz="1300" spc="-4" dirty="0">
                <a:latin typeface="Arial"/>
                <a:cs typeface="Arial"/>
              </a:rPr>
              <a:t>flat</a:t>
            </a:r>
            <a:r>
              <a:rPr sz="1300" spc="9" dirty="0">
                <a:latin typeface="Arial"/>
                <a:cs typeface="Arial"/>
              </a:rPr>
              <a:t> </a:t>
            </a:r>
            <a:r>
              <a:rPr sz="1300" spc="-13" dirty="0">
                <a:latin typeface="Arial"/>
                <a:cs typeface="Arial"/>
              </a:rPr>
              <a:t>a</a:t>
            </a:r>
            <a:r>
              <a:rPr sz="1300" spc="-4" dirty="0">
                <a:latin typeface="Arial"/>
                <a:cs typeface="Arial"/>
              </a:rPr>
              <a:t>t</a:t>
            </a:r>
            <a:r>
              <a:rPr sz="1300" spc="9" dirty="0">
                <a:latin typeface="Arial"/>
                <a:cs typeface="Arial"/>
              </a:rPr>
              <a:t> </a:t>
            </a:r>
            <a:r>
              <a:rPr sz="1300" spc="-9" dirty="0">
                <a:latin typeface="Arial"/>
                <a:cs typeface="Arial"/>
              </a:rPr>
              <a:t>the</a:t>
            </a:r>
            <a:r>
              <a:rPr sz="1300" spc="9" dirty="0">
                <a:latin typeface="Arial"/>
                <a:cs typeface="Arial"/>
              </a:rPr>
              <a:t> </a:t>
            </a:r>
            <a:r>
              <a:rPr sz="1300" spc="-9" dirty="0">
                <a:latin typeface="Arial"/>
                <a:cs typeface="Arial"/>
              </a:rPr>
              <a:t>$10.00</a:t>
            </a:r>
            <a:r>
              <a:rPr sz="1300" spc="18" dirty="0">
                <a:latin typeface="Arial"/>
                <a:cs typeface="Arial"/>
              </a:rPr>
              <a:t> </a:t>
            </a:r>
            <a:r>
              <a:rPr sz="1300" spc="-9" dirty="0">
                <a:latin typeface="Arial"/>
                <a:cs typeface="Arial"/>
              </a:rPr>
              <a:t>offer</a:t>
            </a:r>
            <a:r>
              <a:rPr sz="1300" spc="-13" dirty="0">
                <a:latin typeface="Arial"/>
                <a:cs typeface="Arial"/>
              </a:rPr>
              <a:t>in</a:t>
            </a:r>
            <a:r>
              <a:rPr sz="1300" spc="-9" dirty="0">
                <a:latin typeface="Arial"/>
                <a:cs typeface="Arial"/>
              </a:rPr>
              <a:t>g</a:t>
            </a:r>
            <a:r>
              <a:rPr sz="1300" spc="4" dirty="0">
                <a:latin typeface="Arial"/>
                <a:cs typeface="Arial"/>
              </a:rPr>
              <a:t> </a:t>
            </a:r>
            <a:r>
              <a:rPr sz="1300" spc="-13" dirty="0">
                <a:latin typeface="Arial"/>
                <a:cs typeface="Arial"/>
              </a:rPr>
              <a:t>pric</a:t>
            </a:r>
            <a:r>
              <a:rPr sz="1300" spc="-9" dirty="0">
                <a:latin typeface="Arial"/>
                <a:cs typeface="Arial"/>
              </a:rPr>
              <a:t>e</a:t>
            </a:r>
            <a:r>
              <a:rPr sz="1300" spc="9" dirty="0">
                <a:latin typeface="Arial"/>
                <a:cs typeface="Arial"/>
              </a:rPr>
              <a:t> </a:t>
            </a:r>
            <a:r>
              <a:rPr lang="en-US" sz="1300" spc="-13" dirty="0" smtClean="0">
                <a:latin typeface="Arial"/>
                <a:cs typeface="Arial"/>
              </a:rPr>
              <a:t>and provides the opportunity to receive a greater than </a:t>
            </a:r>
            <a:r>
              <a:rPr lang="en-US" sz="1300" spc="-13" dirty="0" smtClean="0">
                <a:latin typeface="Arial"/>
                <a:cs typeface="Arial"/>
              </a:rPr>
              <a:t>6.0x </a:t>
            </a:r>
            <a:r>
              <a:rPr lang="en-US" sz="1300" spc="-13" dirty="0" smtClean="0">
                <a:latin typeface="Arial"/>
                <a:cs typeface="Arial"/>
              </a:rPr>
              <a:t>return assuming the stock performs well post-acquisition.                   </a:t>
            </a:r>
            <a:endParaRPr sz="1300" dirty="0" smtClean="0">
              <a:latin typeface="Arial"/>
              <a:cs typeface="Arial"/>
            </a:endParaRPr>
          </a:p>
          <a:p>
            <a:pPr>
              <a:spcBef>
                <a:spcPts val="18"/>
              </a:spcBef>
            </a:pPr>
            <a:endParaRPr lang="en-US" sz="1200" dirty="0" smtClean="0">
              <a:latin typeface="Times New Roman"/>
              <a:cs typeface="Times New Roman"/>
            </a:endParaRPr>
          </a:p>
          <a:p>
            <a:pPr>
              <a:spcBef>
                <a:spcPts val="18"/>
              </a:spcBef>
            </a:pPr>
            <a:endParaRPr sz="1200" dirty="0" smtClean="0">
              <a:latin typeface="Times New Roman"/>
              <a:cs typeface="Times New Roman"/>
            </a:endParaRPr>
          </a:p>
          <a:p>
            <a:pPr marL="58694" algn="ctr"/>
            <a:endParaRPr lang="en-US" sz="1100" b="1" spc="-4" dirty="0" smtClean="0">
              <a:solidFill>
                <a:srgbClr val="FFFFFF"/>
              </a:solidFill>
              <a:latin typeface="Century Gothic"/>
              <a:cs typeface="Century Gothic"/>
            </a:endParaRPr>
          </a:p>
          <a:p>
            <a:pPr marL="58694" algn="ctr"/>
            <a:r>
              <a:rPr sz="1100" b="1" spc="-4" dirty="0" smtClean="0">
                <a:solidFill>
                  <a:srgbClr val="FFFFFF"/>
                </a:solidFill>
                <a:latin typeface="Arial"/>
                <a:cs typeface="Arial"/>
              </a:rPr>
              <a:t>Ne</a:t>
            </a:r>
            <a:r>
              <a:rPr sz="1100" b="1" dirty="0" smtClean="0">
                <a:solidFill>
                  <a:srgbClr val="FFFFFF"/>
                </a:solidFill>
                <a:latin typeface="Arial"/>
                <a:cs typeface="Arial"/>
              </a:rPr>
              <a:t>t</a:t>
            </a:r>
            <a:r>
              <a:rPr sz="1100" b="1" spc="-9" dirty="0" smtClean="0">
                <a:solidFill>
                  <a:srgbClr val="FFFFFF"/>
                </a:solidFill>
                <a:latin typeface="Arial"/>
                <a:cs typeface="Arial"/>
              </a:rPr>
              <a:t> </a:t>
            </a:r>
            <a:r>
              <a:rPr sz="1100" b="1" spc="-4" dirty="0">
                <a:solidFill>
                  <a:srgbClr val="FFFFFF"/>
                </a:solidFill>
                <a:latin typeface="Arial"/>
                <a:cs typeface="Arial"/>
              </a:rPr>
              <a:t>Valu</a:t>
            </a:r>
            <a:r>
              <a:rPr sz="1100" b="1" dirty="0">
                <a:solidFill>
                  <a:srgbClr val="FFFFFF"/>
                </a:solidFill>
                <a:latin typeface="Arial"/>
                <a:cs typeface="Arial"/>
              </a:rPr>
              <a:t>e</a:t>
            </a:r>
            <a:r>
              <a:rPr sz="1100" b="1" spc="-9" dirty="0">
                <a:solidFill>
                  <a:srgbClr val="FFFFFF"/>
                </a:solidFill>
                <a:latin typeface="Arial"/>
                <a:cs typeface="Arial"/>
              </a:rPr>
              <a:t> </a:t>
            </a:r>
            <a:r>
              <a:rPr sz="1100" b="1" spc="-4" dirty="0" smtClean="0">
                <a:solidFill>
                  <a:srgbClr val="FFFFFF"/>
                </a:solidFill>
                <a:latin typeface="Arial"/>
                <a:cs typeface="Arial"/>
              </a:rPr>
              <a:t>o</a:t>
            </a:r>
            <a:r>
              <a:rPr sz="1100" b="1" dirty="0" smtClean="0">
                <a:solidFill>
                  <a:srgbClr val="FFFFFF"/>
                </a:solidFill>
                <a:latin typeface="Arial"/>
                <a:cs typeface="Arial"/>
              </a:rPr>
              <a:t>f</a:t>
            </a:r>
            <a:r>
              <a:rPr lang="en-US" sz="1100" b="1" dirty="0" smtClean="0">
                <a:solidFill>
                  <a:srgbClr val="FFFFFF"/>
                </a:solidFill>
                <a:latin typeface="Arial"/>
                <a:cs typeface="Arial"/>
              </a:rPr>
              <a:t> $3.5 million</a:t>
            </a:r>
            <a:r>
              <a:rPr sz="1100" b="1" spc="-9" dirty="0" smtClean="0">
                <a:solidFill>
                  <a:srgbClr val="FFFFFF"/>
                </a:solidFill>
                <a:latin typeface="Arial"/>
                <a:cs typeface="Arial"/>
              </a:rPr>
              <a:t> </a:t>
            </a:r>
            <a:r>
              <a:rPr lang="en-US" sz="1100" b="1" spc="-9" dirty="0" smtClean="0">
                <a:solidFill>
                  <a:srgbClr val="FFFFFF"/>
                </a:solidFill>
                <a:latin typeface="Arial"/>
                <a:cs typeface="Arial"/>
              </a:rPr>
              <a:t>Up Front </a:t>
            </a:r>
            <a:r>
              <a:rPr sz="1100" b="1" spc="-4" dirty="0" smtClean="0">
                <a:solidFill>
                  <a:srgbClr val="FFFFFF"/>
                </a:solidFill>
                <a:latin typeface="Arial"/>
                <a:cs typeface="Arial"/>
              </a:rPr>
              <a:t>Sponso</a:t>
            </a:r>
            <a:r>
              <a:rPr sz="1100" b="1" dirty="0" smtClean="0">
                <a:solidFill>
                  <a:srgbClr val="FFFFFF"/>
                </a:solidFill>
                <a:latin typeface="Arial"/>
                <a:cs typeface="Arial"/>
              </a:rPr>
              <a:t>r</a:t>
            </a:r>
            <a:r>
              <a:rPr sz="1100" b="1" spc="-9" dirty="0" smtClean="0">
                <a:solidFill>
                  <a:srgbClr val="FFFFFF"/>
                </a:solidFill>
                <a:latin typeface="Arial"/>
                <a:cs typeface="Arial"/>
              </a:rPr>
              <a:t> </a:t>
            </a:r>
            <a:r>
              <a:rPr sz="1100" b="1" spc="-4" dirty="0" smtClean="0">
                <a:solidFill>
                  <a:srgbClr val="FFFFFF"/>
                </a:solidFill>
                <a:latin typeface="Arial"/>
                <a:cs typeface="Arial"/>
              </a:rPr>
              <a:t>Stake</a:t>
            </a:r>
            <a:r>
              <a:rPr lang="en-US" sz="1100" b="1" spc="-4" dirty="0" smtClean="0">
                <a:solidFill>
                  <a:srgbClr val="FFFFFF"/>
                </a:solidFill>
                <a:latin typeface="Arial"/>
                <a:cs typeface="Arial"/>
              </a:rPr>
              <a:t> with Promote</a:t>
            </a:r>
            <a:endParaRPr sz="1100" dirty="0" smtClean="0">
              <a:latin typeface="Arial"/>
              <a:cs typeface="Arial"/>
            </a:endParaRPr>
          </a:p>
          <a:p>
            <a:pPr marL="1355101">
              <a:spcBef>
                <a:spcPts val="802"/>
              </a:spcBef>
            </a:pPr>
            <a:r>
              <a:rPr lang="en-US" sz="900" b="1" dirty="0" smtClean="0">
                <a:latin typeface="Arial Narrow"/>
                <a:cs typeface="Arial Narrow"/>
              </a:rPr>
              <a:t>                    	</a:t>
            </a:r>
            <a:r>
              <a:rPr sz="900" b="1" i="1" dirty="0" smtClean="0">
                <a:latin typeface="Arial Narrow"/>
                <a:cs typeface="Arial Narrow"/>
              </a:rPr>
              <a:t>(Labe</a:t>
            </a:r>
            <a:r>
              <a:rPr sz="900" b="1" i="1" spc="-9" dirty="0" smtClean="0">
                <a:latin typeface="Arial Narrow"/>
                <a:cs typeface="Arial Narrow"/>
              </a:rPr>
              <a:t>l</a:t>
            </a:r>
            <a:r>
              <a:rPr sz="900" b="1" i="1" dirty="0" smtClean="0">
                <a:latin typeface="Arial Narrow"/>
                <a:cs typeface="Arial Narrow"/>
              </a:rPr>
              <a:t>s</a:t>
            </a:r>
            <a:r>
              <a:rPr sz="900" b="1" i="1" spc="-31" dirty="0" smtClean="0">
                <a:latin typeface="Arial Narrow"/>
                <a:cs typeface="Arial Narrow"/>
              </a:rPr>
              <a:t> </a:t>
            </a:r>
            <a:r>
              <a:rPr sz="900" b="1" i="1" dirty="0" smtClean="0">
                <a:latin typeface="Arial Narrow"/>
                <a:cs typeface="Arial Narrow"/>
              </a:rPr>
              <a:t>represent</a:t>
            </a:r>
            <a:r>
              <a:rPr sz="900" b="1" i="1" spc="-22" dirty="0" smtClean="0">
                <a:latin typeface="Arial Narrow"/>
                <a:cs typeface="Arial Narrow"/>
              </a:rPr>
              <a:t> </a:t>
            </a:r>
            <a:r>
              <a:rPr sz="900" b="1" i="1" dirty="0" smtClean="0">
                <a:latin typeface="Arial Narrow"/>
                <a:cs typeface="Arial Narrow"/>
              </a:rPr>
              <a:t>Multiple</a:t>
            </a:r>
            <a:r>
              <a:rPr sz="900" b="1" i="1" spc="-22" dirty="0" smtClean="0">
                <a:latin typeface="Arial Narrow"/>
                <a:cs typeface="Arial Narrow"/>
              </a:rPr>
              <a:t> </a:t>
            </a:r>
            <a:r>
              <a:rPr sz="900" b="1" i="1" dirty="0" smtClean="0">
                <a:latin typeface="Arial Narrow"/>
                <a:cs typeface="Arial Narrow"/>
              </a:rPr>
              <a:t>of</a:t>
            </a:r>
            <a:r>
              <a:rPr sz="900" b="1" i="1" spc="-9" dirty="0" smtClean="0">
                <a:latin typeface="Arial Narrow"/>
                <a:cs typeface="Arial Narrow"/>
              </a:rPr>
              <a:t> </a:t>
            </a:r>
            <a:r>
              <a:rPr sz="900" b="1" i="1" dirty="0" smtClean="0">
                <a:latin typeface="Arial Narrow"/>
                <a:cs typeface="Arial Narrow"/>
              </a:rPr>
              <a:t>Invest</a:t>
            </a:r>
            <a:r>
              <a:rPr sz="900" b="1" i="1" spc="-9" dirty="0" smtClean="0">
                <a:latin typeface="Arial Narrow"/>
                <a:cs typeface="Arial Narrow"/>
              </a:rPr>
              <a:t>e</a:t>
            </a:r>
            <a:r>
              <a:rPr sz="900" b="1" i="1" dirty="0" smtClean="0">
                <a:latin typeface="Arial Narrow"/>
                <a:cs typeface="Arial Narrow"/>
              </a:rPr>
              <a:t>d</a:t>
            </a:r>
            <a:r>
              <a:rPr sz="900" b="1" i="1" spc="-31" dirty="0" smtClean="0">
                <a:latin typeface="Arial Narrow"/>
                <a:cs typeface="Arial Narrow"/>
              </a:rPr>
              <a:t> </a:t>
            </a:r>
            <a:r>
              <a:rPr sz="900" b="1" i="1" dirty="0" smtClean="0">
                <a:latin typeface="Arial Narrow"/>
                <a:cs typeface="Arial Narrow"/>
              </a:rPr>
              <a:t>Capita</a:t>
            </a:r>
            <a:r>
              <a:rPr sz="900" b="1" i="1" spc="-9" dirty="0" smtClean="0">
                <a:latin typeface="Arial Narrow"/>
                <a:cs typeface="Arial Narrow"/>
              </a:rPr>
              <a:t>l</a:t>
            </a:r>
            <a:r>
              <a:rPr sz="900" b="1" i="1" dirty="0" smtClean="0">
                <a:latin typeface="Arial Narrow"/>
                <a:cs typeface="Arial Narrow"/>
              </a:rPr>
              <a:t>)</a:t>
            </a:r>
            <a:endParaRPr sz="900" i="1" dirty="0">
              <a:latin typeface="Arial Narrow"/>
              <a:cs typeface="Arial Narrow"/>
            </a:endParaRPr>
          </a:p>
        </p:txBody>
      </p:sp>
      <p:sp>
        <p:nvSpPr>
          <p:cNvPr id="92" name="object 92"/>
          <p:cNvSpPr/>
          <p:nvPr/>
        </p:nvSpPr>
        <p:spPr>
          <a:xfrm>
            <a:off x="415637" y="6164804"/>
            <a:ext cx="8312727" cy="25549"/>
          </a:xfrm>
          <a:prstGeom prst="rect">
            <a:avLst/>
          </a:prstGeom>
          <a:blipFill>
            <a:blip r:embed="rId3" cstate="print"/>
            <a:stretch>
              <a:fillRect/>
            </a:stretch>
          </a:blipFill>
        </p:spPr>
        <p:txBody>
          <a:bodyPr wrap="square" lIns="0" tIns="0" rIns="0" bIns="0" rtlCol="0"/>
          <a:lstStyle/>
          <a:p>
            <a:endParaRPr/>
          </a:p>
        </p:txBody>
      </p:sp>
      <p:sp>
        <p:nvSpPr>
          <p:cNvPr id="95" name="object 95"/>
          <p:cNvSpPr txBox="1">
            <a:spLocks noGrp="1"/>
          </p:cNvSpPr>
          <p:nvPr>
            <p:ph type="ftr" sz="quarter" idx="5"/>
          </p:nvPr>
        </p:nvSpPr>
        <p:spPr>
          <a:prstGeom prst="rect">
            <a:avLst/>
          </a:prstGeom>
        </p:spPr>
        <p:txBody>
          <a:bodyPr vert="horz" wrap="square" lIns="0" tIns="0" rIns="0" bIns="0" rtlCol="0">
            <a:spAutoFit/>
          </a:bodyPr>
          <a:lstStyle/>
          <a:p>
            <a:pPr marL="11397"/>
            <a:r>
              <a:rPr dirty="0">
                <a:latin typeface="Arial"/>
                <a:cs typeface="Arial"/>
              </a:rPr>
              <a:t>Confidential</a:t>
            </a:r>
          </a:p>
        </p:txBody>
      </p:sp>
      <p:sp>
        <p:nvSpPr>
          <p:cNvPr id="111" name="object 2"/>
          <p:cNvSpPr txBox="1"/>
          <p:nvPr/>
        </p:nvSpPr>
        <p:spPr>
          <a:xfrm>
            <a:off x="838200" y="304800"/>
            <a:ext cx="7543800" cy="276999"/>
          </a:xfrm>
          <a:prstGeom prst="rect">
            <a:avLst/>
          </a:prstGeom>
        </p:spPr>
        <p:txBody>
          <a:bodyPr vert="horz" wrap="square" lIns="0" tIns="0" rIns="0" bIns="0" rtlCol="0">
            <a:spAutoFit/>
          </a:bodyPr>
          <a:lstStyle/>
          <a:p>
            <a:pPr marL="11396"/>
            <a:r>
              <a:rPr lang="en-US" b="1" spc="-4" dirty="0" smtClean="0">
                <a:solidFill>
                  <a:srgbClr val="2C54A4"/>
                </a:solidFill>
                <a:latin typeface="Arial"/>
                <a:cs typeface="Arial"/>
              </a:rPr>
              <a:t>Investor Returns on $3.5MM Founding Investment in SPAC Sponsor</a:t>
            </a:r>
            <a:endParaRPr dirty="0">
              <a:latin typeface="Arial"/>
              <a:cs typeface="Arial"/>
            </a:endParaRPr>
          </a:p>
        </p:txBody>
      </p:sp>
      <p:pic>
        <p:nvPicPr>
          <p:cNvPr id="116" name="Picture 2" descr="C:\Users\Administrator\Pictures\KBL.jpg"/>
          <p:cNvPicPr>
            <a:picLocks noChangeAspect="1" noChangeArrowheads="1"/>
          </p:cNvPicPr>
          <p:nvPr/>
        </p:nvPicPr>
        <p:blipFill>
          <a:blip r:embed="rId4" cstate="print"/>
          <a:srcRect/>
          <a:stretch>
            <a:fillRect/>
          </a:stretch>
        </p:blipFill>
        <p:spPr bwMode="auto">
          <a:xfrm>
            <a:off x="7696200" y="6324600"/>
            <a:ext cx="1238250" cy="323850"/>
          </a:xfrm>
          <a:prstGeom prst="rect">
            <a:avLst/>
          </a:prstGeom>
          <a:noFill/>
        </p:spPr>
      </p:pic>
      <p:sp>
        <p:nvSpPr>
          <p:cNvPr id="117" name="Slide Number Placeholder 116"/>
          <p:cNvSpPr>
            <a:spLocks noGrp="1"/>
          </p:cNvSpPr>
          <p:nvPr>
            <p:ph type="sldNum" sz="quarter" idx="7"/>
          </p:nvPr>
        </p:nvSpPr>
        <p:spPr/>
        <p:txBody>
          <a:bodyPr/>
          <a:lstStyle/>
          <a:p>
            <a:fld id="{81D60167-4931-47E6-BA6A-407CBD079E47}" type="slidenum">
              <a:rPr lang="en-US" smtClean="0"/>
              <a:pPr/>
              <a:t>4</a:t>
            </a:fld>
            <a:endParaRPr lang="en-US" dirty="0"/>
          </a:p>
        </p:txBody>
      </p:sp>
      <p:sp>
        <p:nvSpPr>
          <p:cNvPr id="119" name="object 86"/>
          <p:cNvSpPr/>
          <p:nvPr/>
        </p:nvSpPr>
        <p:spPr>
          <a:xfrm flipV="1">
            <a:off x="2471421" y="5313880"/>
            <a:ext cx="4157979" cy="172520"/>
          </a:xfrm>
          <a:custGeom>
            <a:avLst/>
            <a:gdLst/>
            <a:ahLst/>
            <a:cxnLst/>
            <a:rect l="l" t="t" r="r" b="b"/>
            <a:pathLst>
              <a:path w="5082540">
                <a:moveTo>
                  <a:pt x="0" y="0"/>
                </a:moveTo>
                <a:lnTo>
                  <a:pt x="5082539" y="0"/>
                </a:lnTo>
              </a:path>
            </a:pathLst>
          </a:custGeom>
          <a:ln w="21844">
            <a:noFill/>
          </a:ln>
          <a:effectLst/>
        </p:spPr>
        <p:txBody>
          <a:bodyPr wrap="square" lIns="0" tIns="0" rIns="0" bIns="0" rtlCol="0"/>
          <a:lstStyle/>
          <a:p>
            <a:endParaRPr/>
          </a:p>
        </p:txBody>
      </p:sp>
      <p:graphicFrame>
        <p:nvGraphicFramePr>
          <p:cNvPr id="125" name="Chart 124"/>
          <p:cNvGraphicFramePr/>
          <p:nvPr>
            <p:extLst>
              <p:ext uri="{D42A27DB-BD31-4B8C-83A1-F6EECF244321}">
                <p14:modId xmlns:p14="http://schemas.microsoft.com/office/powerpoint/2010/main" val="988424831"/>
              </p:ext>
            </p:extLst>
          </p:nvPr>
        </p:nvGraphicFramePr>
        <p:xfrm>
          <a:off x="1143000" y="3200400"/>
          <a:ext cx="6705600" cy="2819400"/>
        </p:xfrm>
        <a:graphic>
          <a:graphicData uri="http://schemas.openxmlformats.org/drawingml/2006/chart">
            <c:chart xmlns:c="http://schemas.openxmlformats.org/drawingml/2006/chart" xmlns:r="http://schemas.openxmlformats.org/officeDocument/2006/relationships" r:id="rId5"/>
          </a:graphicData>
        </a:graphic>
      </p:graphicFrame>
      <p:sp>
        <p:nvSpPr>
          <p:cNvPr id="126" name="TextBox 125"/>
          <p:cNvSpPr txBox="1"/>
          <p:nvPr/>
        </p:nvSpPr>
        <p:spPr>
          <a:xfrm>
            <a:off x="457200" y="5791200"/>
            <a:ext cx="1524000" cy="215444"/>
          </a:xfrm>
          <a:prstGeom prst="rect">
            <a:avLst/>
          </a:prstGeom>
          <a:noFill/>
        </p:spPr>
        <p:txBody>
          <a:bodyPr wrap="square" rtlCol="0">
            <a:spAutoFit/>
          </a:bodyPr>
          <a:lstStyle/>
          <a:p>
            <a:pPr algn="ctr"/>
            <a:r>
              <a:rPr lang="en-US" sz="800" i="1" smtClean="0">
                <a:latin typeface="Helvetica" pitchFamily="34" charset="0"/>
                <a:cs typeface="Helvetica" pitchFamily="34" charset="0"/>
              </a:rPr>
              <a:t>At Share </a:t>
            </a:r>
            <a:r>
              <a:rPr lang="en-US" sz="800" i="1" dirty="0" smtClean="0">
                <a:latin typeface="Helvetica" pitchFamily="34" charset="0"/>
                <a:cs typeface="Helvetica" pitchFamily="34" charset="0"/>
              </a:rPr>
              <a:t>Price of:</a:t>
            </a:r>
            <a:endParaRPr lang="en-US" sz="800" i="1" dirty="0">
              <a:latin typeface="Helvetica" pitchFamily="34" charset="0"/>
              <a:cs typeface="Helvetica" pitchFamily="34" charset="0"/>
            </a:endParaRPr>
          </a:p>
        </p:txBody>
      </p:sp>
    </p:spTree>
    <p:extLst>
      <p:ext uri="{BB962C8B-B14F-4D97-AF65-F5344CB8AC3E}">
        <p14:creationId xmlns:p14="http://schemas.microsoft.com/office/powerpoint/2010/main" val="233204158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800" y="161929"/>
            <a:ext cx="8534400" cy="142875"/>
          </a:xfrm>
          <a:custGeom>
            <a:avLst/>
            <a:gdLst/>
            <a:ahLst/>
            <a:cxnLst/>
            <a:rect l="l" t="t" r="r" b="b"/>
            <a:pathLst>
              <a:path w="8534400" h="142875">
                <a:moveTo>
                  <a:pt x="0" y="142875"/>
                </a:moveTo>
                <a:lnTo>
                  <a:pt x="8534400" y="142875"/>
                </a:lnTo>
                <a:lnTo>
                  <a:pt x="8534400" y="0"/>
                </a:lnTo>
                <a:lnTo>
                  <a:pt x="0" y="0"/>
                </a:lnTo>
                <a:lnTo>
                  <a:pt x="0" y="142875"/>
                </a:lnTo>
                <a:close/>
              </a:path>
            </a:pathLst>
          </a:custGeom>
          <a:solidFill>
            <a:srgbClr val="0099FF"/>
          </a:solidFill>
        </p:spPr>
        <p:txBody>
          <a:bodyPr wrap="square" lIns="0" tIns="0" rIns="0" bIns="0" rtlCol="0"/>
          <a:lstStyle/>
          <a:p>
            <a:endParaRPr/>
          </a:p>
        </p:txBody>
      </p:sp>
      <p:sp>
        <p:nvSpPr>
          <p:cNvPr id="3" name="object 3"/>
          <p:cNvSpPr/>
          <p:nvPr/>
        </p:nvSpPr>
        <p:spPr>
          <a:xfrm>
            <a:off x="304800" y="161929"/>
            <a:ext cx="8534400" cy="142875"/>
          </a:xfrm>
          <a:custGeom>
            <a:avLst/>
            <a:gdLst/>
            <a:ahLst/>
            <a:cxnLst/>
            <a:rect l="l" t="t" r="r" b="b"/>
            <a:pathLst>
              <a:path w="8534400" h="142875">
                <a:moveTo>
                  <a:pt x="0" y="142875"/>
                </a:moveTo>
                <a:lnTo>
                  <a:pt x="8534400" y="142875"/>
                </a:lnTo>
                <a:lnTo>
                  <a:pt x="8534400" y="0"/>
                </a:lnTo>
                <a:lnTo>
                  <a:pt x="0" y="0"/>
                </a:lnTo>
                <a:lnTo>
                  <a:pt x="0" y="142875"/>
                </a:lnTo>
                <a:close/>
              </a:path>
            </a:pathLst>
          </a:custGeom>
          <a:ln w="9525">
            <a:solidFill>
              <a:srgbClr val="0099FF"/>
            </a:solidFill>
          </a:ln>
        </p:spPr>
        <p:txBody>
          <a:bodyPr wrap="square" lIns="0" tIns="0" rIns="0" bIns="0" rtlCol="0"/>
          <a:lstStyle/>
          <a:p>
            <a:endParaRPr/>
          </a:p>
        </p:txBody>
      </p:sp>
      <p:sp>
        <p:nvSpPr>
          <p:cNvPr id="4" name="object 4"/>
          <p:cNvSpPr/>
          <p:nvPr/>
        </p:nvSpPr>
        <p:spPr>
          <a:xfrm>
            <a:off x="304800" y="304800"/>
            <a:ext cx="8534400" cy="152400"/>
          </a:xfrm>
          <a:custGeom>
            <a:avLst/>
            <a:gdLst/>
            <a:ahLst/>
            <a:cxnLst/>
            <a:rect l="l" t="t" r="r" b="b"/>
            <a:pathLst>
              <a:path w="8534400" h="152400">
                <a:moveTo>
                  <a:pt x="0" y="152400"/>
                </a:moveTo>
                <a:lnTo>
                  <a:pt x="8534400" y="152400"/>
                </a:lnTo>
                <a:lnTo>
                  <a:pt x="8534400" y="0"/>
                </a:lnTo>
                <a:lnTo>
                  <a:pt x="0" y="0"/>
                </a:lnTo>
                <a:lnTo>
                  <a:pt x="0" y="152400"/>
                </a:lnTo>
                <a:close/>
              </a:path>
            </a:pathLst>
          </a:custGeom>
          <a:solidFill>
            <a:srgbClr val="000099"/>
          </a:solidFill>
        </p:spPr>
        <p:txBody>
          <a:bodyPr wrap="square" lIns="0" tIns="0" rIns="0" bIns="0" rtlCol="0"/>
          <a:lstStyle/>
          <a:p>
            <a:endParaRPr/>
          </a:p>
        </p:txBody>
      </p:sp>
      <p:sp>
        <p:nvSpPr>
          <p:cNvPr id="5" name="object 5"/>
          <p:cNvSpPr/>
          <p:nvPr/>
        </p:nvSpPr>
        <p:spPr>
          <a:xfrm>
            <a:off x="304800" y="304800"/>
            <a:ext cx="8534400" cy="152400"/>
          </a:xfrm>
          <a:custGeom>
            <a:avLst/>
            <a:gdLst/>
            <a:ahLst/>
            <a:cxnLst/>
            <a:rect l="l" t="t" r="r" b="b"/>
            <a:pathLst>
              <a:path w="8534400" h="152400">
                <a:moveTo>
                  <a:pt x="0" y="152400"/>
                </a:moveTo>
                <a:lnTo>
                  <a:pt x="8534400" y="152400"/>
                </a:lnTo>
                <a:lnTo>
                  <a:pt x="8534400" y="0"/>
                </a:lnTo>
                <a:lnTo>
                  <a:pt x="0" y="0"/>
                </a:lnTo>
                <a:lnTo>
                  <a:pt x="0" y="152400"/>
                </a:lnTo>
                <a:close/>
              </a:path>
            </a:pathLst>
          </a:custGeom>
          <a:ln w="9525">
            <a:solidFill>
              <a:srgbClr val="000099"/>
            </a:solidFill>
          </a:ln>
        </p:spPr>
        <p:txBody>
          <a:bodyPr wrap="square" lIns="0" tIns="0" rIns="0" bIns="0" rtlCol="0"/>
          <a:lstStyle/>
          <a:p>
            <a:endParaRPr/>
          </a:p>
        </p:txBody>
      </p:sp>
      <p:sp>
        <p:nvSpPr>
          <p:cNvPr id="6" name="object 6"/>
          <p:cNvSpPr txBox="1">
            <a:spLocks noGrp="1"/>
          </p:cNvSpPr>
          <p:nvPr>
            <p:ph type="title"/>
          </p:nvPr>
        </p:nvSpPr>
        <p:spPr>
          <a:xfrm>
            <a:off x="409144" y="611142"/>
            <a:ext cx="8325713" cy="307777"/>
          </a:xfrm>
          <a:prstGeom prst="rect">
            <a:avLst/>
          </a:prstGeom>
        </p:spPr>
        <p:txBody>
          <a:bodyPr vert="horz" wrap="square" lIns="0" tIns="0" rIns="0" bIns="0" rtlCol="0">
            <a:spAutoFit/>
          </a:bodyPr>
          <a:lstStyle/>
          <a:p>
            <a:r>
              <a:rPr lang="en-US" dirty="0" smtClean="0">
                <a:solidFill>
                  <a:schemeClr val="accent1">
                    <a:lumMod val="75000"/>
                  </a:schemeClr>
                </a:solidFill>
                <a:latin typeface="+mj-lt"/>
              </a:rPr>
              <a:t>Many </a:t>
            </a:r>
            <a:r>
              <a:rPr lang="en-US" dirty="0">
                <a:solidFill>
                  <a:schemeClr val="accent1">
                    <a:lumMod val="75000"/>
                  </a:schemeClr>
                </a:solidFill>
                <a:latin typeface="+mj-lt"/>
              </a:rPr>
              <a:t>Potential Sources of SPAC Acquisitions</a:t>
            </a:r>
            <a:r>
              <a:rPr lang="en-US" dirty="0" smtClean="0">
                <a:solidFill>
                  <a:schemeClr val="accent1">
                    <a:lumMod val="75000"/>
                  </a:schemeClr>
                </a:solidFill>
                <a:latin typeface="+mj-lt"/>
              </a:rPr>
              <a:t>:</a:t>
            </a:r>
            <a:endParaRPr spc="-15" dirty="0">
              <a:solidFill>
                <a:schemeClr val="accent1">
                  <a:lumMod val="75000"/>
                </a:schemeClr>
              </a:solidFill>
              <a:latin typeface="+mj-lt"/>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r>
              <a:rPr spc="-5" dirty="0">
                <a:latin typeface="Arial"/>
                <a:cs typeface="Arial"/>
              </a:rPr>
              <a:t>Co</a:t>
            </a:r>
            <a:r>
              <a:rPr spc="5" dirty="0">
                <a:latin typeface="Arial"/>
                <a:cs typeface="Arial"/>
              </a:rPr>
              <a:t>n</a:t>
            </a:r>
            <a:r>
              <a:rPr dirty="0">
                <a:latin typeface="Arial"/>
                <a:cs typeface="Arial"/>
              </a:rPr>
              <a:t>f</a:t>
            </a:r>
            <a:r>
              <a:rPr spc="-25" dirty="0">
                <a:latin typeface="Arial"/>
                <a:cs typeface="Arial"/>
              </a:rPr>
              <a:t>i</a:t>
            </a:r>
            <a:r>
              <a:rPr dirty="0">
                <a:latin typeface="Arial"/>
                <a:cs typeface="Arial"/>
              </a:rPr>
              <a:t>dent</a:t>
            </a:r>
            <a:r>
              <a:rPr spc="-25" dirty="0">
                <a:latin typeface="Arial"/>
                <a:cs typeface="Arial"/>
              </a:rPr>
              <a:t>i</a:t>
            </a:r>
            <a:r>
              <a:rPr dirty="0">
                <a:latin typeface="Arial"/>
                <a:cs typeface="Arial"/>
              </a:rPr>
              <a:t>al</a:t>
            </a:r>
          </a:p>
        </p:txBody>
      </p:sp>
      <p:pic>
        <p:nvPicPr>
          <p:cNvPr id="13314" name="Picture 2" descr="C:\Users\Administrator\Pictures\KBL.jpg"/>
          <p:cNvPicPr>
            <a:picLocks noChangeAspect="1" noChangeArrowheads="1"/>
          </p:cNvPicPr>
          <p:nvPr/>
        </p:nvPicPr>
        <p:blipFill>
          <a:blip r:embed="rId3" cstate="print"/>
          <a:srcRect/>
          <a:stretch>
            <a:fillRect/>
          </a:stretch>
        </p:blipFill>
        <p:spPr bwMode="auto">
          <a:xfrm>
            <a:off x="7696200" y="6248400"/>
            <a:ext cx="1238250" cy="323850"/>
          </a:xfrm>
          <a:prstGeom prst="rect">
            <a:avLst/>
          </a:prstGeom>
          <a:noFill/>
        </p:spPr>
      </p:pic>
      <p:sp>
        <p:nvSpPr>
          <p:cNvPr id="13" name="Slide Number Placeholder 12"/>
          <p:cNvSpPr>
            <a:spLocks noGrp="1"/>
          </p:cNvSpPr>
          <p:nvPr>
            <p:ph type="sldNum" sz="quarter" idx="7"/>
          </p:nvPr>
        </p:nvSpPr>
        <p:spPr/>
        <p:txBody>
          <a:bodyPr/>
          <a:lstStyle/>
          <a:p>
            <a:fld id="{81D60167-4931-47E6-BA6A-407CBD079E47}" type="slidenum">
              <a:rPr lang="en-US" smtClean="0"/>
              <a:pPr/>
              <a:t>5</a:t>
            </a:fld>
            <a:endParaRPr lang="en-US" dirty="0"/>
          </a:p>
        </p:txBody>
      </p:sp>
      <p:sp>
        <p:nvSpPr>
          <p:cNvPr id="9" name="Rectangle 8"/>
          <p:cNvSpPr/>
          <p:nvPr/>
        </p:nvSpPr>
        <p:spPr>
          <a:xfrm>
            <a:off x="685800" y="1582341"/>
            <a:ext cx="7162800" cy="2800767"/>
          </a:xfrm>
          <a:prstGeom prst="rect">
            <a:avLst/>
          </a:prstGeom>
        </p:spPr>
        <p:txBody>
          <a:bodyPr wrap="square">
            <a:spAutoFit/>
          </a:bodyPr>
          <a:lstStyle/>
          <a:p>
            <a:pPr marL="342900" marR="0" lvl="0" indent="-342900" algn="just">
              <a:spcBef>
                <a:spcPts val="0"/>
              </a:spcBef>
              <a:spcAft>
                <a:spcPts val="0"/>
              </a:spcAft>
              <a:buFont typeface="Wingdings" panose="05000000000000000000" pitchFamily="2" charset="2"/>
              <a:buChar char="§"/>
            </a:pPr>
            <a:r>
              <a:rPr lang="en-US" sz="1600" dirty="0">
                <a:solidFill>
                  <a:srgbClr val="000000"/>
                </a:solidFill>
                <a:ea typeface="Calibri" panose="020F0502020204030204" pitchFamily="34" charset="0"/>
                <a:cs typeface="Times New Roman" panose="02020603050405020304" pitchFamily="18" charset="0"/>
              </a:rPr>
              <a:t>Private equity firms are now in search of exits for the approximately 10,000 companies they </a:t>
            </a:r>
            <a:r>
              <a:rPr lang="en-US" sz="1600" dirty="0" smtClean="0">
                <a:solidFill>
                  <a:srgbClr val="000000"/>
                </a:solidFill>
                <a:ea typeface="Calibri" panose="020F0502020204030204" pitchFamily="34" charset="0"/>
                <a:cs typeface="Times New Roman" panose="02020603050405020304" pitchFamily="18" charset="0"/>
              </a:rPr>
              <a:t>acquired in the last decade.</a:t>
            </a:r>
          </a:p>
          <a:p>
            <a:pPr marL="342900" marR="0" lvl="0" indent="-342900" algn="just">
              <a:spcBef>
                <a:spcPts val="0"/>
              </a:spcBef>
              <a:spcAft>
                <a:spcPts val="0"/>
              </a:spcAft>
              <a:buFont typeface="Wingdings" panose="05000000000000000000" pitchFamily="2" charset="2"/>
              <a:buChar char="§"/>
            </a:pPr>
            <a:endParaRPr lang="en-US" sz="1600" dirty="0">
              <a:solidFill>
                <a:srgbClr val="000000"/>
              </a:solidFill>
              <a:ea typeface="Calibri" panose="020F0502020204030204" pitchFamily="34" charset="0"/>
              <a:cs typeface="Calibri" panose="020F0502020204030204" pitchFamily="34" charset="0"/>
            </a:endParaRPr>
          </a:p>
          <a:p>
            <a:pPr marL="342900" marR="0" lvl="0" indent="-342900" algn="just">
              <a:spcBef>
                <a:spcPts val="0"/>
              </a:spcBef>
              <a:spcAft>
                <a:spcPts val="0"/>
              </a:spcAft>
              <a:buFont typeface="Wingdings" panose="05000000000000000000" pitchFamily="2" charset="2"/>
              <a:buChar char="§"/>
            </a:pPr>
            <a:r>
              <a:rPr lang="en-US" sz="1600" dirty="0">
                <a:solidFill>
                  <a:srgbClr val="000000"/>
                </a:solidFill>
                <a:ea typeface="Calibri" panose="020F0502020204030204" pitchFamily="34" charset="0"/>
                <a:cs typeface="Times New Roman" panose="02020603050405020304" pitchFamily="18" charset="0"/>
              </a:rPr>
              <a:t>Venture capital funds have a significant number of later stage portfolio companies and are looking for liquidity</a:t>
            </a:r>
            <a:r>
              <a:rPr lang="en-US" sz="1600" dirty="0" smtClean="0">
                <a:solidFill>
                  <a:srgbClr val="000000"/>
                </a:solidFill>
                <a:ea typeface="Calibri" panose="020F0502020204030204" pitchFamily="34" charset="0"/>
                <a:cs typeface="Times New Roman" panose="02020603050405020304" pitchFamily="18" charset="0"/>
              </a:rPr>
              <a:t>.</a:t>
            </a:r>
          </a:p>
          <a:p>
            <a:pPr marR="0" lvl="0" algn="just">
              <a:spcBef>
                <a:spcPts val="0"/>
              </a:spcBef>
              <a:spcAft>
                <a:spcPts val="0"/>
              </a:spcAft>
            </a:pPr>
            <a:r>
              <a:rPr lang="en-US" sz="1600" dirty="0" smtClean="0">
                <a:solidFill>
                  <a:srgbClr val="000000"/>
                </a:solidFill>
                <a:ea typeface="Calibri" panose="020F0502020204030204" pitchFamily="34" charset="0"/>
                <a:cs typeface="Calibri" panose="020F0502020204030204" pitchFamily="34" charset="0"/>
              </a:rPr>
              <a:t> </a:t>
            </a:r>
            <a:endParaRPr lang="en-US" sz="1600" dirty="0">
              <a:solidFill>
                <a:srgbClr val="000000"/>
              </a:solidFill>
              <a:ea typeface="Calibri" panose="020F0502020204030204" pitchFamily="34" charset="0"/>
              <a:cs typeface="Calibri" panose="020F0502020204030204" pitchFamily="34" charset="0"/>
            </a:endParaRPr>
          </a:p>
          <a:p>
            <a:pPr marL="342900" marR="0" lvl="0" indent="-342900" algn="just">
              <a:spcBef>
                <a:spcPts val="0"/>
              </a:spcBef>
              <a:spcAft>
                <a:spcPts val="0"/>
              </a:spcAft>
              <a:buFont typeface="Wingdings" panose="05000000000000000000" pitchFamily="2" charset="2"/>
              <a:buChar char="§"/>
            </a:pPr>
            <a:r>
              <a:rPr lang="en-US" sz="1600" dirty="0">
                <a:solidFill>
                  <a:srgbClr val="000000"/>
                </a:solidFill>
                <a:ea typeface="Calibri" panose="020F0502020204030204" pitchFamily="34" charset="0"/>
                <a:cs typeface="Times New Roman" panose="02020603050405020304" pitchFamily="18" charset="0"/>
              </a:rPr>
              <a:t>Secondary funds have taken large positions in growth equity opportunities and will be looking for exits</a:t>
            </a:r>
            <a:r>
              <a:rPr lang="en-US" sz="1600" dirty="0" smtClean="0">
                <a:solidFill>
                  <a:srgbClr val="000000"/>
                </a:solidFill>
                <a:ea typeface="Calibri" panose="020F0502020204030204" pitchFamily="34" charset="0"/>
                <a:cs typeface="Times New Roman" panose="02020603050405020304" pitchFamily="18" charset="0"/>
              </a:rPr>
              <a:t>.</a:t>
            </a:r>
          </a:p>
          <a:p>
            <a:pPr marR="0" lvl="0" algn="just">
              <a:spcBef>
                <a:spcPts val="0"/>
              </a:spcBef>
              <a:spcAft>
                <a:spcPts val="0"/>
              </a:spcAft>
            </a:pPr>
            <a:endParaRPr lang="en-US" sz="1600" dirty="0">
              <a:solidFill>
                <a:srgbClr val="000000"/>
              </a:solidFill>
              <a:ea typeface="Calibri" panose="020F0502020204030204" pitchFamily="34" charset="0"/>
              <a:cs typeface="Calibri" panose="020F0502020204030204" pitchFamily="34" charset="0"/>
            </a:endParaRPr>
          </a:p>
          <a:p>
            <a:pPr marL="342900" marR="0" lvl="0" indent="-342900" algn="just">
              <a:spcBef>
                <a:spcPts val="0"/>
              </a:spcBef>
              <a:spcAft>
                <a:spcPts val="0"/>
              </a:spcAft>
              <a:buFont typeface="Wingdings" panose="05000000000000000000" pitchFamily="2" charset="2"/>
              <a:buChar char="§"/>
            </a:pPr>
            <a:r>
              <a:rPr lang="en-US" sz="1600" dirty="0" smtClean="0">
                <a:solidFill>
                  <a:srgbClr val="000000"/>
                </a:solidFill>
                <a:ea typeface="Calibri" panose="020F0502020204030204" pitchFamily="34" charset="0"/>
                <a:cs typeface="Times New Roman" panose="02020603050405020304" pitchFamily="18" charset="0"/>
              </a:rPr>
              <a:t>Founder and family owned </a:t>
            </a:r>
            <a:r>
              <a:rPr lang="en-US" sz="1600" dirty="0">
                <a:solidFill>
                  <a:srgbClr val="000000"/>
                </a:solidFill>
                <a:ea typeface="Calibri" panose="020F0502020204030204" pitchFamily="34" charset="0"/>
                <a:cs typeface="Times New Roman" panose="02020603050405020304" pitchFamily="18" charset="0"/>
              </a:rPr>
              <a:t>private companies are seeking </a:t>
            </a:r>
            <a:r>
              <a:rPr lang="en-US" sz="1600" dirty="0" smtClean="0">
                <a:solidFill>
                  <a:srgbClr val="000000"/>
                </a:solidFill>
                <a:ea typeface="Calibri" panose="020F0502020204030204" pitchFamily="34" charset="0"/>
                <a:cs typeface="Times New Roman" panose="02020603050405020304" pitchFamily="18" charset="0"/>
              </a:rPr>
              <a:t>to monetize a portion of their equity. </a:t>
            </a:r>
            <a:endParaRPr lang="en-US" sz="1600" dirty="0">
              <a:solidFill>
                <a:srgbClr val="000000"/>
              </a:solidFill>
              <a:effectLs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270167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800" y="161929"/>
            <a:ext cx="8534400" cy="142875"/>
          </a:xfrm>
          <a:custGeom>
            <a:avLst/>
            <a:gdLst/>
            <a:ahLst/>
            <a:cxnLst/>
            <a:rect l="l" t="t" r="r" b="b"/>
            <a:pathLst>
              <a:path w="8534400" h="142875">
                <a:moveTo>
                  <a:pt x="0" y="142875"/>
                </a:moveTo>
                <a:lnTo>
                  <a:pt x="8534400" y="142875"/>
                </a:lnTo>
                <a:lnTo>
                  <a:pt x="8534400" y="0"/>
                </a:lnTo>
                <a:lnTo>
                  <a:pt x="0" y="0"/>
                </a:lnTo>
                <a:lnTo>
                  <a:pt x="0" y="142875"/>
                </a:lnTo>
                <a:close/>
              </a:path>
            </a:pathLst>
          </a:custGeom>
          <a:solidFill>
            <a:srgbClr val="0099FF"/>
          </a:solidFill>
        </p:spPr>
        <p:txBody>
          <a:bodyPr wrap="square" lIns="0" tIns="0" rIns="0" bIns="0" rtlCol="0"/>
          <a:lstStyle/>
          <a:p>
            <a:endParaRPr/>
          </a:p>
        </p:txBody>
      </p:sp>
      <p:sp>
        <p:nvSpPr>
          <p:cNvPr id="3" name="object 3"/>
          <p:cNvSpPr/>
          <p:nvPr/>
        </p:nvSpPr>
        <p:spPr>
          <a:xfrm>
            <a:off x="304800" y="161929"/>
            <a:ext cx="8534400" cy="142875"/>
          </a:xfrm>
          <a:custGeom>
            <a:avLst/>
            <a:gdLst/>
            <a:ahLst/>
            <a:cxnLst/>
            <a:rect l="l" t="t" r="r" b="b"/>
            <a:pathLst>
              <a:path w="8534400" h="142875">
                <a:moveTo>
                  <a:pt x="0" y="142875"/>
                </a:moveTo>
                <a:lnTo>
                  <a:pt x="8534400" y="142875"/>
                </a:lnTo>
                <a:lnTo>
                  <a:pt x="8534400" y="0"/>
                </a:lnTo>
                <a:lnTo>
                  <a:pt x="0" y="0"/>
                </a:lnTo>
                <a:lnTo>
                  <a:pt x="0" y="142875"/>
                </a:lnTo>
                <a:close/>
              </a:path>
            </a:pathLst>
          </a:custGeom>
          <a:ln w="9525">
            <a:solidFill>
              <a:srgbClr val="0099FF"/>
            </a:solidFill>
          </a:ln>
        </p:spPr>
        <p:txBody>
          <a:bodyPr wrap="square" lIns="0" tIns="0" rIns="0" bIns="0" rtlCol="0"/>
          <a:lstStyle/>
          <a:p>
            <a:endParaRPr/>
          </a:p>
        </p:txBody>
      </p:sp>
      <p:sp>
        <p:nvSpPr>
          <p:cNvPr id="4" name="object 4"/>
          <p:cNvSpPr/>
          <p:nvPr/>
        </p:nvSpPr>
        <p:spPr>
          <a:xfrm>
            <a:off x="304800" y="304800"/>
            <a:ext cx="8534400" cy="152400"/>
          </a:xfrm>
          <a:custGeom>
            <a:avLst/>
            <a:gdLst/>
            <a:ahLst/>
            <a:cxnLst/>
            <a:rect l="l" t="t" r="r" b="b"/>
            <a:pathLst>
              <a:path w="8534400" h="152400">
                <a:moveTo>
                  <a:pt x="0" y="152400"/>
                </a:moveTo>
                <a:lnTo>
                  <a:pt x="8534400" y="152400"/>
                </a:lnTo>
                <a:lnTo>
                  <a:pt x="8534400" y="0"/>
                </a:lnTo>
                <a:lnTo>
                  <a:pt x="0" y="0"/>
                </a:lnTo>
                <a:lnTo>
                  <a:pt x="0" y="152400"/>
                </a:lnTo>
                <a:close/>
              </a:path>
            </a:pathLst>
          </a:custGeom>
          <a:solidFill>
            <a:srgbClr val="000099"/>
          </a:solidFill>
        </p:spPr>
        <p:txBody>
          <a:bodyPr wrap="square" lIns="0" tIns="0" rIns="0" bIns="0" rtlCol="0"/>
          <a:lstStyle/>
          <a:p>
            <a:endParaRPr/>
          </a:p>
        </p:txBody>
      </p:sp>
      <p:sp>
        <p:nvSpPr>
          <p:cNvPr id="5" name="object 5"/>
          <p:cNvSpPr/>
          <p:nvPr/>
        </p:nvSpPr>
        <p:spPr>
          <a:xfrm>
            <a:off x="304800" y="304800"/>
            <a:ext cx="8534400" cy="152400"/>
          </a:xfrm>
          <a:custGeom>
            <a:avLst/>
            <a:gdLst/>
            <a:ahLst/>
            <a:cxnLst/>
            <a:rect l="l" t="t" r="r" b="b"/>
            <a:pathLst>
              <a:path w="8534400" h="152400">
                <a:moveTo>
                  <a:pt x="0" y="152400"/>
                </a:moveTo>
                <a:lnTo>
                  <a:pt x="8534400" y="152400"/>
                </a:lnTo>
                <a:lnTo>
                  <a:pt x="8534400" y="0"/>
                </a:lnTo>
                <a:lnTo>
                  <a:pt x="0" y="0"/>
                </a:lnTo>
                <a:lnTo>
                  <a:pt x="0" y="152400"/>
                </a:lnTo>
                <a:close/>
              </a:path>
            </a:pathLst>
          </a:custGeom>
          <a:ln w="9525">
            <a:solidFill>
              <a:srgbClr val="000099"/>
            </a:solidFill>
          </a:ln>
        </p:spPr>
        <p:txBody>
          <a:bodyPr wrap="square" lIns="0" tIns="0" rIns="0" bIns="0" rtlCol="0"/>
          <a:lstStyle/>
          <a:p>
            <a:endParaRPr/>
          </a:p>
        </p:txBody>
      </p:sp>
      <p:sp>
        <p:nvSpPr>
          <p:cNvPr id="6" name="object 6"/>
          <p:cNvSpPr txBox="1">
            <a:spLocks noGrp="1"/>
          </p:cNvSpPr>
          <p:nvPr>
            <p:ph type="title"/>
          </p:nvPr>
        </p:nvSpPr>
        <p:spPr>
          <a:xfrm>
            <a:off x="409144" y="611142"/>
            <a:ext cx="8325713" cy="923330"/>
          </a:xfrm>
          <a:prstGeom prst="rect">
            <a:avLst/>
          </a:prstGeom>
        </p:spPr>
        <p:txBody>
          <a:bodyPr vert="horz" wrap="square" lIns="0" tIns="0" rIns="0" bIns="0" rtlCol="0">
            <a:spAutoFit/>
          </a:bodyPr>
          <a:lstStyle/>
          <a:p>
            <a:r>
              <a:rPr lang="en-US" dirty="0">
                <a:solidFill>
                  <a:schemeClr val="accent1">
                    <a:lumMod val="75000"/>
                  </a:schemeClr>
                </a:solidFill>
                <a:latin typeface="+mj-lt"/>
              </a:rPr>
              <a:t>Team Consists of Highly Experienced Investors with a Nearly Unparalleled SPAC and Growth Equity Investing Track Record</a:t>
            </a:r>
            <a:r>
              <a:rPr lang="en-US" dirty="0"/>
              <a:t/>
            </a:r>
            <a:br>
              <a:rPr lang="en-US" dirty="0"/>
            </a:br>
            <a:endParaRPr spc="-15" dirty="0">
              <a:solidFill>
                <a:schemeClr val="accent1">
                  <a:lumMod val="75000"/>
                </a:schemeClr>
              </a:solidFill>
              <a:latin typeface="+mj-lt"/>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r>
              <a:rPr spc="-5" dirty="0">
                <a:latin typeface="Arial"/>
                <a:cs typeface="Arial"/>
              </a:rPr>
              <a:t>Co</a:t>
            </a:r>
            <a:r>
              <a:rPr spc="5" dirty="0">
                <a:latin typeface="Arial"/>
                <a:cs typeface="Arial"/>
              </a:rPr>
              <a:t>n</a:t>
            </a:r>
            <a:r>
              <a:rPr dirty="0">
                <a:latin typeface="Arial"/>
                <a:cs typeface="Arial"/>
              </a:rPr>
              <a:t>f</a:t>
            </a:r>
            <a:r>
              <a:rPr spc="-25" dirty="0">
                <a:latin typeface="Arial"/>
                <a:cs typeface="Arial"/>
              </a:rPr>
              <a:t>i</a:t>
            </a:r>
            <a:r>
              <a:rPr dirty="0">
                <a:latin typeface="Arial"/>
                <a:cs typeface="Arial"/>
              </a:rPr>
              <a:t>dent</a:t>
            </a:r>
            <a:r>
              <a:rPr spc="-25" dirty="0">
                <a:latin typeface="Arial"/>
                <a:cs typeface="Arial"/>
              </a:rPr>
              <a:t>i</a:t>
            </a:r>
            <a:r>
              <a:rPr dirty="0">
                <a:latin typeface="Arial"/>
                <a:cs typeface="Arial"/>
              </a:rPr>
              <a:t>al</a:t>
            </a:r>
          </a:p>
        </p:txBody>
      </p:sp>
      <p:pic>
        <p:nvPicPr>
          <p:cNvPr id="13314" name="Picture 2" descr="C:\Users\Administrator\Pictures\KBL.jpg"/>
          <p:cNvPicPr>
            <a:picLocks noChangeAspect="1" noChangeArrowheads="1"/>
          </p:cNvPicPr>
          <p:nvPr/>
        </p:nvPicPr>
        <p:blipFill>
          <a:blip r:embed="rId3" cstate="print"/>
          <a:srcRect/>
          <a:stretch>
            <a:fillRect/>
          </a:stretch>
        </p:blipFill>
        <p:spPr bwMode="auto">
          <a:xfrm>
            <a:off x="7696200" y="6248400"/>
            <a:ext cx="1238250" cy="323850"/>
          </a:xfrm>
          <a:prstGeom prst="rect">
            <a:avLst/>
          </a:prstGeom>
          <a:noFill/>
        </p:spPr>
      </p:pic>
      <p:sp>
        <p:nvSpPr>
          <p:cNvPr id="13" name="Slide Number Placeholder 12"/>
          <p:cNvSpPr>
            <a:spLocks noGrp="1"/>
          </p:cNvSpPr>
          <p:nvPr>
            <p:ph type="sldNum" sz="quarter" idx="7"/>
          </p:nvPr>
        </p:nvSpPr>
        <p:spPr/>
        <p:txBody>
          <a:bodyPr/>
          <a:lstStyle/>
          <a:p>
            <a:fld id="{81D60167-4931-47E6-BA6A-407CBD079E47}" type="slidenum">
              <a:rPr lang="en-US" smtClean="0"/>
              <a:pPr/>
              <a:t>6</a:t>
            </a:fld>
            <a:endParaRPr lang="en-US" dirty="0"/>
          </a:p>
        </p:txBody>
      </p:sp>
      <p:sp>
        <p:nvSpPr>
          <p:cNvPr id="7" name="Rectangle 6"/>
          <p:cNvSpPr/>
          <p:nvPr/>
        </p:nvSpPr>
        <p:spPr>
          <a:xfrm>
            <a:off x="409144" y="1353578"/>
            <a:ext cx="7972856" cy="5360442"/>
          </a:xfrm>
          <a:prstGeom prst="rect">
            <a:avLst/>
          </a:prstGeom>
        </p:spPr>
        <p:txBody>
          <a:bodyPr wrap="square">
            <a:spAutoFit/>
          </a:bodyPr>
          <a:lstStyle/>
          <a:p>
            <a:pPr marL="342900" marR="0" lvl="0" indent="-342900" algn="just">
              <a:spcBef>
                <a:spcPts val="0"/>
              </a:spcBef>
              <a:spcAft>
                <a:spcPts val="1000"/>
              </a:spcAft>
              <a:buFont typeface="Wingdings" panose="05000000000000000000" pitchFamily="2" charset="2"/>
              <a:buChar char="§"/>
              <a:tabLst>
                <a:tab pos="451485" algn="l"/>
              </a:tabLst>
            </a:pPr>
            <a:r>
              <a:rPr lang="en-US" sz="1600" b="1" dirty="0">
                <a:latin typeface="Calibri" panose="020F0502020204030204" pitchFamily="34" charset="0"/>
                <a:ea typeface="Calibri" panose="020F0502020204030204" pitchFamily="34" charset="0"/>
                <a:cs typeface="Times New Roman" panose="02020603050405020304" pitchFamily="18" charset="0"/>
              </a:rPr>
              <a:t>Marlene Krauss, M.D</a:t>
            </a:r>
            <a:r>
              <a:rPr lang="en-US" sz="1600" b="1" dirty="0" smtClean="0">
                <a:latin typeface="Calibri" panose="020F0502020204030204" pitchFamily="34" charset="0"/>
                <a:ea typeface="Calibri" panose="020F0502020204030204" pitchFamily="34" charset="0"/>
                <a:cs typeface="Times New Roman" panose="02020603050405020304" pitchFamily="18" charset="0"/>
              </a:rPr>
              <a:t>., </a:t>
            </a:r>
            <a:r>
              <a:rPr lang="en-US" sz="1600" dirty="0">
                <a:latin typeface="Calibri" panose="020F0502020204030204" pitchFamily="34" charset="0"/>
                <a:ea typeface="Calibri" panose="020F0502020204030204" pitchFamily="34" charset="0"/>
                <a:cs typeface="Times New Roman" panose="02020603050405020304" pitchFamily="18" charset="0"/>
              </a:rPr>
              <a:t>is the CEO of KBL SPAC IV.  She has founded and financed more than 25 healthcare companies, was a Board Member of a majority of these and raised more than $1BN in equity financing.  She is the Managing Director of the four KBL Healthcare Venture Funds and she was the CEO of the three KBL SPACs. She is the first person to receive both an M.B.A. and M.D. degree from Harvard </a:t>
            </a:r>
            <a:r>
              <a:rPr lang="en-US" sz="1600" dirty="0" smtClean="0">
                <a:latin typeface="Calibri" panose="020F0502020204030204" pitchFamily="34" charset="0"/>
                <a:ea typeface="Calibri" panose="020F0502020204030204" pitchFamily="34" charset="0"/>
                <a:cs typeface="Times New Roman" panose="02020603050405020304" pitchFamily="18" charset="0"/>
              </a:rPr>
              <a:t>and </a:t>
            </a:r>
            <a:r>
              <a:rPr lang="en-US" sz="1600" dirty="0">
                <a:latin typeface="Calibri" panose="020F0502020204030204" pitchFamily="34" charset="0"/>
                <a:ea typeface="Calibri" panose="020F0502020204030204" pitchFamily="34" charset="0"/>
                <a:cs typeface="Times New Roman" panose="02020603050405020304" pitchFamily="18" charset="0"/>
              </a:rPr>
              <a:t>was the first physician to combine this expertise to </a:t>
            </a:r>
            <a:r>
              <a:rPr lang="en-US" sz="1600" dirty="0" smtClean="0">
                <a:latin typeface="Calibri" panose="020F0502020204030204" pitchFamily="34" charset="0"/>
                <a:ea typeface="Calibri" panose="020F0502020204030204" pitchFamily="34" charset="0"/>
                <a:cs typeface="Times New Roman" panose="02020603050405020304" pitchFamily="18" charset="0"/>
              </a:rPr>
              <a:t>discover and finance many groundbreaking healthcare companies.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a:buFont typeface="Wingdings" panose="05000000000000000000" pitchFamily="2" charset="2"/>
              <a:buChar char="§"/>
            </a:pPr>
            <a:r>
              <a:rPr lang="en-US" sz="1600" dirty="0" smtClean="0">
                <a:latin typeface="Calibri" panose="020F0502020204030204" pitchFamily="34" charset="0"/>
                <a:ea typeface="Calibri" panose="020F0502020204030204" pitchFamily="34" charset="0"/>
                <a:cs typeface="Times New Roman" panose="02020603050405020304" pitchFamily="18" charset="0"/>
              </a:rPr>
              <a:t> </a:t>
            </a:r>
            <a:r>
              <a:rPr lang="en-US" sz="1600" b="1" dirty="0" smtClean="0"/>
              <a:t>Zachary Berk </a:t>
            </a:r>
            <a:r>
              <a:rPr lang="en-US" sz="1600" dirty="0" smtClean="0"/>
              <a:t>is </a:t>
            </a:r>
            <a:r>
              <a:rPr lang="en-US" sz="1600" dirty="0"/>
              <a:t>the </a:t>
            </a:r>
            <a:r>
              <a:rPr lang="en-US" sz="1600" dirty="0" smtClean="0"/>
              <a:t>Chairman of </a:t>
            </a:r>
            <a:r>
              <a:rPr lang="en-US" sz="1600" dirty="0"/>
              <a:t>KBL SPAC IV.  His skills are in starting and operating successful and innovative healthcare companies.  Several of the companies he founded in healthcare services (</a:t>
            </a:r>
            <a:r>
              <a:rPr lang="en-US" sz="1600" dirty="0" err="1"/>
              <a:t>Lumenos</a:t>
            </a:r>
            <a:r>
              <a:rPr lang="en-US" sz="1600" dirty="0"/>
              <a:t>) and biotechnology (Prolong and </a:t>
            </a:r>
            <a:r>
              <a:rPr lang="en-US" sz="1600" dirty="0" err="1"/>
              <a:t>Transgenics</a:t>
            </a:r>
            <a:r>
              <a:rPr lang="en-US" sz="1600" dirty="0"/>
              <a:t>) have created new fields in medicine and have changed the landscape of healthcare.  He was the Chairman of the </a:t>
            </a:r>
            <a:r>
              <a:rPr lang="en-US" sz="1600" dirty="0" smtClean="0"/>
              <a:t>three previous </a:t>
            </a:r>
            <a:r>
              <a:rPr lang="en-US" sz="1600" dirty="0"/>
              <a:t>KBL SPACS and Managing Director of the </a:t>
            </a:r>
            <a:r>
              <a:rPr lang="en-US" sz="1600" dirty="0" smtClean="0"/>
              <a:t> four  </a:t>
            </a:r>
            <a:r>
              <a:rPr lang="en-US" sz="1600" dirty="0"/>
              <a:t>KBL Healthcare </a:t>
            </a:r>
            <a:r>
              <a:rPr lang="en-US" sz="1600" dirty="0" smtClean="0"/>
              <a:t>Venture </a:t>
            </a:r>
            <a:r>
              <a:rPr lang="en-US" sz="1600" dirty="0"/>
              <a:t>funds.</a:t>
            </a:r>
          </a:p>
          <a:p>
            <a:r>
              <a:rPr lang="en-US" sz="1600" dirty="0"/>
              <a:t> </a:t>
            </a:r>
          </a:p>
          <a:p>
            <a:pPr marL="285750" lvl="0" indent="-285750">
              <a:buFont typeface="Wingdings" panose="05000000000000000000" pitchFamily="2" charset="2"/>
              <a:buChar char="§"/>
            </a:pPr>
            <a:r>
              <a:rPr lang="en-US" sz="1600" b="1"/>
              <a:t>Eli </a:t>
            </a:r>
            <a:r>
              <a:rPr lang="en-US" sz="1600" b="1" smtClean="0"/>
              <a:t>Berk </a:t>
            </a:r>
            <a:r>
              <a:rPr lang="en-US" sz="1600" smtClean="0"/>
              <a:t>is </a:t>
            </a:r>
            <a:r>
              <a:rPr lang="en-US" sz="1600" dirty="0" smtClean="0"/>
              <a:t>the President of KBL </a:t>
            </a:r>
            <a:r>
              <a:rPr lang="en-US" sz="1600" dirty="0"/>
              <a:t>SPAC IV and has spent many years investing in early stage and growth stage healthcare companies.  He has used his extensive experience and knowledge to </a:t>
            </a:r>
            <a:r>
              <a:rPr lang="en-US" sz="1600" dirty="0" smtClean="0"/>
              <a:t>discover, due </a:t>
            </a:r>
            <a:r>
              <a:rPr lang="en-US" sz="1600" dirty="0"/>
              <a:t>diligence </a:t>
            </a:r>
            <a:r>
              <a:rPr lang="en-US" sz="1600" dirty="0" smtClean="0"/>
              <a:t>and structure many of the KBL deals that brought significant value to investors. He </a:t>
            </a:r>
            <a:r>
              <a:rPr lang="en-US" sz="1600" dirty="0"/>
              <a:t>was Vice President of two prior KBL SPACS and a Managing Director of KBL Healthcare Ventures. He received his MBA from Columbia Business School.  </a:t>
            </a:r>
          </a:p>
          <a:p>
            <a:pPr marL="342900" marR="0" lvl="0" indent="-342900" algn="just">
              <a:spcBef>
                <a:spcPts val="0"/>
              </a:spcBef>
              <a:spcAft>
                <a:spcPts val="1000"/>
              </a:spcAft>
              <a:buFont typeface="Symbol" panose="05050102010706020507" pitchFamily="18" charset="2"/>
              <a:buChar char=""/>
              <a:tabLst>
                <a:tab pos="451485" algn="l"/>
              </a:tabLs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947965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800" y="161929"/>
            <a:ext cx="8534400" cy="142875"/>
          </a:xfrm>
          <a:custGeom>
            <a:avLst/>
            <a:gdLst/>
            <a:ahLst/>
            <a:cxnLst/>
            <a:rect l="l" t="t" r="r" b="b"/>
            <a:pathLst>
              <a:path w="8534400" h="142875">
                <a:moveTo>
                  <a:pt x="0" y="142875"/>
                </a:moveTo>
                <a:lnTo>
                  <a:pt x="8534400" y="142875"/>
                </a:lnTo>
                <a:lnTo>
                  <a:pt x="8534400" y="0"/>
                </a:lnTo>
                <a:lnTo>
                  <a:pt x="0" y="0"/>
                </a:lnTo>
                <a:lnTo>
                  <a:pt x="0" y="142875"/>
                </a:lnTo>
                <a:close/>
              </a:path>
            </a:pathLst>
          </a:custGeom>
          <a:solidFill>
            <a:srgbClr val="0099FF"/>
          </a:solidFill>
        </p:spPr>
        <p:txBody>
          <a:bodyPr wrap="square" lIns="0" tIns="0" rIns="0" bIns="0" rtlCol="0"/>
          <a:lstStyle/>
          <a:p>
            <a:endParaRPr/>
          </a:p>
        </p:txBody>
      </p:sp>
      <p:sp>
        <p:nvSpPr>
          <p:cNvPr id="3" name="object 3"/>
          <p:cNvSpPr/>
          <p:nvPr/>
        </p:nvSpPr>
        <p:spPr>
          <a:xfrm>
            <a:off x="304800" y="161929"/>
            <a:ext cx="8534400" cy="142875"/>
          </a:xfrm>
          <a:custGeom>
            <a:avLst/>
            <a:gdLst/>
            <a:ahLst/>
            <a:cxnLst/>
            <a:rect l="l" t="t" r="r" b="b"/>
            <a:pathLst>
              <a:path w="8534400" h="142875">
                <a:moveTo>
                  <a:pt x="0" y="142875"/>
                </a:moveTo>
                <a:lnTo>
                  <a:pt x="8534400" y="142875"/>
                </a:lnTo>
                <a:lnTo>
                  <a:pt x="8534400" y="0"/>
                </a:lnTo>
                <a:lnTo>
                  <a:pt x="0" y="0"/>
                </a:lnTo>
                <a:lnTo>
                  <a:pt x="0" y="142875"/>
                </a:lnTo>
                <a:close/>
              </a:path>
            </a:pathLst>
          </a:custGeom>
          <a:ln w="9525">
            <a:solidFill>
              <a:srgbClr val="0099FF"/>
            </a:solidFill>
          </a:ln>
        </p:spPr>
        <p:txBody>
          <a:bodyPr wrap="square" lIns="0" tIns="0" rIns="0" bIns="0" rtlCol="0"/>
          <a:lstStyle/>
          <a:p>
            <a:endParaRPr/>
          </a:p>
        </p:txBody>
      </p:sp>
      <p:sp>
        <p:nvSpPr>
          <p:cNvPr id="4" name="object 4"/>
          <p:cNvSpPr/>
          <p:nvPr/>
        </p:nvSpPr>
        <p:spPr>
          <a:xfrm>
            <a:off x="304800" y="304800"/>
            <a:ext cx="8534400" cy="152400"/>
          </a:xfrm>
          <a:custGeom>
            <a:avLst/>
            <a:gdLst/>
            <a:ahLst/>
            <a:cxnLst/>
            <a:rect l="l" t="t" r="r" b="b"/>
            <a:pathLst>
              <a:path w="8534400" h="152400">
                <a:moveTo>
                  <a:pt x="0" y="152400"/>
                </a:moveTo>
                <a:lnTo>
                  <a:pt x="8534400" y="152400"/>
                </a:lnTo>
                <a:lnTo>
                  <a:pt x="8534400" y="0"/>
                </a:lnTo>
                <a:lnTo>
                  <a:pt x="0" y="0"/>
                </a:lnTo>
                <a:lnTo>
                  <a:pt x="0" y="152400"/>
                </a:lnTo>
                <a:close/>
              </a:path>
            </a:pathLst>
          </a:custGeom>
          <a:solidFill>
            <a:srgbClr val="000099"/>
          </a:solidFill>
        </p:spPr>
        <p:txBody>
          <a:bodyPr wrap="square" lIns="0" tIns="0" rIns="0" bIns="0" rtlCol="0"/>
          <a:lstStyle/>
          <a:p>
            <a:endParaRPr/>
          </a:p>
        </p:txBody>
      </p:sp>
      <p:sp>
        <p:nvSpPr>
          <p:cNvPr id="5" name="object 5"/>
          <p:cNvSpPr/>
          <p:nvPr/>
        </p:nvSpPr>
        <p:spPr>
          <a:xfrm>
            <a:off x="304800" y="304800"/>
            <a:ext cx="8534400" cy="152400"/>
          </a:xfrm>
          <a:custGeom>
            <a:avLst/>
            <a:gdLst/>
            <a:ahLst/>
            <a:cxnLst/>
            <a:rect l="l" t="t" r="r" b="b"/>
            <a:pathLst>
              <a:path w="8534400" h="152400">
                <a:moveTo>
                  <a:pt x="0" y="152400"/>
                </a:moveTo>
                <a:lnTo>
                  <a:pt x="8534400" y="152400"/>
                </a:lnTo>
                <a:lnTo>
                  <a:pt x="8534400" y="0"/>
                </a:lnTo>
                <a:lnTo>
                  <a:pt x="0" y="0"/>
                </a:lnTo>
                <a:lnTo>
                  <a:pt x="0" y="152400"/>
                </a:lnTo>
                <a:close/>
              </a:path>
            </a:pathLst>
          </a:custGeom>
          <a:ln w="9525">
            <a:solidFill>
              <a:srgbClr val="000099"/>
            </a:solidFill>
          </a:ln>
        </p:spPr>
        <p:txBody>
          <a:bodyPr wrap="square" lIns="0" tIns="0" rIns="0" bIns="0" rtlCol="0"/>
          <a:lstStyle/>
          <a:p>
            <a:endParaRPr/>
          </a:p>
        </p:txBody>
      </p:sp>
      <p:sp>
        <p:nvSpPr>
          <p:cNvPr id="6" name="object 6"/>
          <p:cNvSpPr txBox="1">
            <a:spLocks noGrp="1"/>
          </p:cNvSpPr>
          <p:nvPr>
            <p:ph type="title"/>
          </p:nvPr>
        </p:nvSpPr>
        <p:spPr>
          <a:xfrm>
            <a:off x="409144" y="611142"/>
            <a:ext cx="8325713" cy="923330"/>
          </a:xfrm>
          <a:prstGeom prst="rect">
            <a:avLst/>
          </a:prstGeom>
        </p:spPr>
        <p:txBody>
          <a:bodyPr vert="horz" wrap="square" lIns="0" tIns="0" rIns="0" bIns="0" rtlCol="0">
            <a:spAutoFit/>
          </a:bodyPr>
          <a:lstStyle/>
          <a:p>
            <a:r>
              <a:rPr lang="en-US" dirty="0">
                <a:solidFill>
                  <a:schemeClr val="accent1">
                    <a:lumMod val="75000"/>
                  </a:schemeClr>
                </a:solidFill>
                <a:latin typeface="+mj-lt"/>
              </a:rPr>
              <a:t>Team Consists of Highly Experienced Investors with a Nearly Unparalleled SPAC and Growth Equity Investing Track Record</a:t>
            </a:r>
            <a:r>
              <a:rPr lang="en-US" dirty="0"/>
              <a:t/>
            </a:r>
            <a:br>
              <a:rPr lang="en-US" dirty="0"/>
            </a:br>
            <a:endParaRPr spc="-15" dirty="0">
              <a:solidFill>
                <a:schemeClr val="accent1">
                  <a:lumMod val="75000"/>
                </a:schemeClr>
              </a:solidFill>
              <a:latin typeface="+mj-lt"/>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r>
              <a:rPr spc="-5" dirty="0">
                <a:latin typeface="Arial"/>
                <a:cs typeface="Arial"/>
              </a:rPr>
              <a:t>Co</a:t>
            </a:r>
            <a:r>
              <a:rPr spc="5" dirty="0">
                <a:latin typeface="Arial"/>
                <a:cs typeface="Arial"/>
              </a:rPr>
              <a:t>n</a:t>
            </a:r>
            <a:r>
              <a:rPr dirty="0">
                <a:latin typeface="Arial"/>
                <a:cs typeface="Arial"/>
              </a:rPr>
              <a:t>f</a:t>
            </a:r>
            <a:r>
              <a:rPr spc="-25" dirty="0">
                <a:latin typeface="Arial"/>
                <a:cs typeface="Arial"/>
              </a:rPr>
              <a:t>i</a:t>
            </a:r>
            <a:r>
              <a:rPr dirty="0">
                <a:latin typeface="Arial"/>
                <a:cs typeface="Arial"/>
              </a:rPr>
              <a:t>dent</a:t>
            </a:r>
            <a:r>
              <a:rPr spc="-25" dirty="0">
                <a:latin typeface="Arial"/>
                <a:cs typeface="Arial"/>
              </a:rPr>
              <a:t>i</a:t>
            </a:r>
            <a:r>
              <a:rPr dirty="0">
                <a:latin typeface="Arial"/>
                <a:cs typeface="Arial"/>
              </a:rPr>
              <a:t>al</a:t>
            </a:r>
          </a:p>
        </p:txBody>
      </p:sp>
      <p:pic>
        <p:nvPicPr>
          <p:cNvPr id="13314" name="Picture 2" descr="C:\Users\Administrator\Pictures\KBL.jpg"/>
          <p:cNvPicPr>
            <a:picLocks noChangeAspect="1" noChangeArrowheads="1"/>
          </p:cNvPicPr>
          <p:nvPr/>
        </p:nvPicPr>
        <p:blipFill>
          <a:blip r:embed="rId3" cstate="print"/>
          <a:srcRect/>
          <a:stretch>
            <a:fillRect/>
          </a:stretch>
        </p:blipFill>
        <p:spPr bwMode="auto">
          <a:xfrm>
            <a:off x="7696200" y="6248400"/>
            <a:ext cx="1238250" cy="323850"/>
          </a:xfrm>
          <a:prstGeom prst="rect">
            <a:avLst/>
          </a:prstGeom>
          <a:noFill/>
        </p:spPr>
      </p:pic>
      <p:sp>
        <p:nvSpPr>
          <p:cNvPr id="13" name="Slide Number Placeholder 12"/>
          <p:cNvSpPr>
            <a:spLocks noGrp="1"/>
          </p:cNvSpPr>
          <p:nvPr>
            <p:ph type="sldNum" sz="quarter" idx="7"/>
          </p:nvPr>
        </p:nvSpPr>
        <p:spPr/>
        <p:txBody>
          <a:bodyPr/>
          <a:lstStyle/>
          <a:p>
            <a:fld id="{81D60167-4931-47E6-BA6A-407CBD079E47}" type="slidenum">
              <a:rPr lang="en-US" smtClean="0"/>
              <a:pPr/>
              <a:t>7</a:t>
            </a:fld>
            <a:endParaRPr lang="en-US" dirty="0"/>
          </a:p>
        </p:txBody>
      </p:sp>
      <p:sp>
        <p:nvSpPr>
          <p:cNvPr id="9" name="Rectangle 8"/>
          <p:cNvSpPr/>
          <p:nvPr/>
        </p:nvSpPr>
        <p:spPr>
          <a:xfrm>
            <a:off x="409144" y="1499301"/>
            <a:ext cx="7896656" cy="4104200"/>
          </a:xfrm>
          <a:prstGeom prst="rect">
            <a:avLst/>
          </a:prstGeom>
        </p:spPr>
        <p:txBody>
          <a:bodyPr wrap="square">
            <a:spAutoFit/>
          </a:bodyPr>
          <a:lstStyle/>
          <a:p>
            <a:pPr marL="457200" marR="0" algn="just">
              <a:lnSpc>
                <a:spcPct val="115000"/>
              </a:lnSpc>
              <a:spcBef>
                <a:spcPts val="0"/>
              </a:spcBef>
              <a:spcAft>
                <a:spcPts val="0"/>
              </a:spcAft>
              <a:tabLst>
                <a:tab pos="451485" algn="l"/>
              </a:tabLs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65760" marR="5077" indent="-231032">
              <a:buClr>
                <a:srgbClr val="0000B2"/>
              </a:buClr>
              <a:buSzPct val="109090"/>
              <a:buFont typeface="Wingdings"/>
              <a:buChar char=""/>
              <a:tabLst>
                <a:tab pos="244361" algn="l"/>
              </a:tabLst>
            </a:pPr>
            <a:r>
              <a:rPr lang="en-US" sz="1600" b="1" dirty="0">
                <a:ea typeface="Calibri" panose="020F0502020204030204" pitchFamily="34" charset="0"/>
                <a:cs typeface="Times New Roman" panose="02020603050405020304" pitchFamily="18" charset="0"/>
              </a:rPr>
              <a:t>Tamara Elias, M.D. </a:t>
            </a:r>
            <a:r>
              <a:rPr lang="en-US" sz="1600" dirty="0">
                <a:ea typeface="Calibri" panose="020F0502020204030204" pitchFamily="34" charset="0"/>
                <a:cs typeface="Times New Roman" panose="02020603050405020304" pitchFamily="18" charset="0"/>
              </a:rPr>
              <a:t>is a Board Member of KBL SPAC IV.  She is a partner at Essex Woodlands, a global healthcare growth equity firm with $2.5BN under management.  She co-leads the Healthcare Services and Healthcare IT group and is actively involved in the strategic management of the Medical Device portfolio. </a:t>
            </a:r>
            <a:r>
              <a:rPr lang="en-US" sz="1600" dirty="0" smtClean="0">
                <a:ea typeface="Calibri" panose="020F0502020204030204" pitchFamily="34" charset="0"/>
                <a:cs typeface="Times New Roman" panose="02020603050405020304" pitchFamily="18" charset="0"/>
              </a:rPr>
              <a:t>She was the senior engagement manager in the pharma practice at McKinsey and received her B.A. from Yale and her M.D. from Johns Hopkins.  She trained in </a:t>
            </a:r>
            <a:r>
              <a:rPr lang="en-US" sz="1600" dirty="0">
                <a:ea typeface="Calibri" panose="020F0502020204030204" pitchFamily="34" charset="0"/>
                <a:cs typeface="Times New Roman" panose="02020603050405020304" pitchFamily="18" charset="0"/>
              </a:rPr>
              <a:t>General Surgery at Massachusetts General Hospital. </a:t>
            </a:r>
          </a:p>
          <a:p>
            <a:pPr marL="365760" marR="0" algn="just">
              <a:spcBef>
                <a:spcPts val="0"/>
              </a:spcBef>
              <a:spcAft>
                <a:spcPts val="0"/>
              </a:spcAft>
              <a:tabLst>
                <a:tab pos="451485" algn="l"/>
              </a:tabLst>
            </a:pPr>
            <a:r>
              <a:rPr lang="en-US" sz="1600" dirty="0">
                <a:ea typeface="Calibri" panose="020F0502020204030204" pitchFamily="34" charset="0"/>
                <a:cs typeface="Times New Roman" panose="02020603050405020304" pitchFamily="18" charset="0"/>
              </a:rPr>
              <a:t> </a:t>
            </a:r>
          </a:p>
          <a:p>
            <a:pPr marL="365760" marR="0" lvl="0" indent="-342900" algn="just">
              <a:spcBef>
                <a:spcPts val="0"/>
              </a:spcBef>
              <a:spcAft>
                <a:spcPts val="1000"/>
              </a:spcAft>
              <a:buFont typeface="Wingdings" panose="05000000000000000000" pitchFamily="2" charset="2"/>
              <a:buChar char="§"/>
              <a:tabLst>
                <a:tab pos="451485" algn="l"/>
              </a:tabLst>
            </a:pPr>
            <a:r>
              <a:rPr lang="en-US" sz="1600" b="1" dirty="0">
                <a:ea typeface="Calibri" panose="020F0502020204030204" pitchFamily="34" charset="0"/>
                <a:cs typeface="Times New Roman" panose="02020603050405020304" pitchFamily="18" charset="0"/>
              </a:rPr>
              <a:t>Myron </a:t>
            </a:r>
            <a:r>
              <a:rPr lang="en-US" sz="1600" b="1" dirty="0" err="1">
                <a:ea typeface="Calibri" panose="020F0502020204030204" pitchFamily="34" charset="0"/>
                <a:cs typeface="Times New Roman" panose="02020603050405020304" pitchFamily="18" charset="0"/>
              </a:rPr>
              <a:t>Weisfeldt</a:t>
            </a:r>
            <a:r>
              <a:rPr lang="en-US" sz="1600" b="1" dirty="0">
                <a:ea typeface="Calibri" panose="020F0502020204030204" pitchFamily="34" charset="0"/>
                <a:cs typeface="Times New Roman" panose="02020603050405020304" pitchFamily="18" charset="0"/>
              </a:rPr>
              <a:t>, M.D. </a:t>
            </a:r>
            <a:r>
              <a:rPr lang="en-US" sz="1600" dirty="0">
                <a:ea typeface="Calibri" panose="020F0502020204030204" pitchFamily="34" charset="0"/>
                <a:cs typeface="Times New Roman" panose="02020603050405020304" pitchFamily="18" charset="0"/>
              </a:rPr>
              <a:t>is a Board Member of KBL SPAC IV.  He was formally the Chairman of the Department of Medicine at the Johns Hopkins School of Medicine and was also the President of the American Heart </a:t>
            </a:r>
            <a:r>
              <a:rPr lang="en-US" sz="1600" dirty="0" smtClean="0">
                <a:ea typeface="Calibri" panose="020F0502020204030204" pitchFamily="34" charset="0"/>
                <a:cs typeface="Times New Roman" panose="02020603050405020304" pitchFamily="18" charset="0"/>
              </a:rPr>
              <a:t>Association.  He is </a:t>
            </a:r>
            <a:r>
              <a:rPr lang="en-US" sz="1600" dirty="0">
                <a:ea typeface="Calibri" panose="020F0502020204030204" pitchFamily="34" charset="0"/>
                <a:cs typeface="Times New Roman" panose="02020603050405020304" pitchFamily="18" charset="0"/>
              </a:rPr>
              <a:t>responsible for the clinical studies leading to the development of the implantable defibrillator, the commercialization of TPA and the introduction of the external defibrillator into commercial spaces.  Over the last 20 years, he has served on several of KBL Boards including SPACs.   </a:t>
            </a:r>
            <a:endParaRPr lang="en-US" sz="16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028061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800" y="161929"/>
            <a:ext cx="8534400" cy="142875"/>
          </a:xfrm>
          <a:custGeom>
            <a:avLst/>
            <a:gdLst/>
            <a:ahLst/>
            <a:cxnLst/>
            <a:rect l="l" t="t" r="r" b="b"/>
            <a:pathLst>
              <a:path w="8534400" h="142875">
                <a:moveTo>
                  <a:pt x="0" y="142875"/>
                </a:moveTo>
                <a:lnTo>
                  <a:pt x="8534400" y="142875"/>
                </a:lnTo>
                <a:lnTo>
                  <a:pt x="8534400" y="0"/>
                </a:lnTo>
                <a:lnTo>
                  <a:pt x="0" y="0"/>
                </a:lnTo>
                <a:lnTo>
                  <a:pt x="0" y="142875"/>
                </a:lnTo>
                <a:close/>
              </a:path>
            </a:pathLst>
          </a:custGeom>
          <a:solidFill>
            <a:srgbClr val="0099FF"/>
          </a:solidFill>
        </p:spPr>
        <p:txBody>
          <a:bodyPr wrap="square" lIns="0" tIns="0" rIns="0" bIns="0" rtlCol="0"/>
          <a:lstStyle/>
          <a:p>
            <a:endParaRPr/>
          </a:p>
        </p:txBody>
      </p:sp>
      <p:sp>
        <p:nvSpPr>
          <p:cNvPr id="3" name="object 3"/>
          <p:cNvSpPr/>
          <p:nvPr/>
        </p:nvSpPr>
        <p:spPr>
          <a:xfrm>
            <a:off x="304800" y="161929"/>
            <a:ext cx="8534400" cy="142875"/>
          </a:xfrm>
          <a:custGeom>
            <a:avLst/>
            <a:gdLst/>
            <a:ahLst/>
            <a:cxnLst/>
            <a:rect l="l" t="t" r="r" b="b"/>
            <a:pathLst>
              <a:path w="8534400" h="142875">
                <a:moveTo>
                  <a:pt x="0" y="142875"/>
                </a:moveTo>
                <a:lnTo>
                  <a:pt x="8534400" y="142875"/>
                </a:lnTo>
                <a:lnTo>
                  <a:pt x="8534400" y="0"/>
                </a:lnTo>
                <a:lnTo>
                  <a:pt x="0" y="0"/>
                </a:lnTo>
                <a:lnTo>
                  <a:pt x="0" y="142875"/>
                </a:lnTo>
                <a:close/>
              </a:path>
            </a:pathLst>
          </a:custGeom>
          <a:ln w="9525">
            <a:solidFill>
              <a:srgbClr val="0099FF"/>
            </a:solidFill>
          </a:ln>
        </p:spPr>
        <p:txBody>
          <a:bodyPr wrap="square" lIns="0" tIns="0" rIns="0" bIns="0" rtlCol="0"/>
          <a:lstStyle/>
          <a:p>
            <a:endParaRPr/>
          </a:p>
        </p:txBody>
      </p:sp>
      <p:sp>
        <p:nvSpPr>
          <p:cNvPr id="4" name="object 4"/>
          <p:cNvSpPr/>
          <p:nvPr/>
        </p:nvSpPr>
        <p:spPr>
          <a:xfrm>
            <a:off x="304800" y="304800"/>
            <a:ext cx="8534400" cy="152400"/>
          </a:xfrm>
          <a:custGeom>
            <a:avLst/>
            <a:gdLst/>
            <a:ahLst/>
            <a:cxnLst/>
            <a:rect l="l" t="t" r="r" b="b"/>
            <a:pathLst>
              <a:path w="8534400" h="152400">
                <a:moveTo>
                  <a:pt x="0" y="152400"/>
                </a:moveTo>
                <a:lnTo>
                  <a:pt x="8534400" y="152400"/>
                </a:lnTo>
                <a:lnTo>
                  <a:pt x="8534400" y="0"/>
                </a:lnTo>
                <a:lnTo>
                  <a:pt x="0" y="0"/>
                </a:lnTo>
                <a:lnTo>
                  <a:pt x="0" y="152400"/>
                </a:lnTo>
                <a:close/>
              </a:path>
            </a:pathLst>
          </a:custGeom>
          <a:solidFill>
            <a:srgbClr val="000099"/>
          </a:solidFill>
        </p:spPr>
        <p:txBody>
          <a:bodyPr wrap="square" lIns="0" tIns="0" rIns="0" bIns="0" rtlCol="0"/>
          <a:lstStyle/>
          <a:p>
            <a:endParaRPr/>
          </a:p>
        </p:txBody>
      </p:sp>
      <p:sp>
        <p:nvSpPr>
          <p:cNvPr id="5" name="object 5"/>
          <p:cNvSpPr/>
          <p:nvPr/>
        </p:nvSpPr>
        <p:spPr>
          <a:xfrm>
            <a:off x="304800" y="304800"/>
            <a:ext cx="8534400" cy="152400"/>
          </a:xfrm>
          <a:custGeom>
            <a:avLst/>
            <a:gdLst/>
            <a:ahLst/>
            <a:cxnLst/>
            <a:rect l="l" t="t" r="r" b="b"/>
            <a:pathLst>
              <a:path w="8534400" h="152400">
                <a:moveTo>
                  <a:pt x="0" y="152400"/>
                </a:moveTo>
                <a:lnTo>
                  <a:pt x="8534400" y="152400"/>
                </a:lnTo>
                <a:lnTo>
                  <a:pt x="8534400" y="0"/>
                </a:lnTo>
                <a:lnTo>
                  <a:pt x="0" y="0"/>
                </a:lnTo>
                <a:lnTo>
                  <a:pt x="0" y="152400"/>
                </a:lnTo>
                <a:close/>
              </a:path>
            </a:pathLst>
          </a:custGeom>
          <a:ln w="9525">
            <a:solidFill>
              <a:srgbClr val="000099"/>
            </a:solidFill>
          </a:ln>
        </p:spPr>
        <p:txBody>
          <a:bodyPr wrap="square" lIns="0" tIns="0" rIns="0" bIns="0" rtlCol="0"/>
          <a:lstStyle/>
          <a:p>
            <a:endParaRPr/>
          </a:p>
        </p:txBody>
      </p:sp>
      <p:sp>
        <p:nvSpPr>
          <p:cNvPr id="6" name="object 6"/>
          <p:cNvSpPr txBox="1">
            <a:spLocks noGrp="1"/>
          </p:cNvSpPr>
          <p:nvPr>
            <p:ph type="title"/>
          </p:nvPr>
        </p:nvSpPr>
        <p:spPr>
          <a:xfrm>
            <a:off x="304800" y="611142"/>
            <a:ext cx="8534400" cy="615553"/>
          </a:xfrm>
          <a:prstGeom prst="rect">
            <a:avLst/>
          </a:prstGeom>
        </p:spPr>
        <p:txBody>
          <a:bodyPr vert="horz" wrap="square" lIns="0" tIns="0" rIns="0" bIns="0" rtlCol="0">
            <a:spAutoFit/>
          </a:bodyPr>
          <a:lstStyle/>
          <a:p>
            <a:r>
              <a:rPr lang="en-US" dirty="0">
                <a:solidFill>
                  <a:schemeClr val="accent1">
                    <a:lumMod val="75000"/>
                  </a:schemeClr>
                </a:solidFill>
                <a:latin typeface="+mj-lt"/>
              </a:rPr>
              <a:t>KBL’s Focus is on Healthcare and Wellness </a:t>
            </a:r>
            <a:r>
              <a:rPr lang="en-US" dirty="0" smtClean="0">
                <a:solidFill>
                  <a:schemeClr val="accent1">
                    <a:lumMod val="75000"/>
                  </a:schemeClr>
                </a:solidFill>
                <a:latin typeface="+mj-lt"/>
              </a:rPr>
              <a:t>– Extremely </a:t>
            </a:r>
            <a:r>
              <a:rPr lang="en-US" dirty="0">
                <a:solidFill>
                  <a:schemeClr val="accent1">
                    <a:lumMod val="75000"/>
                  </a:schemeClr>
                </a:solidFill>
                <a:latin typeface="+mj-lt"/>
              </a:rPr>
              <a:t>Attractive Investment Sectors:                              </a:t>
            </a:r>
            <a:endParaRPr spc="-15" dirty="0">
              <a:solidFill>
                <a:schemeClr val="accent1">
                  <a:lumMod val="75000"/>
                </a:schemeClr>
              </a:solidFill>
              <a:latin typeface="+mj-lt"/>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r>
              <a:rPr spc="-5" dirty="0">
                <a:latin typeface="Arial"/>
                <a:cs typeface="Arial"/>
              </a:rPr>
              <a:t>Co</a:t>
            </a:r>
            <a:r>
              <a:rPr spc="5" dirty="0">
                <a:latin typeface="Arial"/>
                <a:cs typeface="Arial"/>
              </a:rPr>
              <a:t>n</a:t>
            </a:r>
            <a:r>
              <a:rPr dirty="0">
                <a:latin typeface="Arial"/>
                <a:cs typeface="Arial"/>
              </a:rPr>
              <a:t>f</a:t>
            </a:r>
            <a:r>
              <a:rPr spc="-25" dirty="0">
                <a:latin typeface="Arial"/>
                <a:cs typeface="Arial"/>
              </a:rPr>
              <a:t>i</a:t>
            </a:r>
            <a:r>
              <a:rPr dirty="0">
                <a:latin typeface="Arial"/>
                <a:cs typeface="Arial"/>
              </a:rPr>
              <a:t>dent</a:t>
            </a:r>
            <a:r>
              <a:rPr spc="-25" dirty="0">
                <a:latin typeface="Arial"/>
                <a:cs typeface="Arial"/>
              </a:rPr>
              <a:t>i</a:t>
            </a:r>
            <a:r>
              <a:rPr dirty="0">
                <a:latin typeface="Arial"/>
                <a:cs typeface="Arial"/>
              </a:rPr>
              <a:t>al</a:t>
            </a:r>
          </a:p>
        </p:txBody>
      </p:sp>
      <p:pic>
        <p:nvPicPr>
          <p:cNvPr id="13314" name="Picture 2" descr="C:\Users\Administrator\Pictures\KBL.jpg"/>
          <p:cNvPicPr>
            <a:picLocks noChangeAspect="1" noChangeArrowheads="1"/>
          </p:cNvPicPr>
          <p:nvPr/>
        </p:nvPicPr>
        <p:blipFill>
          <a:blip r:embed="rId3" cstate="print"/>
          <a:srcRect/>
          <a:stretch>
            <a:fillRect/>
          </a:stretch>
        </p:blipFill>
        <p:spPr bwMode="auto">
          <a:xfrm>
            <a:off x="7696200" y="6248400"/>
            <a:ext cx="1238250" cy="323850"/>
          </a:xfrm>
          <a:prstGeom prst="rect">
            <a:avLst/>
          </a:prstGeom>
          <a:noFill/>
        </p:spPr>
      </p:pic>
      <p:sp>
        <p:nvSpPr>
          <p:cNvPr id="13" name="Slide Number Placeholder 12"/>
          <p:cNvSpPr>
            <a:spLocks noGrp="1"/>
          </p:cNvSpPr>
          <p:nvPr>
            <p:ph type="sldNum" sz="quarter" idx="7"/>
          </p:nvPr>
        </p:nvSpPr>
        <p:spPr/>
        <p:txBody>
          <a:bodyPr/>
          <a:lstStyle/>
          <a:p>
            <a:fld id="{81D60167-4931-47E6-BA6A-407CBD079E47}" type="slidenum">
              <a:rPr lang="en-US" smtClean="0"/>
              <a:pPr/>
              <a:t>8</a:t>
            </a:fld>
            <a:endParaRPr lang="en-US" dirty="0"/>
          </a:p>
        </p:txBody>
      </p:sp>
      <p:sp>
        <p:nvSpPr>
          <p:cNvPr id="7" name="Rectangle 6"/>
          <p:cNvSpPr/>
          <p:nvPr/>
        </p:nvSpPr>
        <p:spPr>
          <a:xfrm>
            <a:off x="495300" y="1753111"/>
            <a:ext cx="8153400" cy="3293209"/>
          </a:xfrm>
          <a:prstGeom prst="rect">
            <a:avLst/>
          </a:prstGeom>
        </p:spPr>
        <p:txBody>
          <a:bodyPr wrap="square">
            <a:spAutoFit/>
          </a:bodyPr>
          <a:lstStyle/>
          <a:p>
            <a:pPr marL="342900" marR="0" lvl="0" indent="-342900" algn="just">
              <a:spcBef>
                <a:spcPts val="0"/>
              </a:spcBef>
              <a:spcAft>
                <a:spcPts val="0"/>
              </a:spcAft>
              <a:buFont typeface="Wingdings" panose="05000000000000000000" pitchFamily="2" charset="2"/>
              <a:buChar char="§"/>
            </a:pPr>
            <a:r>
              <a:rPr lang="en-US" sz="1600" dirty="0">
                <a:solidFill>
                  <a:srgbClr val="000000"/>
                </a:solidFill>
                <a:ea typeface="Calibri" panose="020F0502020204030204" pitchFamily="34" charset="0"/>
                <a:cs typeface="Calibri" panose="020F0502020204030204" pitchFamily="34" charset="0"/>
              </a:rPr>
              <a:t>Healthcare is a $2.9 trillion market</a:t>
            </a:r>
            <a:r>
              <a:rPr lang="en-US" sz="1600" dirty="0" smtClean="0">
                <a:solidFill>
                  <a:srgbClr val="000000"/>
                </a:solidFill>
                <a:ea typeface="Calibri" panose="020F0502020204030204" pitchFamily="34" charset="0"/>
                <a:cs typeface="Calibri" panose="020F0502020204030204" pitchFamily="34" charset="0"/>
              </a:rPr>
              <a:t>.</a:t>
            </a:r>
          </a:p>
          <a:p>
            <a:pPr marR="0" lvl="0" algn="just">
              <a:spcBef>
                <a:spcPts val="0"/>
              </a:spcBef>
              <a:spcAft>
                <a:spcPts val="0"/>
              </a:spcAft>
            </a:pPr>
            <a:endParaRPr lang="en-US" sz="1600" dirty="0">
              <a:solidFill>
                <a:srgbClr val="000000"/>
              </a:solidFill>
              <a:ea typeface="Calibri" panose="020F0502020204030204" pitchFamily="34" charset="0"/>
              <a:cs typeface="Calibri" panose="020F0502020204030204" pitchFamily="34" charset="0"/>
            </a:endParaRPr>
          </a:p>
          <a:p>
            <a:pPr marL="342900" marR="0" lvl="0" indent="-342900" algn="just">
              <a:spcBef>
                <a:spcPts val="0"/>
              </a:spcBef>
              <a:spcAft>
                <a:spcPts val="0"/>
              </a:spcAft>
              <a:buFont typeface="Wingdings" panose="05000000000000000000" pitchFamily="2" charset="2"/>
              <a:buChar char="§"/>
            </a:pPr>
            <a:r>
              <a:rPr lang="en-US" sz="1600" dirty="0">
                <a:solidFill>
                  <a:srgbClr val="000000"/>
                </a:solidFill>
                <a:ea typeface="Calibri" panose="020F0502020204030204" pitchFamily="34" charset="0"/>
                <a:cs typeface="Calibri" panose="020F0502020204030204" pitchFamily="34" charset="0"/>
              </a:rPr>
              <a:t>There will be 26MM newly insured U.S. citizens by 2016 due to the Affordable Care </a:t>
            </a:r>
            <a:r>
              <a:rPr lang="en-US" sz="1600" dirty="0" smtClean="0">
                <a:solidFill>
                  <a:srgbClr val="000000"/>
                </a:solidFill>
                <a:ea typeface="Calibri" panose="020F0502020204030204" pitchFamily="34" charset="0"/>
                <a:cs typeface="Calibri" panose="020F0502020204030204" pitchFamily="34" charset="0"/>
              </a:rPr>
              <a:t>Act (ACA).</a:t>
            </a:r>
          </a:p>
          <a:p>
            <a:pPr marR="0" lvl="0" algn="just">
              <a:spcBef>
                <a:spcPts val="0"/>
              </a:spcBef>
              <a:spcAft>
                <a:spcPts val="0"/>
              </a:spcAft>
            </a:pPr>
            <a:endParaRPr lang="en-US" sz="1600" dirty="0">
              <a:solidFill>
                <a:srgbClr val="000000"/>
              </a:solidFill>
              <a:ea typeface="Calibri" panose="020F0502020204030204" pitchFamily="34" charset="0"/>
              <a:cs typeface="Calibri" panose="020F0502020204030204" pitchFamily="34" charset="0"/>
            </a:endParaRPr>
          </a:p>
          <a:p>
            <a:pPr marL="342900" marR="0" lvl="0" indent="-342900" algn="just">
              <a:spcBef>
                <a:spcPts val="0"/>
              </a:spcBef>
              <a:spcAft>
                <a:spcPts val="0"/>
              </a:spcAft>
              <a:buFont typeface="Wingdings" panose="05000000000000000000" pitchFamily="2" charset="2"/>
              <a:buChar char="§"/>
            </a:pPr>
            <a:r>
              <a:rPr lang="en-US" sz="1600" dirty="0">
                <a:solidFill>
                  <a:srgbClr val="000000"/>
                </a:solidFill>
                <a:ea typeface="Calibri" panose="020F0502020204030204" pitchFamily="34" charset="0"/>
                <a:cs typeface="Calibri" panose="020F0502020204030204" pitchFamily="34" charset="0"/>
              </a:rPr>
              <a:t>In 2014 the FDA approved highest number of new drugs in 18 years</a:t>
            </a:r>
            <a:r>
              <a:rPr lang="en-US" sz="1600" dirty="0" smtClean="0">
                <a:solidFill>
                  <a:srgbClr val="000000"/>
                </a:solidFill>
                <a:ea typeface="Calibri" panose="020F0502020204030204" pitchFamily="34" charset="0"/>
                <a:cs typeface="Calibri" panose="020F0502020204030204" pitchFamily="34" charset="0"/>
              </a:rPr>
              <a:t>.</a:t>
            </a:r>
          </a:p>
          <a:p>
            <a:pPr marR="0" lvl="0" algn="just">
              <a:spcBef>
                <a:spcPts val="0"/>
              </a:spcBef>
              <a:spcAft>
                <a:spcPts val="0"/>
              </a:spcAft>
            </a:pPr>
            <a:endParaRPr lang="en-US" sz="1600" dirty="0">
              <a:solidFill>
                <a:srgbClr val="000000"/>
              </a:solidFill>
              <a:ea typeface="Calibri" panose="020F0502020204030204" pitchFamily="34" charset="0"/>
              <a:cs typeface="Calibri" panose="020F0502020204030204" pitchFamily="34" charset="0"/>
            </a:endParaRPr>
          </a:p>
          <a:p>
            <a:pPr marL="342900" marR="0" lvl="0" indent="-342900" algn="just">
              <a:spcBef>
                <a:spcPts val="0"/>
              </a:spcBef>
              <a:spcAft>
                <a:spcPts val="0"/>
              </a:spcAft>
              <a:buFont typeface="Wingdings" panose="05000000000000000000" pitchFamily="2" charset="2"/>
              <a:buChar char="§"/>
            </a:pPr>
            <a:r>
              <a:rPr lang="en-US" sz="1600" dirty="0">
                <a:solidFill>
                  <a:srgbClr val="000000"/>
                </a:solidFill>
                <a:ea typeface="Calibri" panose="020F0502020204030204" pitchFamily="34" charset="0"/>
                <a:cs typeface="Calibri" panose="020F0502020204030204" pitchFamily="34" charset="0"/>
              </a:rPr>
              <a:t>In 2014 the S&amp;P Healthcare Index rose by 29.76% (twice the S&amp;P 500</a:t>
            </a:r>
            <a:r>
              <a:rPr lang="en-US" sz="1600" dirty="0" smtClean="0">
                <a:solidFill>
                  <a:srgbClr val="000000"/>
                </a:solidFill>
                <a:ea typeface="Calibri" panose="020F0502020204030204" pitchFamily="34" charset="0"/>
                <a:cs typeface="Calibri" panose="020F0502020204030204" pitchFamily="34" charset="0"/>
              </a:rPr>
              <a:t>).</a:t>
            </a:r>
          </a:p>
          <a:p>
            <a:pPr marR="0" lvl="0" algn="just">
              <a:spcBef>
                <a:spcPts val="0"/>
              </a:spcBef>
              <a:spcAft>
                <a:spcPts val="0"/>
              </a:spcAft>
            </a:pPr>
            <a:endParaRPr lang="en-US" sz="1600" dirty="0">
              <a:solidFill>
                <a:srgbClr val="000000"/>
              </a:solidFill>
              <a:ea typeface="Calibri" panose="020F0502020204030204" pitchFamily="34" charset="0"/>
              <a:cs typeface="Calibri" panose="020F0502020204030204" pitchFamily="34" charset="0"/>
            </a:endParaRPr>
          </a:p>
          <a:p>
            <a:pPr marL="342900" marR="0" lvl="0" indent="-342900" algn="just">
              <a:spcBef>
                <a:spcPts val="0"/>
              </a:spcBef>
              <a:spcAft>
                <a:spcPts val="0"/>
              </a:spcAft>
              <a:buFont typeface="Wingdings" panose="05000000000000000000" pitchFamily="2" charset="2"/>
              <a:buChar char="§"/>
            </a:pPr>
            <a:r>
              <a:rPr lang="en-US" sz="1600" dirty="0">
                <a:solidFill>
                  <a:srgbClr val="000000"/>
                </a:solidFill>
                <a:ea typeface="Calibri" panose="020F0502020204030204" pitchFamily="34" charset="0"/>
                <a:cs typeface="Calibri" panose="020F0502020204030204" pitchFamily="34" charset="0"/>
              </a:rPr>
              <a:t>Healthcare comprised 39% of all IPOs in 2014.  </a:t>
            </a:r>
            <a:endParaRPr lang="en-US" sz="1600" dirty="0" smtClean="0">
              <a:solidFill>
                <a:srgbClr val="000000"/>
              </a:solidFill>
              <a:ea typeface="Calibri" panose="020F0502020204030204" pitchFamily="34" charset="0"/>
              <a:cs typeface="Calibri" panose="020F0502020204030204" pitchFamily="34" charset="0"/>
            </a:endParaRPr>
          </a:p>
          <a:p>
            <a:pPr marR="0" lvl="0" algn="just">
              <a:spcBef>
                <a:spcPts val="0"/>
              </a:spcBef>
              <a:spcAft>
                <a:spcPts val="0"/>
              </a:spcAft>
            </a:pPr>
            <a:endParaRPr lang="en-US" sz="1600" dirty="0">
              <a:solidFill>
                <a:srgbClr val="000000"/>
              </a:solidFill>
              <a:ea typeface="Calibri" panose="020F0502020204030204" pitchFamily="34" charset="0"/>
              <a:cs typeface="Calibri" panose="020F0502020204030204" pitchFamily="34" charset="0"/>
            </a:endParaRPr>
          </a:p>
          <a:p>
            <a:pPr marL="342900" marR="0" lvl="0" indent="-342900" algn="just">
              <a:spcBef>
                <a:spcPts val="0"/>
              </a:spcBef>
              <a:spcAft>
                <a:spcPts val="0"/>
              </a:spcAft>
              <a:buFont typeface="Wingdings" panose="05000000000000000000" pitchFamily="2" charset="2"/>
              <a:buChar char="§"/>
            </a:pPr>
            <a:r>
              <a:rPr lang="en-US" sz="1600" dirty="0">
                <a:solidFill>
                  <a:srgbClr val="000000"/>
                </a:solidFill>
                <a:ea typeface="Calibri" panose="020F0502020204030204" pitchFamily="34" charset="0"/>
                <a:cs typeface="Calibri" panose="020F0502020204030204" pitchFamily="34" charset="0"/>
              </a:rPr>
              <a:t>Wellness is projected to be the next $1.0 trillion market and includes areas such as functional nutrition, wellness services and personalized medicine.             </a:t>
            </a:r>
            <a:endParaRPr lang="en-US" sz="1600" dirty="0">
              <a:solidFill>
                <a:srgbClr val="000000"/>
              </a:solidFill>
              <a:effectLs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793578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4800" y="161929"/>
            <a:ext cx="8534400" cy="142875"/>
          </a:xfrm>
          <a:custGeom>
            <a:avLst/>
            <a:gdLst/>
            <a:ahLst/>
            <a:cxnLst/>
            <a:rect l="l" t="t" r="r" b="b"/>
            <a:pathLst>
              <a:path w="8534400" h="142875">
                <a:moveTo>
                  <a:pt x="0" y="142875"/>
                </a:moveTo>
                <a:lnTo>
                  <a:pt x="8534400" y="142875"/>
                </a:lnTo>
                <a:lnTo>
                  <a:pt x="8534400" y="0"/>
                </a:lnTo>
                <a:lnTo>
                  <a:pt x="0" y="0"/>
                </a:lnTo>
                <a:lnTo>
                  <a:pt x="0" y="142875"/>
                </a:lnTo>
                <a:close/>
              </a:path>
            </a:pathLst>
          </a:custGeom>
          <a:solidFill>
            <a:srgbClr val="0099FF"/>
          </a:solidFill>
        </p:spPr>
        <p:txBody>
          <a:bodyPr wrap="square" lIns="0" tIns="0" rIns="0" bIns="0" rtlCol="0"/>
          <a:lstStyle/>
          <a:p>
            <a:endParaRPr/>
          </a:p>
        </p:txBody>
      </p:sp>
      <p:sp>
        <p:nvSpPr>
          <p:cNvPr id="3" name="object 3"/>
          <p:cNvSpPr/>
          <p:nvPr/>
        </p:nvSpPr>
        <p:spPr>
          <a:xfrm>
            <a:off x="304800" y="161929"/>
            <a:ext cx="8534400" cy="142875"/>
          </a:xfrm>
          <a:custGeom>
            <a:avLst/>
            <a:gdLst/>
            <a:ahLst/>
            <a:cxnLst/>
            <a:rect l="l" t="t" r="r" b="b"/>
            <a:pathLst>
              <a:path w="8534400" h="142875">
                <a:moveTo>
                  <a:pt x="0" y="142875"/>
                </a:moveTo>
                <a:lnTo>
                  <a:pt x="8534400" y="142875"/>
                </a:lnTo>
                <a:lnTo>
                  <a:pt x="8534400" y="0"/>
                </a:lnTo>
                <a:lnTo>
                  <a:pt x="0" y="0"/>
                </a:lnTo>
                <a:lnTo>
                  <a:pt x="0" y="142875"/>
                </a:lnTo>
                <a:close/>
              </a:path>
            </a:pathLst>
          </a:custGeom>
          <a:ln w="9525">
            <a:solidFill>
              <a:srgbClr val="0099FF"/>
            </a:solidFill>
          </a:ln>
        </p:spPr>
        <p:txBody>
          <a:bodyPr wrap="square" lIns="0" tIns="0" rIns="0" bIns="0" rtlCol="0"/>
          <a:lstStyle/>
          <a:p>
            <a:endParaRPr/>
          </a:p>
        </p:txBody>
      </p:sp>
      <p:sp>
        <p:nvSpPr>
          <p:cNvPr id="4" name="object 4"/>
          <p:cNvSpPr/>
          <p:nvPr/>
        </p:nvSpPr>
        <p:spPr>
          <a:xfrm>
            <a:off x="304800" y="304800"/>
            <a:ext cx="8534400" cy="152400"/>
          </a:xfrm>
          <a:custGeom>
            <a:avLst/>
            <a:gdLst/>
            <a:ahLst/>
            <a:cxnLst/>
            <a:rect l="l" t="t" r="r" b="b"/>
            <a:pathLst>
              <a:path w="8534400" h="152400">
                <a:moveTo>
                  <a:pt x="0" y="152400"/>
                </a:moveTo>
                <a:lnTo>
                  <a:pt x="8534400" y="152400"/>
                </a:lnTo>
                <a:lnTo>
                  <a:pt x="8534400" y="0"/>
                </a:lnTo>
                <a:lnTo>
                  <a:pt x="0" y="0"/>
                </a:lnTo>
                <a:lnTo>
                  <a:pt x="0" y="152400"/>
                </a:lnTo>
                <a:close/>
              </a:path>
            </a:pathLst>
          </a:custGeom>
          <a:solidFill>
            <a:srgbClr val="000099"/>
          </a:solidFill>
        </p:spPr>
        <p:txBody>
          <a:bodyPr wrap="square" lIns="0" tIns="0" rIns="0" bIns="0" rtlCol="0"/>
          <a:lstStyle/>
          <a:p>
            <a:endParaRPr/>
          </a:p>
        </p:txBody>
      </p:sp>
      <p:sp>
        <p:nvSpPr>
          <p:cNvPr id="5" name="object 5"/>
          <p:cNvSpPr/>
          <p:nvPr/>
        </p:nvSpPr>
        <p:spPr>
          <a:xfrm>
            <a:off x="304800" y="304800"/>
            <a:ext cx="8534400" cy="152400"/>
          </a:xfrm>
          <a:custGeom>
            <a:avLst/>
            <a:gdLst/>
            <a:ahLst/>
            <a:cxnLst/>
            <a:rect l="l" t="t" r="r" b="b"/>
            <a:pathLst>
              <a:path w="8534400" h="152400">
                <a:moveTo>
                  <a:pt x="0" y="152400"/>
                </a:moveTo>
                <a:lnTo>
                  <a:pt x="8534400" y="152400"/>
                </a:lnTo>
                <a:lnTo>
                  <a:pt x="8534400" y="0"/>
                </a:lnTo>
                <a:lnTo>
                  <a:pt x="0" y="0"/>
                </a:lnTo>
                <a:lnTo>
                  <a:pt x="0" y="152400"/>
                </a:lnTo>
                <a:close/>
              </a:path>
            </a:pathLst>
          </a:custGeom>
          <a:ln w="9525">
            <a:solidFill>
              <a:srgbClr val="000099"/>
            </a:solidFill>
          </a:ln>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139635"/>
            <a:r>
              <a:rPr spc="-25" dirty="0">
                <a:solidFill>
                  <a:srgbClr val="2C54A4"/>
                </a:solidFill>
              </a:rPr>
              <a:t>S</a:t>
            </a:r>
            <a:r>
              <a:rPr spc="-15" dirty="0">
                <a:solidFill>
                  <a:srgbClr val="2C54A4"/>
                </a:solidFill>
              </a:rPr>
              <a:t>u</a:t>
            </a:r>
            <a:r>
              <a:rPr spc="-25" dirty="0">
                <a:solidFill>
                  <a:srgbClr val="2C54A4"/>
                </a:solidFill>
              </a:rPr>
              <a:t>m</a:t>
            </a:r>
            <a:r>
              <a:rPr spc="-15" dirty="0">
                <a:solidFill>
                  <a:srgbClr val="2C54A4"/>
                </a:solidFill>
              </a:rPr>
              <a:t>m</a:t>
            </a:r>
            <a:r>
              <a:rPr spc="-20" dirty="0">
                <a:solidFill>
                  <a:srgbClr val="2C54A4"/>
                </a:solidFill>
              </a:rPr>
              <a:t>a</a:t>
            </a:r>
            <a:r>
              <a:rPr spc="-25" dirty="0">
                <a:solidFill>
                  <a:srgbClr val="2C54A4"/>
                </a:solidFill>
              </a:rPr>
              <a:t>r</a:t>
            </a:r>
            <a:r>
              <a:rPr spc="-15" dirty="0">
                <a:solidFill>
                  <a:srgbClr val="2C54A4"/>
                </a:solidFill>
              </a:rPr>
              <a:t>y</a:t>
            </a:r>
            <a:r>
              <a:rPr spc="10" dirty="0">
                <a:solidFill>
                  <a:srgbClr val="2C54A4"/>
                </a:solidFill>
              </a:rPr>
              <a:t> </a:t>
            </a:r>
            <a:endParaRPr spc="-15" dirty="0">
              <a:solidFill>
                <a:srgbClr val="2C54A4"/>
              </a:solidFill>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r>
              <a:rPr spc="-5" dirty="0">
                <a:latin typeface="Arial"/>
                <a:cs typeface="Arial"/>
              </a:rPr>
              <a:t>Co</a:t>
            </a:r>
            <a:r>
              <a:rPr spc="5" dirty="0">
                <a:latin typeface="Arial"/>
                <a:cs typeface="Arial"/>
              </a:rPr>
              <a:t>n</a:t>
            </a:r>
            <a:r>
              <a:rPr dirty="0">
                <a:latin typeface="Arial"/>
                <a:cs typeface="Arial"/>
              </a:rPr>
              <a:t>f</a:t>
            </a:r>
            <a:r>
              <a:rPr spc="-25" dirty="0">
                <a:latin typeface="Arial"/>
                <a:cs typeface="Arial"/>
              </a:rPr>
              <a:t>i</a:t>
            </a:r>
            <a:r>
              <a:rPr dirty="0">
                <a:latin typeface="Arial"/>
                <a:cs typeface="Arial"/>
              </a:rPr>
              <a:t>dent</a:t>
            </a:r>
            <a:r>
              <a:rPr spc="-25" dirty="0">
                <a:latin typeface="Arial"/>
                <a:cs typeface="Arial"/>
              </a:rPr>
              <a:t>i</a:t>
            </a:r>
            <a:r>
              <a:rPr dirty="0">
                <a:latin typeface="Arial"/>
                <a:cs typeface="Arial"/>
              </a:rPr>
              <a:t>al</a:t>
            </a:r>
          </a:p>
        </p:txBody>
      </p:sp>
      <p:pic>
        <p:nvPicPr>
          <p:cNvPr id="13314" name="Picture 2" descr="C:\Users\Administrator\Pictures\KBL.jpg"/>
          <p:cNvPicPr>
            <a:picLocks noChangeAspect="1" noChangeArrowheads="1"/>
          </p:cNvPicPr>
          <p:nvPr/>
        </p:nvPicPr>
        <p:blipFill>
          <a:blip r:embed="rId3" cstate="print"/>
          <a:srcRect/>
          <a:stretch>
            <a:fillRect/>
          </a:stretch>
        </p:blipFill>
        <p:spPr bwMode="auto">
          <a:xfrm>
            <a:off x="7696200" y="6248400"/>
            <a:ext cx="1238250" cy="323850"/>
          </a:xfrm>
          <a:prstGeom prst="rect">
            <a:avLst/>
          </a:prstGeom>
          <a:noFill/>
        </p:spPr>
      </p:pic>
      <p:sp>
        <p:nvSpPr>
          <p:cNvPr id="13" name="Slide Number Placeholder 12"/>
          <p:cNvSpPr>
            <a:spLocks noGrp="1"/>
          </p:cNvSpPr>
          <p:nvPr>
            <p:ph type="sldNum" sz="quarter" idx="7"/>
          </p:nvPr>
        </p:nvSpPr>
        <p:spPr/>
        <p:txBody>
          <a:bodyPr/>
          <a:lstStyle/>
          <a:p>
            <a:fld id="{81D60167-4931-47E6-BA6A-407CBD079E47}" type="slidenum">
              <a:rPr lang="en-US" smtClean="0"/>
              <a:pPr/>
              <a:t>9</a:t>
            </a:fld>
            <a:endParaRPr lang="en-US" dirty="0"/>
          </a:p>
        </p:txBody>
      </p:sp>
      <p:sp>
        <p:nvSpPr>
          <p:cNvPr id="9" name="Rectangle 8"/>
          <p:cNvSpPr/>
          <p:nvPr/>
        </p:nvSpPr>
        <p:spPr>
          <a:xfrm>
            <a:off x="592250" y="1371600"/>
            <a:ext cx="8246950" cy="4278094"/>
          </a:xfrm>
          <a:prstGeom prst="rect">
            <a:avLst/>
          </a:prstGeom>
        </p:spPr>
        <p:txBody>
          <a:bodyPr wrap="square">
            <a:spAutoFit/>
          </a:bodyPr>
          <a:lstStyle/>
          <a:p>
            <a:pPr marL="342900" marR="0" lvl="0" indent="-342900" algn="just">
              <a:spcBef>
                <a:spcPts val="0"/>
              </a:spcBef>
              <a:spcAft>
                <a:spcPts val="0"/>
              </a:spcAft>
              <a:buFont typeface="Symbol" panose="05050102010706020507" pitchFamily="18" charset="2"/>
              <a:buChar char=""/>
            </a:pPr>
            <a:r>
              <a:rPr lang="en-US" sz="1600" dirty="0" smtClean="0">
                <a:solidFill>
                  <a:srgbClr val="000000"/>
                </a:solidFill>
                <a:ea typeface="Calibri" panose="020F0502020204030204" pitchFamily="34" charset="0"/>
                <a:cs typeface="Calibri" panose="020F0502020204030204" pitchFamily="34" charset="0"/>
              </a:rPr>
              <a:t>An Investment KBL </a:t>
            </a:r>
            <a:r>
              <a:rPr lang="en-US" sz="1600" dirty="0">
                <a:solidFill>
                  <a:srgbClr val="000000"/>
                </a:solidFill>
                <a:ea typeface="Calibri" panose="020F0502020204030204" pitchFamily="34" charset="0"/>
                <a:cs typeface="Calibri" panose="020F0502020204030204" pitchFamily="34" charset="0"/>
              </a:rPr>
              <a:t>SPAC IV has tremendous upside potential. </a:t>
            </a:r>
            <a:endParaRPr lang="en-US" sz="1600" dirty="0" smtClean="0">
              <a:solidFill>
                <a:srgbClr val="000000"/>
              </a:solidFill>
              <a:ea typeface="Calibri" panose="020F0502020204030204" pitchFamily="34" charset="0"/>
              <a:cs typeface="Calibri" panose="020F0502020204030204" pitchFamily="34" charset="0"/>
            </a:endParaRPr>
          </a:p>
          <a:p>
            <a:pPr marR="0" lvl="0" algn="just">
              <a:spcBef>
                <a:spcPts val="0"/>
              </a:spcBef>
              <a:spcAft>
                <a:spcPts val="0"/>
              </a:spcAft>
            </a:pPr>
            <a:endParaRPr lang="en-US" sz="1600" dirty="0">
              <a:solidFill>
                <a:srgbClr val="000000"/>
              </a:solidFill>
              <a:ea typeface="Calibri" panose="020F0502020204030204" pitchFamily="34" charset="0"/>
              <a:cs typeface="Calibri" panose="020F0502020204030204" pitchFamily="34" charset="0"/>
            </a:endParaRPr>
          </a:p>
          <a:p>
            <a:pPr marL="342900" marR="0" lvl="0" indent="-342900" algn="just">
              <a:spcBef>
                <a:spcPts val="0"/>
              </a:spcBef>
              <a:spcAft>
                <a:spcPts val="0"/>
              </a:spcAft>
              <a:buFont typeface="Symbol" panose="05050102010706020507" pitchFamily="18" charset="2"/>
              <a:buChar char=""/>
            </a:pPr>
            <a:r>
              <a:rPr lang="en-US" sz="1600" dirty="0" smtClean="0">
                <a:solidFill>
                  <a:srgbClr val="000000"/>
                </a:solidFill>
                <a:ea typeface="Calibri" panose="020F0502020204030204" pitchFamily="34" charset="0"/>
                <a:cs typeface="Calibri" panose="020F0502020204030204" pitchFamily="34" charset="0"/>
              </a:rPr>
              <a:t>The opportunity </a:t>
            </a:r>
            <a:r>
              <a:rPr lang="en-US" sz="1600" dirty="0">
                <a:solidFill>
                  <a:srgbClr val="000000"/>
                </a:solidFill>
                <a:ea typeface="Calibri" panose="020F0502020204030204" pitchFamily="34" charset="0"/>
                <a:cs typeface="Calibri" panose="020F0502020204030204" pitchFamily="34" charset="0"/>
              </a:rPr>
              <a:t>to invest in founders’ shares at a </a:t>
            </a:r>
            <a:r>
              <a:rPr lang="en-US" sz="1600" dirty="0" smtClean="0">
                <a:solidFill>
                  <a:srgbClr val="000000"/>
                </a:solidFill>
                <a:ea typeface="Calibri" panose="020F0502020204030204" pitchFamily="34" charset="0"/>
                <a:cs typeface="Calibri" panose="020F0502020204030204" pitchFamily="34" charset="0"/>
              </a:rPr>
              <a:t>67% </a:t>
            </a:r>
            <a:r>
              <a:rPr lang="en-US" sz="1600" dirty="0">
                <a:solidFill>
                  <a:srgbClr val="000000"/>
                </a:solidFill>
                <a:ea typeface="Calibri" panose="020F0502020204030204" pitchFamily="34" charset="0"/>
                <a:cs typeface="Calibri" panose="020F0502020204030204" pitchFamily="34" charset="0"/>
              </a:rPr>
              <a:t>discount to IPO </a:t>
            </a:r>
            <a:r>
              <a:rPr lang="en-US" sz="1600" dirty="0" smtClean="0">
                <a:solidFill>
                  <a:srgbClr val="000000"/>
                </a:solidFill>
                <a:ea typeface="Calibri" panose="020F0502020204030204" pitchFamily="34" charset="0"/>
                <a:cs typeface="Calibri" panose="020F0502020204030204" pitchFamily="34" charset="0"/>
              </a:rPr>
              <a:t>price is very attractive. </a:t>
            </a:r>
          </a:p>
          <a:p>
            <a:pPr marR="0" lvl="0" algn="just">
              <a:spcBef>
                <a:spcPts val="0"/>
              </a:spcBef>
              <a:spcAft>
                <a:spcPts val="0"/>
              </a:spcAft>
            </a:pPr>
            <a:endParaRPr lang="en-US" sz="1600" dirty="0">
              <a:solidFill>
                <a:srgbClr val="000000"/>
              </a:solidFill>
              <a:ea typeface="Calibri" panose="020F0502020204030204" pitchFamily="34" charset="0"/>
              <a:cs typeface="Calibri" panose="020F0502020204030204" pitchFamily="34" charset="0"/>
            </a:endParaRPr>
          </a:p>
          <a:p>
            <a:pPr marL="342900" marR="0" lvl="0" indent="-342900" algn="just">
              <a:spcBef>
                <a:spcPts val="0"/>
              </a:spcBef>
              <a:spcAft>
                <a:spcPts val="0"/>
              </a:spcAft>
              <a:buFont typeface="Symbol" panose="05050102010706020507" pitchFamily="18" charset="2"/>
              <a:buChar char=""/>
            </a:pPr>
            <a:r>
              <a:rPr lang="en-US" sz="1600" dirty="0" smtClean="0">
                <a:solidFill>
                  <a:srgbClr val="000000"/>
                </a:solidFill>
                <a:ea typeface="Calibri" panose="020F0502020204030204" pitchFamily="34" charset="0"/>
                <a:cs typeface="Calibri" panose="020F0502020204030204" pitchFamily="34" charset="0"/>
              </a:rPr>
              <a:t>The recent substantial and attractive </a:t>
            </a:r>
            <a:r>
              <a:rPr lang="en-US" sz="1600" dirty="0">
                <a:solidFill>
                  <a:srgbClr val="000000"/>
                </a:solidFill>
                <a:ea typeface="Calibri" panose="020F0502020204030204" pitchFamily="34" charset="0"/>
                <a:cs typeface="Calibri" panose="020F0502020204030204" pitchFamily="34" charset="0"/>
              </a:rPr>
              <a:t>SPAC acquisitions </a:t>
            </a:r>
            <a:r>
              <a:rPr lang="en-US" sz="1600" dirty="0" smtClean="0">
                <a:solidFill>
                  <a:srgbClr val="000000"/>
                </a:solidFill>
                <a:ea typeface="Calibri" panose="020F0502020204030204" pitchFamily="34" charset="0"/>
                <a:cs typeface="Calibri" panose="020F0502020204030204" pitchFamily="34" charset="0"/>
              </a:rPr>
              <a:t>make </a:t>
            </a:r>
            <a:r>
              <a:rPr lang="en-US" sz="1600" dirty="0">
                <a:solidFill>
                  <a:srgbClr val="000000"/>
                </a:solidFill>
                <a:ea typeface="Calibri" panose="020F0502020204030204" pitchFamily="34" charset="0"/>
                <a:cs typeface="Calibri" panose="020F0502020204030204" pitchFamily="34" charset="0"/>
              </a:rPr>
              <a:t>this an </a:t>
            </a:r>
            <a:r>
              <a:rPr lang="en-US" sz="1600" dirty="0" smtClean="0">
                <a:solidFill>
                  <a:srgbClr val="000000"/>
                </a:solidFill>
                <a:ea typeface="Calibri" panose="020F0502020204030204" pitchFamily="34" charset="0"/>
                <a:cs typeface="Calibri" panose="020F0502020204030204" pitchFamily="34" charset="0"/>
              </a:rPr>
              <a:t>opportune time </a:t>
            </a:r>
            <a:r>
              <a:rPr lang="en-US" sz="1600" dirty="0">
                <a:solidFill>
                  <a:srgbClr val="000000"/>
                </a:solidFill>
                <a:ea typeface="Calibri" panose="020F0502020204030204" pitchFamily="34" charset="0"/>
                <a:cs typeface="Calibri" panose="020F0502020204030204" pitchFamily="34" charset="0"/>
              </a:rPr>
              <a:t>to do </a:t>
            </a:r>
            <a:r>
              <a:rPr lang="en-US" sz="1600" dirty="0" smtClean="0">
                <a:solidFill>
                  <a:srgbClr val="000000"/>
                </a:solidFill>
                <a:ea typeface="Calibri" panose="020F0502020204030204" pitchFamily="34" charset="0"/>
                <a:cs typeface="Calibri" panose="020F0502020204030204" pitchFamily="34" charset="0"/>
              </a:rPr>
              <a:t>SPAC IPOs.</a:t>
            </a:r>
          </a:p>
          <a:p>
            <a:pPr marR="0" lvl="0" algn="just">
              <a:spcBef>
                <a:spcPts val="0"/>
              </a:spcBef>
              <a:spcAft>
                <a:spcPts val="0"/>
              </a:spcAft>
            </a:pPr>
            <a:endParaRPr lang="en-US" sz="1600" dirty="0">
              <a:solidFill>
                <a:srgbClr val="000000"/>
              </a:solidFill>
              <a:ea typeface="Calibri" panose="020F0502020204030204" pitchFamily="34" charset="0"/>
              <a:cs typeface="Calibri" panose="020F0502020204030204" pitchFamily="34" charset="0"/>
            </a:endParaRPr>
          </a:p>
          <a:p>
            <a:pPr marL="342900" marR="0" lvl="0" indent="-342900" algn="just">
              <a:spcBef>
                <a:spcPts val="0"/>
              </a:spcBef>
              <a:spcAft>
                <a:spcPts val="0"/>
              </a:spcAft>
              <a:buFont typeface="Symbol" panose="05050102010706020507" pitchFamily="18" charset="2"/>
              <a:buChar char=""/>
            </a:pPr>
            <a:r>
              <a:rPr lang="en-US" sz="1600" dirty="0">
                <a:solidFill>
                  <a:srgbClr val="000000"/>
                </a:solidFill>
                <a:ea typeface="Calibri" panose="020F0502020204030204" pitchFamily="34" charset="0"/>
                <a:cs typeface="Calibri" panose="020F0502020204030204" pitchFamily="34" charset="0"/>
              </a:rPr>
              <a:t>Management is an experienced team that has one of the best track records of SPAC sponsors</a:t>
            </a:r>
            <a:r>
              <a:rPr lang="en-US" sz="1600" dirty="0" smtClean="0">
                <a:solidFill>
                  <a:srgbClr val="000000"/>
                </a:solidFill>
                <a:ea typeface="Calibri" panose="020F0502020204030204" pitchFamily="34" charset="0"/>
                <a:cs typeface="Calibri" panose="020F0502020204030204" pitchFamily="34" charset="0"/>
              </a:rPr>
              <a:t>.</a:t>
            </a:r>
          </a:p>
          <a:p>
            <a:pPr marR="0" lvl="0" algn="just">
              <a:spcBef>
                <a:spcPts val="0"/>
              </a:spcBef>
              <a:spcAft>
                <a:spcPts val="0"/>
              </a:spcAft>
            </a:pPr>
            <a:endParaRPr lang="en-US" sz="1600" dirty="0">
              <a:solidFill>
                <a:srgbClr val="000000"/>
              </a:solidFill>
              <a:ea typeface="Calibri" panose="020F0502020204030204" pitchFamily="34" charset="0"/>
              <a:cs typeface="Calibri" panose="020F0502020204030204" pitchFamily="34" charset="0"/>
            </a:endParaRPr>
          </a:p>
          <a:p>
            <a:pPr marL="342900" marR="0" lvl="0" indent="-342900" algn="just">
              <a:spcBef>
                <a:spcPts val="0"/>
              </a:spcBef>
              <a:spcAft>
                <a:spcPts val="0"/>
              </a:spcAft>
              <a:buFont typeface="Symbol" panose="05050102010706020507" pitchFamily="18" charset="2"/>
              <a:buChar char=""/>
            </a:pPr>
            <a:r>
              <a:rPr lang="en-US" sz="1600" dirty="0" smtClean="0">
                <a:solidFill>
                  <a:srgbClr val="000000"/>
                </a:solidFill>
                <a:ea typeface="Calibri" panose="020F0502020204030204" pitchFamily="34" charset="0"/>
                <a:cs typeface="Calibri" panose="020F0502020204030204" pitchFamily="34" charset="0"/>
              </a:rPr>
              <a:t>KBL has world </a:t>
            </a:r>
            <a:r>
              <a:rPr lang="en-US" sz="1600" dirty="0">
                <a:solidFill>
                  <a:srgbClr val="000000"/>
                </a:solidFill>
                <a:ea typeface="Calibri" panose="020F0502020204030204" pitchFamily="34" charset="0"/>
                <a:cs typeface="Calibri" panose="020F0502020204030204" pitchFamily="34" charset="0"/>
              </a:rPr>
              <a:t>class relationships for sourcing deals and for follow on debt and equity financings</a:t>
            </a:r>
            <a:r>
              <a:rPr lang="en-US" sz="1600" dirty="0" smtClean="0">
                <a:solidFill>
                  <a:srgbClr val="000000"/>
                </a:solidFill>
                <a:ea typeface="Calibri" panose="020F0502020204030204" pitchFamily="34" charset="0"/>
                <a:cs typeface="Calibri" panose="020F0502020204030204" pitchFamily="34" charset="0"/>
              </a:rPr>
              <a:t>.</a:t>
            </a:r>
          </a:p>
          <a:p>
            <a:pPr marR="0" lvl="0" algn="just">
              <a:spcBef>
                <a:spcPts val="0"/>
              </a:spcBef>
              <a:spcAft>
                <a:spcPts val="0"/>
              </a:spcAft>
            </a:pPr>
            <a:endParaRPr lang="en-US" sz="1600" dirty="0">
              <a:solidFill>
                <a:srgbClr val="000000"/>
              </a:solidFill>
              <a:ea typeface="Calibri" panose="020F0502020204030204" pitchFamily="34" charset="0"/>
              <a:cs typeface="Calibri" panose="020F0502020204030204" pitchFamily="34" charset="0"/>
            </a:endParaRPr>
          </a:p>
          <a:p>
            <a:pPr marL="342900" marR="0" lvl="0" indent="-342900" algn="just">
              <a:spcBef>
                <a:spcPts val="0"/>
              </a:spcBef>
              <a:spcAft>
                <a:spcPts val="0"/>
              </a:spcAft>
              <a:buFont typeface="Symbol" panose="05050102010706020507" pitchFamily="18" charset="2"/>
              <a:buChar char=""/>
            </a:pPr>
            <a:r>
              <a:rPr lang="en-US" sz="1600" dirty="0" smtClean="0">
                <a:solidFill>
                  <a:srgbClr val="000000"/>
                </a:solidFill>
                <a:ea typeface="Calibri" panose="020F0502020204030204" pitchFamily="34" charset="0"/>
                <a:cs typeface="Calibri" panose="020F0502020204030204" pitchFamily="34" charset="0"/>
              </a:rPr>
              <a:t>Healthcare </a:t>
            </a:r>
            <a:r>
              <a:rPr lang="en-US" sz="1600" dirty="0">
                <a:solidFill>
                  <a:srgbClr val="000000"/>
                </a:solidFill>
                <a:ea typeface="Calibri" panose="020F0502020204030204" pitchFamily="34" charset="0"/>
                <a:cs typeface="Calibri" panose="020F0502020204030204" pitchFamily="34" charset="0"/>
              </a:rPr>
              <a:t>has been one of the best performing sectors in the last several years and has always been attractive while other </a:t>
            </a:r>
            <a:r>
              <a:rPr lang="en-US" sz="1600" dirty="0" smtClean="0">
                <a:solidFill>
                  <a:srgbClr val="000000"/>
                </a:solidFill>
                <a:ea typeface="Calibri" panose="020F0502020204030204" pitchFamily="34" charset="0"/>
                <a:cs typeface="Calibri" panose="020F0502020204030204" pitchFamily="34" charset="0"/>
              </a:rPr>
              <a:t>sectors have been more volatile. </a:t>
            </a:r>
          </a:p>
          <a:p>
            <a:pPr marL="342900" marR="0" lvl="0" indent="-342900" algn="just">
              <a:spcBef>
                <a:spcPts val="0"/>
              </a:spcBef>
              <a:spcAft>
                <a:spcPts val="0"/>
              </a:spcAft>
              <a:buFont typeface="Symbol" panose="05050102010706020507" pitchFamily="18" charset="2"/>
              <a:buChar char=""/>
            </a:pPr>
            <a:endParaRPr lang="en-US" sz="1600" dirty="0">
              <a:solidFill>
                <a:srgbClr val="000000"/>
              </a:solidFill>
              <a:ea typeface="Calibri" panose="020F0502020204030204" pitchFamily="34" charset="0"/>
              <a:cs typeface="Calibri" panose="020F0502020204030204" pitchFamily="34" charset="0"/>
            </a:endParaRPr>
          </a:p>
          <a:p>
            <a:pPr marL="342900" marR="0" lvl="0" indent="-342900" algn="just">
              <a:spcBef>
                <a:spcPts val="0"/>
              </a:spcBef>
              <a:spcAft>
                <a:spcPts val="0"/>
              </a:spcAft>
              <a:buFont typeface="Symbol" panose="05050102010706020507" pitchFamily="18" charset="2"/>
              <a:buChar char=""/>
            </a:pPr>
            <a:r>
              <a:rPr lang="en-US" sz="1600" dirty="0" smtClean="0">
                <a:solidFill>
                  <a:srgbClr val="000000"/>
                </a:solidFill>
                <a:ea typeface="Calibri" panose="020F0502020204030204" pitchFamily="34" charset="0"/>
                <a:cs typeface="Calibri" panose="020F0502020204030204" pitchFamily="34" charset="0"/>
              </a:rPr>
              <a:t>The IPO is scheduled </a:t>
            </a:r>
            <a:r>
              <a:rPr lang="en-US" sz="1600" dirty="0">
                <a:solidFill>
                  <a:srgbClr val="000000"/>
                </a:solidFill>
                <a:ea typeface="Calibri" panose="020F0502020204030204" pitchFamily="34" charset="0"/>
                <a:cs typeface="Calibri" panose="020F0502020204030204" pitchFamily="34" charset="0"/>
              </a:rPr>
              <a:t>to be effective in Q4 2015. </a:t>
            </a:r>
            <a:endParaRPr lang="en-US" sz="1600" dirty="0">
              <a:solidFill>
                <a:srgbClr val="000000"/>
              </a:solidFill>
              <a:effectLst/>
              <a:ea typeface="Calibri" panose="020F0502020204030204" pitchFamily="34" charset="0"/>
              <a:cs typeface="Calibri" panose="020F0502020204030204" pitchFamily="34" charset="0"/>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29270</TotalTime>
  <Words>817</Words>
  <Application>Microsoft Macintosh PowerPoint</Application>
  <PresentationFormat>On-screen Show (4:3)</PresentationFormat>
  <Paragraphs>112</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$3.5MM Investment Opportunity in Pre-IPO Founders’ Shares of  KBL Healthcare Acquisition Corp. IV </vt:lpstr>
      <vt:lpstr>Investment Opportunity provides extraordinary upside potential - 3 Prior  KBL SPACs generated &gt;120% IRR on over $200 million in  KBL SPAC IPOs.  </vt:lpstr>
      <vt:lpstr>PowerPoint Presentation</vt:lpstr>
      <vt:lpstr>Many Potential Sources of SPAC Acquisitions:</vt:lpstr>
      <vt:lpstr>Team Consists of Highly Experienced Investors with a Nearly Unparalleled SPAC and Growth Equity Investing Track Record </vt:lpstr>
      <vt:lpstr>Team Consists of Highly Experienced Investors with a Nearly Unparalleled SPAC and Growth Equity Investing Track Record </vt:lpstr>
      <vt:lpstr>KBL’s Focus is on Healthcare and Wellness – Extremely Attractive Investment Sectors:                              </vt:lpstr>
      <vt:lpstr>Summary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Marcie Samartino</dc:creator>
  <cp:lastModifiedBy>Eli Berk</cp:lastModifiedBy>
  <cp:revision>419</cp:revision>
  <cp:lastPrinted>2015-04-21T15:33:57Z</cp:lastPrinted>
  <dcterms:created xsi:type="dcterms:W3CDTF">2014-07-18T08:05:09Z</dcterms:created>
  <dcterms:modified xsi:type="dcterms:W3CDTF">2015-05-09T17:46:09Z</dcterms:modified>
</cp:coreProperties>
</file>