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9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92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C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C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77D0D3B-043A-4591-AD5C-55C8754DAA11}" type="slidenum">
              <a:rPr lang="en-CA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39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2000" strike="noStrike">
                <a:latin typeface="Arial"/>
              </a:rPr>
              <a:t>http://imgur.com/gallery/eZqcr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214FF4-77DA-4769-9A8B-81EAFDADA249}" type="slidenum">
              <a:rPr lang="en-CA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96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D80463-9616-45A8-BE0E-AA773482A42A}" type="slidenum">
              <a:rPr lang="en-CA" sz="12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69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6D05509-11B4-4F42-97FD-EE503F8A41B5}" type="slidenum">
              <a:rPr lang="en-CA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86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2000" strike="noStrike">
                <a:latin typeface="Arial"/>
              </a:rPr>
              <a:t>http://msdn.microsoft.com/en-us/library/ms762271%28v=vs.85%29.aspx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727758-4BCB-40BD-B125-F312EEF75044}" type="slidenum">
              <a:rPr lang="en-CA" sz="12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2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Working with data using Open Refine and Other Tools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2400" strike="noStrike">
                <a:solidFill>
                  <a:srgbClr val="000000"/>
                </a:solidFill>
                <a:latin typeface="Calibri"/>
                <a:ea typeface="DejaVu Sans"/>
              </a:rPr>
              <a:t>Tim Ribaric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CA" sz="2400" strike="noStrike">
                <a:solidFill>
                  <a:srgbClr val="000000"/>
                </a:solidFill>
                <a:latin typeface="Calibri"/>
                <a:ea typeface="DejaVu Sans"/>
              </a:rPr>
              <a:t>tribaric@brocku.ca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2400" strike="noStrike">
                <a:solidFill>
                  <a:srgbClr val="000000"/>
                </a:solidFill>
                <a:latin typeface="Calibri"/>
                <a:ea typeface="DejaVu Sans"/>
              </a:rPr>
              <a:t>@elibtronic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…Logistics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Using OpenRefine is probably the most fiddly thing in the world… so I’ll ask you to have patience with me as we move through our time together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I’m going to ask that you help one another as we do our tutorials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…Logistics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In fact take a moment to say hello to who you are sitting next 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Please stop me when you need help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…Logistics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Another thing too, I'm not sure how long it will take to go through the material I have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There are plenty of things to experiment with using the software so if we do finish early we can experiment and see what we can do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It won't hurt my feelings if you get up and leave whenever you've had enough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Open Refine</a:t>
            </a:r>
            <a:endParaRPr/>
          </a:p>
        </p:txBody>
      </p:sp>
      <p:pic>
        <p:nvPicPr>
          <p:cNvPr id="213" name="Content Placeholder 5"/>
          <p:cNvPicPr/>
          <p:nvPr/>
        </p:nvPicPr>
        <p:blipFill>
          <a:blip r:embed="rId2"/>
          <a:stretch/>
        </p:blipFill>
        <p:spPr>
          <a:xfrm>
            <a:off x="838080" y="1825560"/>
            <a:ext cx="4645800" cy="374868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6120000" y="129600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Platform to translate messy data into usable data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Originally a product called Google Refine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In 2012 stopped being actively developed by Google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Now maintained by a group of enthusiasts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Open Refine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838080" y="1825560"/>
            <a:ext cx="1003320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Another bonus, it isn’t 'installed' on your computer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You just need Java running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You can export the info you work on in lots of different ways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0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Installing and Running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1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Tim’s bad treadmill performance</a:t>
            </a:r>
            <a:endParaRPr/>
          </a:p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Or: Just the Basics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2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Looking at some Census Farm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3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GREL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4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EZproxy Log Files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I really hate this!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6210360" y="2038320"/>
            <a:ext cx="5231160" cy="15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Can anyone tell me what is wrong with this picture?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210360" y="4978440"/>
            <a:ext cx="490104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Excel doesn’t know what an ISSN is for gosh sake…</a:t>
            </a:r>
            <a:endParaRPr/>
          </a:p>
        </p:txBody>
      </p:sp>
      <p:pic>
        <p:nvPicPr>
          <p:cNvPr id="191" name="Content Placeholder 8"/>
          <p:cNvPicPr/>
          <p:nvPr/>
        </p:nvPicPr>
        <p:blipFill>
          <a:blip r:embed="rId2"/>
          <a:stretch/>
        </p:blipFill>
        <p:spPr>
          <a:xfrm>
            <a:off x="838080" y="2038320"/>
            <a:ext cx="3808800" cy="394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5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Tweets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>
                <a:solidFill>
                  <a:srgbClr val="000000"/>
                </a:solidFill>
                <a:latin typeface="Calibri Light"/>
                <a:ea typeface="DejaVu Sans"/>
              </a:rPr>
              <a:t>Lesson 6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>
                <a:solidFill>
                  <a:srgbClr val="8B8B8B"/>
                </a:solidFill>
                <a:latin typeface="Calibri"/>
                <a:ea typeface="DejaVu Sans"/>
              </a:rPr>
              <a:t>Visualize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CA" sz="6000" strike="noStrike" dirty="0">
                <a:solidFill>
                  <a:srgbClr val="000000"/>
                </a:solidFill>
                <a:latin typeface="Calibri Light"/>
                <a:ea typeface="DejaVu Sans"/>
              </a:rPr>
              <a:t>Lesson </a:t>
            </a:r>
            <a:r>
              <a:rPr lang="en-CA" sz="6000" strike="noStrike" dirty="0" smtClean="0">
                <a:solidFill>
                  <a:srgbClr val="000000"/>
                </a:solidFill>
                <a:latin typeface="Calibri Light"/>
                <a:ea typeface="DejaVu Sans"/>
              </a:rPr>
              <a:t>7</a:t>
            </a:r>
            <a:endParaRPr dirty="0"/>
          </a:p>
        </p:txBody>
      </p:sp>
      <p:sp>
        <p:nvSpPr>
          <p:cNvPr id="230" name="CustomShape 2"/>
          <p:cNvSpPr/>
          <p:nvPr/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4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Bonus Round: </a:t>
            </a:r>
            <a:r>
              <a:rPr lang="en-CA" sz="2400" strike="noStrike" smtClean="0">
                <a:solidFill>
                  <a:srgbClr val="8B8B8B"/>
                </a:solidFill>
                <a:latin typeface="Calibri"/>
                <a:ea typeface="DejaVu Sans"/>
              </a:rPr>
              <a:t>OLA Attendees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611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Final Thoughts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We've really only scratched the surface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There is a slew of features I didn't get into today:</a:t>
            </a:r>
            <a:endParaRPr/>
          </a:p>
          <a:p>
            <a:pPr lvl="3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Pulling in data from the web (ie, give it a Lat/Long you can get a City name)</a:t>
            </a:r>
            <a:endParaRPr/>
          </a:p>
          <a:p>
            <a:pPr lvl="3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Reconciling Data</a:t>
            </a:r>
            <a:endParaRPr/>
          </a:p>
          <a:p>
            <a:pPr lvl="3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RDF</a:t>
            </a:r>
            <a:endParaRPr/>
          </a:p>
          <a:p>
            <a:pPr lvl="3">
              <a:lnSpc>
                <a:spcPct val="90000"/>
              </a:lnSpc>
              <a:buSzPct val="45000"/>
              <a:buFont typeface="StarSymbol"/>
              <a:buChar char="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Plotting results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Final Thoughts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If you'd like to see this kind of session at the next SuperConference let the organizers know via the feedback form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I'd be happy to do this as a pre-con session for a whole day if people would show up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3200" strike="noStrike">
                <a:solidFill>
                  <a:srgbClr val="000000"/>
                </a:solidFill>
                <a:latin typeface="Calibri"/>
                <a:ea typeface="DejaVu Sans"/>
              </a:rPr>
              <a:t>Web access in sesson is tricky, however if enough people express an interest that would help get it for sessons that really could use it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Final Thoughts</a:t>
            </a:r>
            <a:endParaRPr/>
          </a:p>
        </p:txBody>
      </p:sp>
      <p:pic>
        <p:nvPicPr>
          <p:cNvPr id="236" name="Picture 235"/>
          <p:cNvPicPr/>
          <p:nvPr/>
        </p:nvPicPr>
        <p:blipFill>
          <a:blip r:embed="rId2"/>
          <a:stretch/>
        </p:blipFill>
        <p:spPr>
          <a:xfrm>
            <a:off x="7108560" y="1487520"/>
            <a:ext cx="3402720" cy="4343760"/>
          </a:xfrm>
          <a:prstGeom prst="rect">
            <a:avLst/>
          </a:prstGeom>
          <a:ln>
            <a:noFill/>
          </a:ln>
        </p:spPr>
      </p:pic>
      <p:pic>
        <p:nvPicPr>
          <p:cNvPr id="237" name="Picture 236"/>
          <p:cNvPicPr/>
          <p:nvPr/>
        </p:nvPicPr>
        <p:blipFill>
          <a:blip r:embed="rId3"/>
          <a:stretch/>
        </p:blipFill>
        <p:spPr>
          <a:xfrm>
            <a:off x="1368000" y="2162520"/>
            <a:ext cx="2865960" cy="2084760"/>
          </a:xfrm>
          <a:prstGeom prst="rect">
            <a:avLst/>
          </a:prstGeom>
          <a:ln>
            <a:noFill/>
          </a:ln>
        </p:spPr>
      </p:pic>
      <p:pic>
        <p:nvPicPr>
          <p:cNvPr id="238" name="Picture 237"/>
          <p:cNvPicPr/>
          <p:nvPr/>
        </p:nvPicPr>
        <p:blipFill>
          <a:blip r:embed="rId3"/>
          <a:stretch/>
        </p:blipFill>
        <p:spPr>
          <a:xfrm>
            <a:off x="936000" y="1658520"/>
            <a:ext cx="4647600" cy="338076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432000" y="5254920"/>
            <a:ext cx="568728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2800" strike="noStrike">
                <a:solidFill>
                  <a:srgbClr val="000000"/>
                </a:solidFill>
                <a:latin typeface="Calbri"/>
                <a:ea typeface="DejaVu Sans"/>
              </a:rPr>
              <a:t>http://altbibl.io/</a:t>
            </a:r>
            <a:r>
              <a:rPr lang="en-CA" sz="2800" strike="noStrike">
                <a:solidFill>
                  <a:srgbClr val="000000"/>
                </a:solidFill>
                <a:latin typeface="Calbri Light"/>
                <a:ea typeface="DejaVu Sans"/>
              </a:rPr>
              <a:t>dst4l</a:t>
            </a:r>
            <a:r>
              <a:rPr lang="en-CA" sz="2800" strike="noStrike">
                <a:solidFill>
                  <a:srgbClr val="000000"/>
                </a:solidFill>
                <a:latin typeface="Calbri"/>
                <a:ea typeface="DejaVu Sans"/>
              </a:rPr>
              <a:t>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Processing data still/will/always feel(s) like this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5760000" y="2305800"/>
            <a:ext cx="5975280" cy="39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4000" b="1" strike="noStrike">
                <a:solidFill>
                  <a:srgbClr val="000000"/>
                </a:solidFill>
                <a:latin typeface="Calibri"/>
                <a:ea typeface="DejaVu Sans"/>
              </a:rPr>
              <a:t>Tim Ribaric</a:t>
            </a:r>
            <a:endParaRPr/>
          </a:p>
          <a:p>
            <a:pPr>
              <a:lnSpc>
                <a:spcPct val="100000"/>
              </a:lnSpc>
            </a:pPr>
            <a:r>
              <a:rPr lang="en-CA" sz="3600" b="1" strike="noStrike">
                <a:solidFill>
                  <a:srgbClr val="000000"/>
                </a:solidFill>
                <a:latin typeface="Calibri"/>
                <a:ea typeface="DejaVu Sans"/>
              </a:rPr>
              <a:t>tribaric@brocku.ca</a:t>
            </a:r>
            <a:endParaRPr/>
          </a:p>
          <a:p>
            <a:pPr>
              <a:lnSpc>
                <a:spcPct val="100000"/>
              </a:lnSpc>
            </a:pPr>
            <a:r>
              <a:rPr lang="en-CA" sz="4400" b="1" strike="noStrike">
                <a:solidFill>
                  <a:srgbClr val="000000"/>
                </a:solidFill>
                <a:latin typeface="Calibri"/>
                <a:ea typeface="DejaVu Sans"/>
              </a:rPr>
              <a:t>@elibtronic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77" y="2305800"/>
            <a:ext cx="4373084" cy="27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4" name="Content Placeholder 4"/>
          <p:cNvPicPr/>
          <p:nvPr/>
        </p:nvPicPr>
        <p:blipFill>
          <a:blip r:embed="rId2"/>
          <a:stretch/>
        </p:blipFill>
        <p:spPr>
          <a:xfrm>
            <a:off x="2006640" y="1770840"/>
            <a:ext cx="8177760" cy="445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" name="Content Placeholder 6"/>
          <p:cNvPicPr/>
          <p:nvPr/>
        </p:nvPicPr>
        <p:blipFill>
          <a:blip r:embed="rId2"/>
          <a:stretch/>
        </p:blipFill>
        <p:spPr>
          <a:xfrm>
            <a:off x="2079720" y="1838160"/>
            <a:ext cx="8031600" cy="43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Sort</a:t>
            </a:r>
            <a:endParaRPr/>
          </a:p>
        </p:txBody>
      </p:sp>
      <p:pic>
        <p:nvPicPr>
          <p:cNvPr id="248" name="Content Placeholder 3"/>
          <p:cNvPicPr/>
          <p:nvPr/>
        </p:nvPicPr>
        <p:blipFill>
          <a:blip r:embed="rId3"/>
          <a:stretch/>
        </p:blipFill>
        <p:spPr>
          <a:xfrm>
            <a:off x="838080" y="2067840"/>
            <a:ext cx="3894480" cy="318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Finally!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397480" y="2244960"/>
            <a:ext cx="5510880" cy="30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How much of your life have you spent doing this?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2800" strike="noStrike">
                <a:solidFill>
                  <a:srgbClr val="000000"/>
                </a:solidFill>
                <a:latin typeface="Calibri"/>
                <a:ea typeface="DejaVu Sans"/>
              </a:rPr>
              <a:t>Wait, don’t answer. I’ve spent an enormously embarrassing amount of my professional life fussing about like this.</a:t>
            </a:r>
            <a:endParaRPr/>
          </a:p>
        </p:txBody>
      </p:sp>
      <p:pic>
        <p:nvPicPr>
          <p:cNvPr id="194" name="Content Placeholder 6"/>
          <p:cNvPicPr/>
          <p:nvPr/>
        </p:nvPicPr>
        <p:blipFill>
          <a:blip r:embed="rId2"/>
          <a:stretch/>
        </p:blipFill>
        <p:spPr>
          <a:xfrm>
            <a:off x="838080" y="1917360"/>
            <a:ext cx="3732840" cy="388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Facets</a:t>
            </a:r>
            <a:endParaRPr/>
          </a:p>
        </p:txBody>
      </p:sp>
      <p:pic>
        <p:nvPicPr>
          <p:cNvPr id="250" name="Content Placeholder 4"/>
          <p:cNvPicPr/>
          <p:nvPr/>
        </p:nvPicPr>
        <p:blipFill>
          <a:blip r:embed="rId2"/>
          <a:stretch/>
        </p:blipFill>
        <p:spPr>
          <a:xfrm>
            <a:off x="838080" y="1831320"/>
            <a:ext cx="5494680" cy="378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Edit Cells</a:t>
            </a:r>
            <a:endParaRPr/>
          </a:p>
        </p:txBody>
      </p:sp>
      <p:pic>
        <p:nvPicPr>
          <p:cNvPr id="252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4151880" cy="35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Edit Column</a:t>
            </a:r>
            <a:endParaRPr/>
          </a:p>
        </p:txBody>
      </p:sp>
      <p:pic>
        <p:nvPicPr>
          <p:cNvPr id="254" name="Content Placeholder 3"/>
          <p:cNvPicPr/>
          <p:nvPr/>
        </p:nvPicPr>
        <p:blipFill>
          <a:blip r:embed="rId2"/>
          <a:stretch/>
        </p:blipFill>
        <p:spPr>
          <a:xfrm>
            <a:off x="838080" y="1901880"/>
            <a:ext cx="4887360" cy="43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Transpose</a:t>
            </a:r>
            <a:endParaRPr/>
          </a:p>
        </p:txBody>
      </p:sp>
      <p:pic>
        <p:nvPicPr>
          <p:cNvPr id="256" name="Content Placeholder 3"/>
          <p:cNvPicPr/>
          <p:nvPr/>
        </p:nvPicPr>
        <p:blipFill>
          <a:blip r:embed="rId2"/>
          <a:stretch/>
        </p:blipFill>
        <p:spPr>
          <a:xfrm>
            <a:off x="838080" y="1951920"/>
            <a:ext cx="5209200" cy="419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View</a:t>
            </a:r>
            <a:endParaRPr/>
          </a:p>
        </p:txBody>
      </p:sp>
      <p:pic>
        <p:nvPicPr>
          <p:cNvPr id="258" name="Content Placeholder 3"/>
          <p:cNvPicPr/>
          <p:nvPr/>
        </p:nvPicPr>
        <p:blipFill>
          <a:blip r:embed="rId2"/>
          <a:stretch/>
        </p:blipFill>
        <p:spPr>
          <a:xfrm>
            <a:off x="838080" y="2104200"/>
            <a:ext cx="4771080" cy="351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Reconcile</a:t>
            </a:r>
            <a:endParaRPr/>
          </a:p>
        </p:txBody>
      </p:sp>
      <p:pic>
        <p:nvPicPr>
          <p:cNvPr id="260" name="Content Placeholder 3"/>
          <p:cNvPicPr/>
          <p:nvPr/>
        </p:nvPicPr>
        <p:blipFill>
          <a:blip r:embed="rId2"/>
          <a:stretch/>
        </p:blipFill>
        <p:spPr>
          <a:xfrm>
            <a:off x="726480" y="1690560"/>
            <a:ext cx="3956400" cy="43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Export</a:t>
            </a:r>
            <a:endParaRPr/>
          </a:p>
        </p:txBody>
      </p:sp>
      <p:pic>
        <p:nvPicPr>
          <p:cNvPr id="262" name="Content Placeholder 3"/>
          <p:cNvPicPr/>
          <p:nvPr/>
        </p:nvPicPr>
        <p:blipFill>
          <a:blip r:embed="rId2"/>
          <a:stretch/>
        </p:blipFill>
        <p:spPr>
          <a:xfrm>
            <a:off x="928800" y="1794600"/>
            <a:ext cx="3744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There has to be a better way?!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17" y="1833976"/>
            <a:ext cx="6335926" cy="408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Enter OpenRefine</a:t>
            </a:r>
            <a:endParaRPr/>
          </a:p>
        </p:txBody>
      </p:sp>
      <p:pic>
        <p:nvPicPr>
          <p:cNvPr id="198" name="Content Placeholder 3"/>
          <p:cNvPicPr/>
          <p:nvPr/>
        </p:nvPicPr>
        <p:blipFill>
          <a:blip r:embed="rId2"/>
          <a:stretch/>
        </p:blipFill>
        <p:spPr>
          <a:xfrm>
            <a:off x="838080" y="2853000"/>
            <a:ext cx="10514520" cy="240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First a word on logistics 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It is pretty tricky to run a session that looks at processing data without using an Internet connection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Low and behold that is what we will do today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So we are officially going to break the rules a bit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…Logistics 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We are going to use two modified Library Boxes to pretend we are online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Can anyone tell me what this is?</a:t>
            </a:r>
            <a:endParaRPr/>
          </a:p>
        </p:txBody>
      </p:sp>
      <p:pic>
        <p:nvPicPr>
          <p:cNvPr id="203" name="Picture 202"/>
          <p:cNvPicPr/>
          <p:nvPr/>
        </p:nvPicPr>
        <p:blipFill>
          <a:blip r:embed="rId3"/>
          <a:stretch/>
        </p:blipFill>
        <p:spPr>
          <a:xfrm>
            <a:off x="8856000" y="3600000"/>
            <a:ext cx="2511000" cy="23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B?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62" y="1604520"/>
            <a:ext cx="5857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CA" sz="4400" strike="noStrike">
                <a:solidFill>
                  <a:srgbClr val="000000"/>
                </a:solidFill>
                <a:latin typeface="Calibri Light"/>
                <a:ea typeface="DejaVu Sans"/>
              </a:rPr>
              <a:t>…Logistics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With luck, you’ll be able to connect to them using the Wifi on your laptops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CA" sz="4000" strike="noStrike">
                <a:solidFill>
                  <a:srgbClr val="000000"/>
                </a:solidFill>
                <a:latin typeface="Calibri"/>
                <a:ea typeface="DejaVu Sans"/>
              </a:rPr>
              <a:t>With even more luck they’ll work for the whole session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570</Words>
  <Application>Microsoft Office PowerPoint</Application>
  <PresentationFormat>Widescreen</PresentationFormat>
  <Paragraphs>102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Calbri</vt:lpstr>
      <vt:lpstr>Calbri Light</vt:lpstr>
      <vt:lpstr>Calibri</vt:lpstr>
      <vt:lpstr>Calibri Light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Ribaric</cp:lastModifiedBy>
  <cp:revision>5</cp:revision>
  <dcterms:modified xsi:type="dcterms:W3CDTF">2015-01-29T02:20:39Z</dcterms:modified>
</cp:coreProperties>
</file>