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4" r:id="rId16"/>
    <p:sldId id="276" r:id="rId17"/>
    <p:sldId id="277" r:id="rId18"/>
    <p:sldId id="275" r:id="rId19"/>
    <p:sldId id="278" r:id="rId20"/>
    <p:sldId id="273" r:id="rId21"/>
    <p:sldId id="280" r:id="rId22"/>
    <p:sldId id="279" r:id="rId23"/>
    <p:sldId id="282" r:id="rId24"/>
    <p:sldId id="283" r:id="rId25"/>
    <p:sldId id="284" r:id="rId26"/>
    <p:sldId id="304" r:id="rId27"/>
    <p:sldId id="290" r:id="rId28"/>
    <p:sldId id="288" r:id="rId29"/>
    <p:sldId id="287" r:id="rId30"/>
    <p:sldId id="289" r:id="rId31"/>
    <p:sldId id="291" r:id="rId32"/>
    <p:sldId id="285" r:id="rId33"/>
    <p:sldId id="292" r:id="rId34"/>
    <p:sldId id="286" r:id="rId35"/>
    <p:sldId id="295" r:id="rId36"/>
    <p:sldId id="294" r:id="rId37"/>
    <p:sldId id="296" r:id="rId38"/>
    <p:sldId id="293" r:id="rId39"/>
    <p:sldId id="297" r:id="rId40"/>
    <p:sldId id="298" r:id="rId41"/>
    <p:sldId id="302" r:id="rId42"/>
    <p:sldId id="299" r:id="rId43"/>
    <p:sldId id="300" r:id="rId44"/>
    <p:sldId id="301" r:id="rId45"/>
    <p:sldId id="303" r:id="rId46"/>
    <p:sldId id="306" r:id="rId47"/>
    <p:sldId id="308"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41" autoAdjust="0"/>
  </p:normalViewPr>
  <p:slideViewPr>
    <p:cSldViewPr snapToGrid="0">
      <p:cViewPr varScale="1">
        <p:scale>
          <a:sx n="72" d="100"/>
          <a:sy n="72" d="100"/>
        </p:scale>
        <p:origin x="4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39033;&#30446;\14CJY005-BI&#20998;&#26512;&#24341;&#25806;\9-&#39033;&#30446;&#21069;&#26399;&#36164;&#26009;\html5\chart&#27979;&#35797;&#32500;&#2423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9033;&#30446;\14CJY005-BI&#20998;&#26512;&#24341;&#25806;\9-&#39033;&#30446;&#21069;&#26399;&#36164;&#26009;\html5\chart&#27979;&#35797;&#32500;&#2423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9033;&#30446;\14CJY005-BI&#20998;&#26512;&#24341;&#25806;\9-&#39033;&#30446;&#21069;&#26399;&#36164;&#26009;\html5\chart&#27979;&#35797;&#32500;&#2423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9033;&#30446;\14CJY005-BI&#20998;&#26512;&#24341;&#25806;\9-&#39033;&#30446;&#21069;&#26399;&#36164;&#26009;\html5\chart&#27979;&#35797;&#32500;&#2423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39033;&#30446;\14CJY005-BI&#20998;&#26512;&#24341;&#25806;\9-&#39033;&#30446;&#21069;&#26399;&#36164;&#26009;\html5\chart&#27979;&#35797;&#32500;&#2423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39033;&#30446;\14CJY005-BI&#20998;&#26512;&#24341;&#25806;\9-&#39033;&#30446;&#21069;&#26399;&#36164;&#26009;\html5\chart&#27979;&#35797;&#32500;&#24230;.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a:t>数据量与显示时间的关系</a:t>
            </a:r>
            <a:endParaRPr lang="zh-CN"/>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'1W分辨率'!$C$62</c:f>
              <c:strCache>
                <c:ptCount val="1"/>
                <c:pt idx="0">
                  <c:v>anychart估算时间</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'1W分辨率'!$B$63:$B$67</c:f>
              <c:numCache>
                <c:formatCode>General</c:formatCode>
                <c:ptCount val="5"/>
                <c:pt idx="0">
                  <c:v>10</c:v>
                </c:pt>
                <c:pt idx="1">
                  <c:v>100</c:v>
                </c:pt>
                <c:pt idx="2">
                  <c:v>1000</c:v>
                </c:pt>
                <c:pt idx="3">
                  <c:v>10000</c:v>
                </c:pt>
                <c:pt idx="4">
                  <c:v>100000</c:v>
                </c:pt>
              </c:numCache>
            </c:numRef>
          </c:cat>
          <c:val>
            <c:numRef>
              <c:f>'1W分辨率'!$C$63:$C$67</c:f>
              <c:numCache>
                <c:formatCode>General</c:formatCode>
                <c:ptCount val="5"/>
                <c:pt idx="0">
                  <c:v>500</c:v>
                </c:pt>
                <c:pt idx="1">
                  <c:v>1000</c:v>
                </c:pt>
                <c:pt idx="2">
                  <c:v>4000</c:v>
                </c:pt>
                <c:pt idx="3">
                  <c:v>0</c:v>
                </c:pt>
                <c:pt idx="4">
                  <c:v>0</c:v>
                </c:pt>
              </c:numCache>
            </c:numRef>
          </c:val>
        </c:ser>
        <c:ser>
          <c:idx val="1"/>
          <c:order val="1"/>
          <c:tx>
            <c:strRef>
              <c:f>'1W分辨率'!$D$62</c:f>
              <c:strCache>
                <c:ptCount val="1"/>
                <c:pt idx="0">
                  <c:v>echart估算时间</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'1W分辨率'!$B$63:$B$67</c:f>
              <c:numCache>
                <c:formatCode>General</c:formatCode>
                <c:ptCount val="5"/>
                <c:pt idx="0">
                  <c:v>10</c:v>
                </c:pt>
                <c:pt idx="1">
                  <c:v>100</c:v>
                </c:pt>
                <c:pt idx="2">
                  <c:v>1000</c:v>
                </c:pt>
                <c:pt idx="3">
                  <c:v>10000</c:v>
                </c:pt>
                <c:pt idx="4">
                  <c:v>100000</c:v>
                </c:pt>
              </c:numCache>
            </c:numRef>
          </c:cat>
          <c:val>
            <c:numRef>
              <c:f>'1W分辨率'!$D$63:$D$67</c:f>
              <c:numCache>
                <c:formatCode>General</c:formatCode>
                <c:ptCount val="5"/>
                <c:pt idx="0">
                  <c:v>1000</c:v>
                </c:pt>
                <c:pt idx="1">
                  <c:v>1000</c:v>
                </c:pt>
                <c:pt idx="2">
                  <c:v>2000</c:v>
                </c:pt>
                <c:pt idx="3">
                  <c:v>2000</c:v>
                </c:pt>
                <c:pt idx="4">
                  <c:v>2000</c:v>
                </c:pt>
              </c:numCache>
            </c:numRef>
          </c:val>
        </c:ser>
        <c:ser>
          <c:idx val="2"/>
          <c:order val="2"/>
          <c:tx>
            <c:strRef>
              <c:f>'1W分辨率'!$E$62</c:f>
              <c:strCache>
                <c:ptCount val="1"/>
                <c:pt idx="0">
                  <c:v>highchart估算时间</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'1W分辨率'!$B$63:$B$67</c:f>
              <c:numCache>
                <c:formatCode>General</c:formatCode>
                <c:ptCount val="5"/>
                <c:pt idx="0">
                  <c:v>10</c:v>
                </c:pt>
                <c:pt idx="1">
                  <c:v>100</c:v>
                </c:pt>
                <c:pt idx="2">
                  <c:v>1000</c:v>
                </c:pt>
                <c:pt idx="3">
                  <c:v>10000</c:v>
                </c:pt>
                <c:pt idx="4">
                  <c:v>100000</c:v>
                </c:pt>
              </c:numCache>
            </c:numRef>
          </c:cat>
          <c:val>
            <c:numRef>
              <c:f>'1W分辨率'!$E$63:$E$67</c:f>
              <c:numCache>
                <c:formatCode>General</c:formatCode>
                <c:ptCount val="5"/>
                <c:pt idx="0">
                  <c:v>500</c:v>
                </c:pt>
                <c:pt idx="1">
                  <c:v>1000</c:v>
                </c:pt>
                <c:pt idx="2">
                  <c:v>1000</c:v>
                </c:pt>
                <c:pt idx="3">
                  <c:v>25000</c:v>
                </c:pt>
              </c:numCache>
            </c:numRef>
          </c:val>
        </c:ser>
        <c:dLbls>
          <c:showLegendKey val="0"/>
          <c:showVal val="0"/>
          <c:showCatName val="0"/>
          <c:showSerName val="0"/>
          <c:showPercent val="0"/>
          <c:showBubbleSize val="0"/>
        </c:dLbls>
        <c:gapWidth val="100"/>
        <c:overlap val="-24"/>
        <c:axId val="1328988864"/>
        <c:axId val="1328986144"/>
      </c:barChart>
      <c:catAx>
        <c:axId val="13289888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86144"/>
        <c:crosses val="autoZero"/>
        <c:auto val="1"/>
        <c:lblAlgn val="ctr"/>
        <c:lblOffset val="100"/>
        <c:noMultiLvlLbl val="0"/>
      </c:catAx>
      <c:valAx>
        <c:axId val="13289861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888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chart</a:t>
            </a:r>
            <a:r>
              <a:rPr lang="zh-CN"/>
              <a:t>混合图形对比分析</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1"/>
          <c:order val="0"/>
          <c:tx>
            <c:strRef>
              <c:f>'1W分辨率'!$D$51</c:f>
              <c:strCache>
                <c:ptCount val="1"/>
                <c:pt idx="0">
                  <c:v>anychart估算时间</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'1W分辨率'!$B$52:$B$56</c:f>
              <c:numCache>
                <c:formatCode>General</c:formatCode>
                <c:ptCount val="5"/>
                <c:pt idx="0">
                  <c:v>10</c:v>
                </c:pt>
                <c:pt idx="1">
                  <c:v>30</c:v>
                </c:pt>
                <c:pt idx="2">
                  <c:v>50</c:v>
                </c:pt>
                <c:pt idx="3">
                  <c:v>70</c:v>
                </c:pt>
                <c:pt idx="4">
                  <c:v>90</c:v>
                </c:pt>
              </c:numCache>
            </c:numRef>
          </c:cat>
          <c:val>
            <c:numRef>
              <c:f>'1W分辨率'!$D$52:$D$56</c:f>
              <c:numCache>
                <c:formatCode>General</c:formatCode>
                <c:ptCount val="5"/>
                <c:pt idx="0">
                  <c:v>1000</c:v>
                </c:pt>
                <c:pt idx="1">
                  <c:v>2000</c:v>
                </c:pt>
                <c:pt idx="2">
                  <c:v>2500</c:v>
                </c:pt>
                <c:pt idx="3">
                  <c:v>3500</c:v>
                </c:pt>
                <c:pt idx="4">
                  <c:v>4500</c:v>
                </c:pt>
              </c:numCache>
            </c:numRef>
          </c:val>
        </c:ser>
        <c:ser>
          <c:idx val="3"/>
          <c:order val="1"/>
          <c:tx>
            <c:strRef>
              <c:f>'1W分辨率'!$F$51</c:f>
              <c:strCache>
                <c:ptCount val="1"/>
                <c:pt idx="0">
                  <c:v>echart估算时间</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'1W分辨率'!$B$52:$B$56</c:f>
              <c:numCache>
                <c:formatCode>General</c:formatCode>
                <c:ptCount val="5"/>
                <c:pt idx="0">
                  <c:v>10</c:v>
                </c:pt>
                <c:pt idx="1">
                  <c:v>30</c:v>
                </c:pt>
                <c:pt idx="2">
                  <c:v>50</c:v>
                </c:pt>
                <c:pt idx="3">
                  <c:v>70</c:v>
                </c:pt>
                <c:pt idx="4">
                  <c:v>90</c:v>
                </c:pt>
              </c:numCache>
            </c:numRef>
          </c:cat>
          <c:val>
            <c:numRef>
              <c:f>'1W分辨率'!$F$52:$F$56</c:f>
              <c:numCache>
                <c:formatCode>General</c:formatCode>
                <c:ptCount val="5"/>
                <c:pt idx="0">
                  <c:v>3500</c:v>
                </c:pt>
                <c:pt idx="1">
                  <c:v>1000</c:v>
                </c:pt>
                <c:pt idx="2">
                  <c:v>1500</c:v>
                </c:pt>
                <c:pt idx="3">
                  <c:v>2000</c:v>
                </c:pt>
                <c:pt idx="4">
                  <c:v>1500</c:v>
                </c:pt>
              </c:numCache>
            </c:numRef>
          </c:val>
        </c:ser>
        <c:ser>
          <c:idx val="5"/>
          <c:order val="2"/>
          <c:tx>
            <c:strRef>
              <c:f>'1W分辨率'!$H$51</c:f>
              <c:strCache>
                <c:ptCount val="1"/>
                <c:pt idx="0">
                  <c:v>highchart估算时间</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'1W分辨率'!$B$52:$B$56</c:f>
              <c:numCache>
                <c:formatCode>General</c:formatCode>
                <c:ptCount val="5"/>
                <c:pt idx="0">
                  <c:v>10</c:v>
                </c:pt>
                <c:pt idx="1">
                  <c:v>30</c:v>
                </c:pt>
                <c:pt idx="2">
                  <c:v>50</c:v>
                </c:pt>
                <c:pt idx="3">
                  <c:v>70</c:v>
                </c:pt>
                <c:pt idx="4">
                  <c:v>90</c:v>
                </c:pt>
              </c:numCache>
            </c:numRef>
          </c:cat>
          <c:val>
            <c:numRef>
              <c:f>'1W分辨率'!$H$52:$H$56</c:f>
              <c:numCache>
                <c:formatCode>General</c:formatCode>
                <c:ptCount val="5"/>
                <c:pt idx="0">
                  <c:v>1000</c:v>
                </c:pt>
                <c:pt idx="1">
                  <c:v>1000</c:v>
                </c:pt>
                <c:pt idx="2">
                  <c:v>2000</c:v>
                </c:pt>
                <c:pt idx="3">
                  <c:v>2000</c:v>
                </c:pt>
                <c:pt idx="4">
                  <c:v>2000</c:v>
                </c:pt>
              </c:numCache>
            </c:numRef>
          </c:val>
        </c:ser>
        <c:dLbls>
          <c:showLegendKey val="0"/>
          <c:showVal val="0"/>
          <c:showCatName val="0"/>
          <c:showSerName val="0"/>
          <c:showPercent val="0"/>
          <c:showBubbleSize val="0"/>
        </c:dLbls>
        <c:gapWidth val="219"/>
        <c:axId val="1328981792"/>
        <c:axId val="1328987776"/>
      </c:barChart>
      <c:catAx>
        <c:axId val="1328981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87776"/>
        <c:crosses val="autoZero"/>
        <c:auto val="1"/>
        <c:lblAlgn val="ctr"/>
        <c:lblOffset val="100"/>
        <c:noMultiLvlLbl val="0"/>
      </c:catAx>
      <c:valAx>
        <c:axId val="13289877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81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a:t>数据量与显示时间对比</a:t>
            </a:r>
            <a:endParaRPr lang="en-US" altLang="zh-CN"/>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'4K分辨率'!$C$62</c:f>
              <c:strCache>
                <c:ptCount val="1"/>
                <c:pt idx="0">
                  <c:v>anychart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'4K分辨率'!$B$63:$B$67</c:f>
              <c:numCache>
                <c:formatCode>General</c:formatCode>
                <c:ptCount val="5"/>
                <c:pt idx="0">
                  <c:v>10</c:v>
                </c:pt>
                <c:pt idx="1">
                  <c:v>100</c:v>
                </c:pt>
                <c:pt idx="2">
                  <c:v>1000</c:v>
                </c:pt>
                <c:pt idx="3">
                  <c:v>10000</c:v>
                </c:pt>
                <c:pt idx="4">
                  <c:v>100000</c:v>
                </c:pt>
              </c:numCache>
            </c:numRef>
          </c:cat>
          <c:val>
            <c:numRef>
              <c:f>'4K分辨率'!$C$63:$C$67</c:f>
              <c:numCache>
                <c:formatCode>General</c:formatCode>
                <c:ptCount val="5"/>
                <c:pt idx="0">
                  <c:v>426</c:v>
                </c:pt>
                <c:pt idx="1">
                  <c:v>1115</c:v>
                </c:pt>
                <c:pt idx="2">
                  <c:v>9433.6666666666661</c:v>
                </c:pt>
                <c:pt idx="3">
                  <c:v>0</c:v>
                </c:pt>
                <c:pt idx="4">
                  <c:v>0</c:v>
                </c:pt>
              </c:numCache>
            </c:numRef>
          </c:val>
        </c:ser>
        <c:ser>
          <c:idx val="1"/>
          <c:order val="1"/>
          <c:tx>
            <c:strRef>
              <c:f>'4K分辨率'!$D$62</c:f>
              <c:strCache>
                <c:ptCount val="1"/>
                <c:pt idx="0">
                  <c:v>echart</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'4K分辨率'!$B$63:$B$67</c:f>
              <c:numCache>
                <c:formatCode>General</c:formatCode>
                <c:ptCount val="5"/>
                <c:pt idx="0">
                  <c:v>10</c:v>
                </c:pt>
                <c:pt idx="1">
                  <c:v>100</c:v>
                </c:pt>
                <c:pt idx="2">
                  <c:v>1000</c:v>
                </c:pt>
                <c:pt idx="3">
                  <c:v>10000</c:v>
                </c:pt>
                <c:pt idx="4">
                  <c:v>100000</c:v>
                </c:pt>
              </c:numCache>
            </c:numRef>
          </c:cat>
          <c:val>
            <c:numRef>
              <c:f>'4K分辨率'!$D$63:$D$67</c:f>
              <c:numCache>
                <c:formatCode>General</c:formatCode>
                <c:ptCount val="5"/>
                <c:pt idx="0">
                  <c:v>87.333333333333329</c:v>
                </c:pt>
                <c:pt idx="1">
                  <c:v>121.33333333333333</c:v>
                </c:pt>
                <c:pt idx="2">
                  <c:v>163</c:v>
                </c:pt>
                <c:pt idx="3">
                  <c:v>165.33333333333334</c:v>
                </c:pt>
                <c:pt idx="4">
                  <c:v>384</c:v>
                </c:pt>
              </c:numCache>
            </c:numRef>
          </c:val>
        </c:ser>
        <c:ser>
          <c:idx val="2"/>
          <c:order val="2"/>
          <c:tx>
            <c:strRef>
              <c:f>'4K分辨率'!$E$62</c:f>
              <c:strCache>
                <c:ptCount val="1"/>
                <c:pt idx="0">
                  <c:v>highchart</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'4K分辨率'!$B$63:$B$67</c:f>
              <c:numCache>
                <c:formatCode>General</c:formatCode>
                <c:ptCount val="5"/>
                <c:pt idx="0">
                  <c:v>10</c:v>
                </c:pt>
                <c:pt idx="1">
                  <c:v>100</c:v>
                </c:pt>
                <c:pt idx="2">
                  <c:v>1000</c:v>
                </c:pt>
                <c:pt idx="3">
                  <c:v>10000</c:v>
                </c:pt>
                <c:pt idx="4">
                  <c:v>100000</c:v>
                </c:pt>
              </c:numCache>
            </c:numRef>
          </c:cat>
          <c:val>
            <c:numRef>
              <c:f>'4K分辨率'!$E$63:$E$67</c:f>
              <c:numCache>
                <c:formatCode>General</c:formatCode>
                <c:ptCount val="5"/>
                <c:pt idx="0">
                  <c:v>150.66666666666666</c:v>
                </c:pt>
                <c:pt idx="1">
                  <c:v>195.66666666666666</c:v>
                </c:pt>
                <c:pt idx="2">
                  <c:v>463</c:v>
                </c:pt>
                <c:pt idx="3">
                  <c:v>0</c:v>
                </c:pt>
                <c:pt idx="4">
                  <c:v>0</c:v>
                </c:pt>
              </c:numCache>
            </c:numRef>
          </c:val>
        </c:ser>
        <c:dLbls>
          <c:showLegendKey val="0"/>
          <c:showVal val="0"/>
          <c:showCatName val="0"/>
          <c:showSerName val="0"/>
          <c:showPercent val="0"/>
          <c:showBubbleSize val="0"/>
        </c:dLbls>
        <c:gapWidth val="100"/>
        <c:overlap val="-24"/>
        <c:axId val="1328982880"/>
        <c:axId val="1328985056"/>
      </c:barChart>
      <c:catAx>
        <c:axId val="13289828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85056"/>
        <c:crosses val="autoZero"/>
        <c:auto val="1"/>
        <c:lblAlgn val="ctr"/>
        <c:lblOffset val="100"/>
        <c:noMultiLvlLbl val="0"/>
      </c:catAx>
      <c:valAx>
        <c:axId val="13289850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82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chart</a:t>
            </a:r>
            <a:r>
              <a:rPr lang="zh-CN" altLang="en-US"/>
              <a:t>个数与显示时间</a:t>
            </a:r>
            <a:r>
              <a:rPr lang="zh-CN"/>
              <a:t>对比</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'4K分辨率'!$C$54</c:f>
              <c:strCache>
                <c:ptCount val="1"/>
                <c:pt idx="0">
                  <c:v>anychart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'4K分辨率'!$B$55:$B$59</c:f>
              <c:numCache>
                <c:formatCode>General</c:formatCode>
                <c:ptCount val="5"/>
                <c:pt idx="0">
                  <c:v>10</c:v>
                </c:pt>
                <c:pt idx="1">
                  <c:v>30</c:v>
                </c:pt>
                <c:pt idx="2">
                  <c:v>50</c:v>
                </c:pt>
                <c:pt idx="3">
                  <c:v>70</c:v>
                </c:pt>
                <c:pt idx="4">
                  <c:v>90</c:v>
                </c:pt>
              </c:numCache>
            </c:numRef>
          </c:cat>
          <c:val>
            <c:numRef>
              <c:f>'4K分辨率'!$C$55:$C$59</c:f>
              <c:numCache>
                <c:formatCode>General</c:formatCode>
                <c:ptCount val="5"/>
                <c:pt idx="0">
                  <c:v>1938</c:v>
                </c:pt>
                <c:pt idx="1">
                  <c:v>4489.333333333333</c:v>
                </c:pt>
                <c:pt idx="2">
                  <c:v>6336.666666666667</c:v>
                </c:pt>
                <c:pt idx="3">
                  <c:v>8484</c:v>
                </c:pt>
                <c:pt idx="4">
                  <c:v>10610.666666666666</c:v>
                </c:pt>
              </c:numCache>
            </c:numRef>
          </c:val>
        </c:ser>
        <c:ser>
          <c:idx val="1"/>
          <c:order val="1"/>
          <c:tx>
            <c:strRef>
              <c:f>'4K分辨率'!$D$54</c:f>
              <c:strCache>
                <c:ptCount val="1"/>
                <c:pt idx="0">
                  <c:v>echart</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'4K分辨率'!$B$55:$B$59</c:f>
              <c:numCache>
                <c:formatCode>General</c:formatCode>
                <c:ptCount val="5"/>
                <c:pt idx="0">
                  <c:v>10</c:v>
                </c:pt>
                <c:pt idx="1">
                  <c:v>30</c:v>
                </c:pt>
                <c:pt idx="2">
                  <c:v>50</c:v>
                </c:pt>
                <c:pt idx="3">
                  <c:v>70</c:v>
                </c:pt>
                <c:pt idx="4">
                  <c:v>90</c:v>
                </c:pt>
              </c:numCache>
            </c:numRef>
          </c:cat>
          <c:val>
            <c:numRef>
              <c:f>'4K分辨率'!$D$55:$D$59</c:f>
              <c:numCache>
                <c:formatCode>General</c:formatCode>
                <c:ptCount val="5"/>
                <c:pt idx="0">
                  <c:v>260</c:v>
                </c:pt>
                <c:pt idx="1">
                  <c:v>465.33333333333331</c:v>
                </c:pt>
                <c:pt idx="2">
                  <c:v>664.66666666666663</c:v>
                </c:pt>
                <c:pt idx="3">
                  <c:v>843.33333333333337</c:v>
                </c:pt>
                <c:pt idx="4">
                  <c:v>1092.6666666666667</c:v>
                </c:pt>
              </c:numCache>
            </c:numRef>
          </c:val>
        </c:ser>
        <c:ser>
          <c:idx val="2"/>
          <c:order val="2"/>
          <c:tx>
            <c:strRef>
              <c:f>'4K分辨率'!$E$54</c:f>
              <c:strCache>
                <c:ptCount val="1"/>
                <c:pt idx="0">
                  <c:v>highchart</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'4K分辨率'!$B$55:$B$59</c:f>
              <c:numCache>
                <c:formatCode>General</c:formatCode>
                <c:ptCount val="5"/>
                <c:pt idx="0">
                  <c:v>10</c:v>
                </c:pt>
                <c:pt idx="1">
                  <c:v>30</c:v>
                </c:pt>
                <c:pt idx="2">
                  <c:v>50</c:v>
                </c:pt>
                <c:pt idx="3">
                  <c:v>70</c:v>
                </c:pt>
                <c:pt idx="4">
                  <c:v>90</c:v>
                </c:pt>
              </c:numCache>
            </c:numRef>
          </c:cat>
          <c:val>
            <c:numRef>
              <c:f>'4K分辨率'!$E$55:$E$59</c:f>
              <c:numCache>
                <c:formatCode>General</c:formatCode>
                <c:ptCount val="5"/>
                <c:pt idx="0">
                  <c:v>436</c:v>
                </c:pt>
                <c:pt idx="1">
                  <c:v>792.33333333333337</c:v>
                </c:pt>
                <c:pt idx="2">
                  <c:v>1112</c:v>
                </c:pt>
                <c:pt idx="3">
                  <c:v>1507.6666666666667</c:v>
                </c:pt>
                <c:pt idx="4">
                  <c:v>1957</c:v>
                </c:pt>
              </c:numCache>
            </c:numRef>
          </c:val>
        </c:ser>
        <c:dLbls>
          <c:showLegendKey val="0"/>
          <c:showVal val="0"/>
          <c:showCatName val="0"/>
          <c:showSerName val="0"/>
          <c:showPercent val="0"/>
          <c:showBubbleSize val="0"/>
        </c:dLbls>
        <c:gapWidth val="100"/>
        <c:overlap val="-24"/>
        <c:axId val="1328992128"/>
        <c:axId val="1328990496"/>
      </c:barChart>
      <c:catAx>
        <c:axId val="13289921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90496"/>
        <c:crosses val="autoZero"/>
        <c:auto val="1"/>
        <c:lblAlgn val="ctr"/>
        <c:lblOffset val="100"/>
        <c:noMultiLvlLbl val="0"/>
      </c:catAx>
      <c:valAx>
        <c:axId val="13289904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92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a:t>数据量与显示时间对比</a:t>
            </a:r>
            <a:endParaRPr lang="zh-CN"/>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'1K分辨率'!$B$59</c:f>
              <c:strCache>
                <c:ptCount val="1"/>
                <c:pt idx="0">
                  <c:v>anychart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'1K分辨率'!$A$60:$A$64</c:f>
              <c:numCache>
                <c:formatCode>General</c:formatCode>
                <c:ptCount val="5"/>
                <c:pt idx="0">
                  <c:v>10</c:v>
                </c:pt>
                <c:pt idx="1">
                  <c:v>100</c:v>
                </c:pt>
                <c:pt idx="2">
                  <c:v>1000</c:v>
                </c:pt>
                <c:pt idx="3">
                  <c:v>10000</c:v>
                </c:pt>
                <c:pt idx="4">
                  <c:v>100000</c:v>
                </c:pt>
              </c:numCache>
            </c:numRef>
          </c:cat>
          <c:val>
            <c:numRef>
              <c:f>'1K分辨率'!$B$60:$B$64</c:f>
              <c:numCache>
                <c:formatCode>General</c:formatCode>
                <c:ptCount val="5"/>
                <c:pt idx="0">
                  <c:v>408.33333333333331</c:v>
                </c:pt>
                <c:pt idx="1">
                  <c:v>1138.6666666666667</c:v>
                </c:pt>
                <c:pt idx="2">
                  <c:v>10762.666666666666</c:v>
                </c:pt>
                <c:pt idx="3">
                  <c:v>0</c:v>
                </c:pt>
                <c:pt idx="4">
                  <c:v>0</c:v>
                </c:pt>
              </c:numCache>
            </c:numRef>
          </c:val>
        </c:ser>
        <c:ser>
          <c:idx val="1"/>
          <c:order val="1"/>
          <c:tx>
            <c:strRef>
              <c:f>'1K分辨率'!$C$59</c:f>
              <c:strCache>
                <c:ptCount val="1"/>
                <c:pt idx="0">
                  <c:v>echart</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'1K分辨率'!$A$60:$A$64</c:f>
              <c:numCache>
                <c:formatCode>General</c:formatCode>
                <c:ptCount val="5"/>
                <c:pt idx="0">
                  <c:v>10</c:v>
                </c:pt>
                <c:pt idx="1">
                  <c:v>100</c:v>
                </c:pt>
                <c:pt idx="2">
                  <c:v>1000</c:v>
                </c:pt>
                <c:pt idx="3">
                  <c:v>10000</c:v>
                </c:pt>
                <c:pt idx="4">
                  <c:v>100000</c:v>
                </c:pt>
              </c:numCache>
            </c:numRef>
          </c:cat>
          <c:val>
            <c:numRef>
              <c:f>'1K分辨率'!$C$60:$C$64</c:f>
              <c:numCache>
                <c:formatCode>General</c:formatCode>
                <c:ptCount val="5"/>
                <c:pt idx="0">
                  <c:v>155</c:v>
                </c:pt>
                <c:pt idx="1">
                  <c:v>176.66666666666666</c:v>
                </c:pt>
                <c:pt idx="2">
                  <c:v>170.66666666666666</c:v>
                </c:pt>
                <c:pt idx="3">
                  <c:v>253.33333333333334</c:v>
                </c:pt>
                <c:pt idx="4">
                  <c:v>563.33333333333337</c:v>
                </c:pt>
              </c:numCache>
            </c:numRef>
          </c:val>
        </c:ser>
        <c:ser>
          <c:idx val="2"/>
          <c:order val="2"/>
          <c:tx>
            <c:strRef>
              <c:f>'1K分辨率'!$D$59</c:f>
              <c:strCache>
                <c:ptCount val="1"/>
                <c:pt idx="0">
                  <c:v>highchart</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'1K分辨率'!$A$60:$A$64</c:f>
              <c:numCache>
                <c:formatCode>General</c:formatCode>
                <c:ptCount val="5"/>
                <c:pt idx="0">
                  <c:v>10</c:v>
                </c:pt>
                <c:pt idx="1">
                  <c:v>100</c:v>
                </c:pt>
                <c:pt idx="2">
                  <c:v>1000</c:v>
                </c:pt>
                <c:pt idx="3">
                  <c:v>10000</c:v>
                </c:pt>
                <c:pt idx="4">
                  <c:v>100000</c:v>
                </c:pt>
              </c:numCache>
            </c:numRef>
          </c:cat>
          <c:val>
            <c:numRef>
              <c:f>'1K分辨率'!$D$60:$D$64</c:f>
              <c:numCache>
                <c:formatCode>General</c:formatCode>
                <c:ptCount val="5"/>
                <c:pt idx="0">
                  <c:v>178.33333333333334</c:v>
                </c:pt>
                <c:pt idx="1">
                  <c:v>240</c:v>
                </c:pt>
                <c:pt idx="2">
                  <c:v>656</c:v>
                </c:pt>
                <c:pt idx="3">
                  <c:v>0</c:v>
                </c:pt>
                <c:pt idx="4">
                  <c:v>0</c:v>
                </c:pt>
              </c:numCache>
            </c:numRef>
          </c:val>
        </c:ser>
        <c:dLbls>
          <c:showLegendKey val="0"/>
          <c:showVal val="0"/>
          <c:showCatName val="0"/>
          <c:showSerName val="0"/>
          <c:showPercent val="0"/>
          <c:showBubbleSize val="0"/>
        </c:dLbls>
        <c:gapWidth val="100"/>
        <c:overlap val="-24"/>
        <c:axId val="1328989408"/>
        <c:axId val="1328989952"/>
      </c:barChart>
      <c:catAx>
        <c:axId val="13289894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89952"/>
        <c:crosses val="autoZero"/>
        <c:auto val="1"/>
        <c:lblAlgn val="ctr"/>
        <c:lblOffset val="100"/>
        <c:noMultiLvlLbl val="0"/>
      </c:catAx>
      <c:valAx>
        <c:axId val="13289899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89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a:t>chart</a:t>
            </a:r>
            <a:r>
              <a:rPr lang="zh-CN" altLang="en-US"/>
              <a:t>个数与显示时间对比分析</a:t>
            </a:r>
            <a:endParaRPr lang="zh-CN"/>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'1K分辨率'!$B$51</c:f>
              <c:strCache>
                <c:ptCount val="1"/>
                <c:pt idx="0">
                  <c:v>anychart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'1K分辨率'!$A$52:$A$56</c:f>
              <c:numCache>
                <c:formatCode>General</c:formatCode>
                <c:ptCount val="5"/>
                <c:pt idx="0">
                  <c:v>10</c:v>
                </c:pt>
                <c:pt idx="1">
                  <c:v>30</c:v>
                </c:pt>
                <c:pt idx="2">
                  <c:v>50</c:v>
                </c:pt>
                <c:pt idx="3">
                  <c:v>70</c:v>
                </c:pt>
                <c:pt idx="4">
                  <c:v>90</c:v>
                </c:pt>
              </c:numCache>
            </c:numRef>
          </c:cat>
          <c:val>
            <c:numRef>
              <c:f>'1K分辨率'!$B$52:$B$56</c:f>
              <c:numCache>
                <c:formatCode>General</c:formatCode>
                <c:ptCount val="5"/>
                <c:pt idx="0">
                  <c:v>1596.6666666666667</c:v>
                </c:pt>
                <c:pt idx="1">
                  <c:v>3558</c:v>
                </c:pt>
                <c:pt idx="2">
                  <c:v>5942</c:v>
                </c:pt>
                <c:pt idx="3">
                  <c:v>7810.333333333333</c:v>
                </c:pt>
                <c:pt idx="4">
                  <c:v>9028.3333333333339</c:v>
                </c:pt>
              </c:numCache>
            </c:numRef>
          </c:val>
        </c:ser>
        <c:ser>
          <c:idx val="1"/>
          <c:order val="1"/>
          <c:tx>
            <c:strRef>
              <c:f>'1K分辨率'!$C$51</c:f>
              <c:strCache>
                <c:ptCount val="1"/>
                <c:pt idx="0">
                  <c:v>echart</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'1K分辨率'!$A$52:$A$56</c:f>
              <c:numCache>
                <c:formatCode>General</c:formatCode>
                <c:ptCount val="5"/>
                <c:pt idx="0">
                  <c:v>10</c:v>
                </c:pt>
                <c:pt idx="1">
                  <c:v>30</c:v>
                </c:pt>
                <c:pt idx="2">
                  <c:v>50</c:v>
                </c:pt>
                <c:pt idx="3">
                  <c:v>70</c:v>
                </c:pt>
                <c:pt idx="4">
                  <c:v>90</c:v>
                </c:pt>
              </c:numCache>
            </c:numRef>
          </c:cat>
          <c:val>
            <c:numRef>
              <c:f>'1K分辨率'!$C$52:$C$56</c:f>
              <c:numCache>
                <c:formatCode>General</c:formatCode>
                <c:ptCount val="5"/>
                <c:pt idx="0">
                  <c:v>214.66666666666666</c:v>
                </c:pt>
                <c:pt idx="1">
                  <c:v>347.66666666666669</c:v>
                </c:pt>
                <c:pt idx="2">
                  <c:v>489.33333333333331</c:v>
                </c:pt>
                <c:pt idx="3">
                  <c:v>703.66666666666663</c:v>
                </c:pt>
                <c:pt idx="4">
                  <c:v>842.66666666666663</c:v>
                </c:pt>
              </c:numCache>
            </c:numRef>
          </c:val>
        </c:ser>
        <c:ser>
          <c:idx val="2"/>
          <c:order val="2"/>
          <c:tx>
            <c:strRef>
              <c:f>'1K分辨率'!$D$51</c:f>
              <c:strCache>
                <c:ptCount val="1"/>
                <c:pt idx="0">
                  <c:v>highchart</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'1K分辨率'!$A$52:$A$56</c:f>
              <c:numCache>
                <c:formatCode>General</c:formatCode>
                <c:ptCount val="5"/>
                <c:pt idx="0">
                  <c:v>10</c:v>
                </c:pt>
                <c:pt idx="1">
                  <c:v>30</c:v>
                </c:pt>
                <c:pt idx="2">
                  <c:v>50</c:v>
                </c:pt>
                <c:pt idx="3">
                  <c:v>70</c:v>
                </c:pt>
                <c:pt idx="4">
                  <c:v>90</c:v>
                </c:pt>
              </c:numCache>
            </c:numRef>
          </c:cat>
          <c:val>
            <c:numRef>
              <c:f>'1K分辨率'!$D$52:$D$56</c:f>
              <c:numCache>
                <c:formatCode>General</c:formatCode>
                <c:ptCount val="5"/>
                <c:pt idx="0">
                  <c:v>346.66666666666669</c:v>
                </c:pt>
                <c:pt idx="1">
                  <c:v>711</c:v>
                </c:pt>
                <c:pt idx="2">
                  <c:v>1038.3333333333333</c:v>
                </c:pt>
                <c:pt idx="3">
                  <c:v>1427.3333333333333</c:v>
                </c:pt>
                <c:pt idx="4">
                  <c:v>1759</c:v>
                </c:pt>
              </c:numCache>
            </c:numRef>
          </c:val>
        </c:ser>
        <c:dLbls>
          <c:showLegendKey val="0"/>
          <c:showVal val="0"/>
          <c:showCatName val="0"/>
          <c:showSerName val="0"/>
          <c:showPercent val="0"/>
          <c:showBubbleSize val="0"/>
        </c:dLbls>
        <c:gapWidth val="100"/>
        <c:overlap val="-24"/>
        <c:axId val="1328993760"/>
        <c:axId val="1328982336"/>
      </c:barChart>
      <c:catAx>
        <c:axId val="132899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82336"/>
        <c:crosses val="autoZero"/>
        <c:auto val="1"/>
        <c:lblAlgn val="ctr"/>
        <c:lblOffset val="100"/>
        <c:noMultiLvlLbl val="0"/>
      </c:catAx>
      <c:valAx>
        <c:axId val="13289823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crossAx val="1328993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C618E-510B-4F65-82B3-8C28ACDBC28E}" type="datetimeFigureOut">
              <a:rPr lang="zh-CN" altLang="en-US" smtClean="0"/>
              <a:t>2015/4/9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774A4-03AD-4D80-80EE-A800932FA701}" type="slidenum">
              <a:rPr lang="zh-CN" altLang="en-US" smtClean="0"/>
              <a:t>‹#›</a:t>
            </a:fld>
            <a:endParaRPr lang="zh-CN" altLang="en-US"/>
          </a:p>
        </p:txBody>
      </p:sp>
    </p:spTree>
    <p:extLst>
      <p:ext uri="{BB962C8B-B14F-4D97-AF65-F5344CB8AC3E}">
        <p14:creationId xmlns:p14="http://schemas.microsoft.com/office/powerpoint/2010/main" val="80786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具体来说，</a:t>
            </a:r>
            <a:r>
              <a:rPr lang="en-US" altLang="zh-CN" sz="1200" b="1" i="0" kern="1200" dirty="0" smtClean="0">
                <a:solidFill>
                  <a:schemeClr val="tx1"/>
                </a:solidFill>
                <a:effectLst/>
                <a:latin typeface="+mn-lt"/>
                <a:ea typeface="+mn-ea"/>
                <a:cs typeface="+mn-cs"/>
              </a:rPr>
              <a:t>VS</a:t>
            </a:r>
            <a:r>
              <a:rPr lang="zh-CN" altLang="en-US" sz="1200" b="1" i="0" kern="1200" dirty="0" smtClean="0">
                <a:solidFill>
                  <a:schemeClr val="tx1"/>
                </a:solidFill>
                <a:effectLst/>
                <a:latin typeface="+mn-lt"/>
                <a:ea typeface="+mn-ea"/>
                <a:cs typeface="+mn-cs"/>
              </a:rPr>
              <a:t>的主要作用就是构建</a:t>
            </a:r>
            <a:r>
              <a:rPr lang="en-US" altLang="zh-CN" sz="1200" b="1" i="0" kern="1200" dirty="0" smtClean="0">
                <a:solidFill>
                  <a:schemeClr val="tx1"/>
                </a:solidFill>
                <a:effectLst/>
                <a:latin typeface="+mn-lt"/>
                <a:ea typeface="+mn-ea"/>
                <a:cs typeface="+mn-cs"/>
              </a:rPr>
              <a:t>3D</a:t>
            </a:r>
            <a:r>
              <a:rPr lang="zh-CN" altLang="en-US" sz="1200" b="1" i="0" kern="1200" dirty="0" smtClean="0">
                <a:solidFill>
                  <a:schemeClr val="tx1"/>
                </a:solidFill>
                <a:effectLst/>
                <a:latin typeface="+mn-lt"/>
                <a:ea typeface="+mn-ea"/>
                <a:cs typeface="+mn-cs"/>
              </a:rPr>
              <a:t>图形的骨架，也就是顶点。</a:t>
            </a:r>
            <a:r>
              <a:rPr lang="zh-CN" altLang="en-US" sz="1200" b="0" i="0" kern="1200" dirty="0" smtClean="0">
                <a:solidFill>
                  <a:schemeClr val="tx1"/>
                </a:solidFill>
                <a:effectLst/>
                <a:latin typeface="+mn-lt"/>
                <a:ea typeface="+mn-ea"/>
                <a:cs typeface="+mn-cs"/>
              </a:rPr>
              <a:t>本质上，任何</a:t>
            </a:r>
            <a:r>
              <a:rPr lang="en-US" altLang="zh-CN" sz="1200" b="0" i="0" kern="1200" dirty="0" smtClean="0">
                <a:solidFill>
                  <a:schemeClr val="tx1"/>
                </a:solidFill>
                <a:effectLst/>
                <a:latin typeface="+mn-lt"/>
                <a:ea typeface="+mn-ea"/>
                <a:cs typeface="+mn-cs"/>
              </a:rPr>
              <a:t>3D</a:t>
            </a:r>
            <a:r>
              <a:rPr lang="zh-CN" altLang="en-US" sz="1200" b="0" i="0" kern="1200" dirty="0" smtClean="0">
                <a:solidFill>
                  <a:schemeClr val="tx1"/>
                </a:solidFill>
                <a:effectLst/>
                <a:latin typeface="+mn-lt"/>
                <a:ea typeface="+mn-ea"/>
                <a:cs typeface="+mn-cs"/>
              </a:rPr>
              <a:t>图形在计算机中只有两种存在形式，构建骨架的顶点以及连接顶点之间的直线。比如，我们划一个圆，计算机会把它当做多边形来处理；如果精度较低，可能是</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边形和或</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边形；如果精度较高，则会是</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边形或</a:t>
            </a:r>
            <a:r>
              <a:rPr lang="en-US" altLang="zh-CN" sz="1200" b="0" i="0" kern="1200" dirty="0" smtClean="0">
                <a:solidFill>
                  <a:schemeClr val="tx1"/>
                </a:solidFill>
                <a:effectLst/>
                <a:latin typeface="+mn-lt"/>
                <a:ea typeface="+mn-ea"/>
                <a:cs typeface="+mn-cs"/>
              </a:rPr>
              <a:t>600</a:t>
            </a:r>
            <a:r>
              <a:rPr lang="zh-CN" altLang="en-US" sz="1200" b="0" i="0" kern="1200" dirty="0" smtClean="0">
                <a:solidFill>
                  <a:schemeClr val="tx1"/>
                </a:solidFill>
                <a:effectLst/>
                <a:latin typeface="+mn-lt"/>
                <a:ea typeface="+mn-ea"/>
                <a:cs typeface="+mn-cs"/>
              </a:rPr>
              <a:t>边形，也就是几百个顶点和几百个直线。</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而</a:t>
            </a:r>
            <a:r>
              <a:rPr lang="en-US" altLang="zh-CN" sz="1200" b="1" i="0" kern="1200" dirty="0" smtClean="0">
                <a:solidFill>
                  <a:schemeClr val="tx1"/>
                </a:solidFill>
                <a:effectLst/>
                <a:latin typeface="+mn-lt"/>
                <a:ea typeface="+mn-ea"/>
                <a:cs typeface="+mn-cs"/>
              </a:rPr>
              <a:t>PS</a:t>
            </a:r>
            <a:r>
              <a:rPr lang="zh-CN" altLang="en-US" sz="1200" b="1" i="0" kern="1200" dirty="0" smtClean="0">
                <a:solidFill>
                  <a:schemeClr val="tx1"/>
                </a:solidFill>
                <a:effectLst/>
                <a:latin typeface="+mn-lt"/>
                <a:ea typeface="+mn-ea"/>
                <a:cs typeface="+mn-cs"/>
              </a:rPr>
              <a:t>的作用就更好理解了，主要负责</a:t>
            </a:r>
            <a:r>
              <a:rPr lang="en-US" altLang="zh-CN" sz="1200" b="1" i="0" kern="1200" dirty="0" smtClean="0">
                <a:solidFill>
                  <a:schemeClr val="tx1"/>
                </a:solidFill>
                <a:effectLst/>
                <a:latin typeface="+mn-lt"/>
                <a:ea typeface="+mn-ea"/>
                <a:cs typeface="+mn-cs"/>
              </a:rPr>
              <a:t>VS</a:t>
            </a:r>
            <a:r>
              <a:rPr lang="zh-CN" altLang="en-US" sz="1200" b="1" i="0" kern="1200" dirty="0" smtClean="0">
                <a:solidFill>
                  <a:schemeClr val="tx1"/>
                </a:solidFill>
                <a:effectLst/>
                <a:latin typeface="+mn-lt"/>
                <a:ea typeface="+mn-ea"/>
                <a:cs typeface="+mn-cs"/>
              </a:rPr>
              <a:t>之后的处理，比如图形表面的纹理以及像素值、颜色等等，使其达到预期的效果。</a:t>
            </a:r>
            <a:r>
              <a:rPr lang="zh-CN" altLang="en-US" sz="1200" b="0" i="0" kern="1200" dirty="0" smtClean="0">
                <a:solidFill>
                  <a:schemeClr val="tx1"/>
                </a:solidFill>
                <a:effectLst/>
                <a:latin typeface="+mn-lt"/>
                <a:ea typeface="+mn-ea"/>
                <a:cs typeface="+mn-cs"/>
              </a:rPr>
              <a:t>不过</a:t>
            </a:r>
            <a:r>
              <a:rPr lang="en-US" altLang="zh-CN" sz="1200" b="0" i="0" kern="1200" dirty="0" smtClean="0">
                <a:solidFill>
                  <a:schemeClr val="tx1"/>
                </a:solidFill>
                <a:effectLst/>
                <a:latin typeface="+mn-lt"/>
                <a:ea typeface="+mn-ea"/>
                <a:cs typeface="+mn-cs"/>
              </a:rPr>
              <a:t>PS</a:t>
            </a:r>
            <a:r>
              <a:rPr lang="zh-CN" altLang="en-US" sz="1200" b="0" i="0" kern="1200" dirty="0" smtClean="0">
                <a:solidFill>
                  <a:schemeClr val="tx1"/>
                </a:solidFill>
                <a:effectLst/>
                <a:latin typeface="+mn-lt"/>
                <a:ea typeface="+mn-ea"/>
                <a:cs typeface="+mn-cs"/>
              </a:rPr>
              <a:t>中根据各工种的不同细化分为像素渲染单元（</a:t>
            </a:r>
            <a:r>
              <a:rPr lang="en-US" altLang="zh-CN" sz="1200" b="0" i="0" kern="1200" dirty="0" smtClean="0">
                <a:solidFill>
                  <a:schemeClr val="tx1"/>
                </a:solidFill>
                <a:effectLst/>
                <a:latin typeface="+mn-lt"/>
                <a:ea typeface="+mn-ea"/>
                <a:cs typeface="+mn-cs"/>
              </a:rPr>
              <a:t>Pixel </a:t>
            </a:r>
            <a:r>
              <a:rPr lang="en-US" altLang="zh-CN" sz="1200" b="0" i="0" kern="1200" dirty="0" err="1" smtClean="0">
                <a:solidFill>
                  <a:schemeClr val="tx1"/>
                </a:solidFill>
                <a:effectLst/>
                <a:latin typeface="+mn-lt"/>
                <a:ea typeface="+mn-ea"/>
                <a:cs typeface="+mn-cs"/>
              </a:rPr>
              <a:t>Shader</a:t>
            </a:r>
            <a:r>
              <a:rPr lang="en-US" altLang="zh-CN" sz="1200" b="0" i="0" kern="1200" dirty="0" smtClean="0">
                <a:solidFill>
                  <a:schemeClr val="tx1"/>
                </a:solidFill>
                <a:effectLst/>
                <a:latin typeface="+mn-lt"/>
                <a:ea typeface="+mn-ea"/>
                <a:cs typeface="+mn-cs"/>
              </a:rPr>
              <a:t> Unit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PSU</a:t>
            </a:r>
            <a:r>
              <a:rPr lang="zh-CN" altLang="en-US" sz="1200" b="0" i="0" kern="1200" dirty="0" smtClean="0">
                <a:solidFill>
                  <a:schemeClr val="tx1"/>
                </a:solidFill>
                <a:effectLst/>
                <a:latin typeface="+mn-lt"/>
                <a:ea typeface="+mn-ea"/>
                <a:cs typeface="+mn-cs"/>
              </a:rPr>
              <a:t>）、纹理贴图单元（</a:t>
            </a:r>
            <a:r>
              <a:rPr lang="en-US" altLang="zh-CN" sz="1200" b="0" i="0" kern="1200" dirty="0" smtClean="0">
                <a:solidFill>
                  <a:schemeClr val="tx1"/>
                </a:solidFill>
                <a:effectLst/>
                <a:latin typeface="+mn-lt"/>
                <a:ea typeface="+mn-ea"/>
                <a:cs typeface="+mn-cs"/>
              </a:rPr>
              <a:t>Texture Map Unit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TMU</a:t>
            </a:r>
            <a:r>
              <a:rPr lang="zh-CN" altLang="en-US" sz="1200" b="0" i="0" kern="1200" dirty="0" smtClean="0">
                <a:solidFill>
                  <a:schemeClr val="tx1"/>
                </a:solidFill>
                <a:effectLst/>
                <a:latin typeface="+mn-lt"/>
                <a:ea typeface="+mn-ea"/>
                <a:cs typeface="+mn-cs"/>
              </a:rPr>
              <a:t>）以及光栅化单元（</a:t>
            </a:r>
            <a:r>
              <a:rPr lang="en-US" altLang="zh-CN" sz="1200" b="0" i="0" kern="1200" dirty="0" smtClean="0">
                <a:solidFill>
                  <a:schemeClr val="tx1"/>
                </a:solidFill>
                <a:effectLst/>
                <a:latin typeface="+mn-lt"/>
                <a:ea typeface="+mn-ea"/>
                <a:cs typeface="+mn-cs"/>
              </a:rPr>
              <a:t>Raster Operations Pipe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卡中叫做</a:t>
            </a:r>
            <a:r>
              <a:rPr lang="en-US" altLang="zh-CN" sz="1200" b="0" i="0" kern="1200" dirty="0" smtClean="0">
                <a:solidFill>
                  <a:schemeClr val="tx1"/>
                </a:solidFill>
                <a:effectLst/>
                <a:latin typeface="+mn-lt"/>
                <a:ea typeface="+mn-ea"/>
                <a:cs typeface="+mn-cs"/>
              </a:rPr>
              <a:t>Render Back End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RBE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PSU</a:t>
            </a:r>
            <a:r>
              <a:rPr lang="zh-CN" altLang="en-US" sz="1200" b="0" i="0" kern="1200" dirty="0" smtClean="0">
                <a:solidFill>
                  <a:schemeClr val="tx1"/>
                </a:solidFill>
                <a:effectLst/>
                <a:latin typeface="+mn-lt"/>
                <a:ea typeface="+mn-ea"/>
                <a:cs typeface="+mn-cs"/>
              </a:rPr>
              <a:t>主要负责像素的处理工作，比如我们在游戏中见到的场景、光影效果等；</a:t>
            </a:r>
            <a:r>
              <a:rPr lang="en-US" altLang="zh-CN" sz="1200" b="0" i="0" kern="1200" dirty="0" smtClean="0">
                <a:solidFill>
                  <a:schemeClr val="tx1"/>
                </a:solidFill>
                <a:effectLst/>
                <a:latin typeface="+mn-lt"/>
                <a:ea typeface="+mn-ea"/>
                <a:cs typeface="+mn-cs"/>
              </a:rPr>
              <a:t>TMU</a:t>
            </a:r>
            <a:r>
              <a:rPr lang="zh-CN" altLang="en-US" sz="1200" b="0" i="0" kern="1200" dirty="0" smtClean="0">
                <a:solidFill>
                  <a:schemeClr val="tx1"/>
                </a:solidFill>
                <a:effectLst/>
                <a:latin typeface="+mn-lt"/>
                <a:ea typeface="+mn-ea"/>
                <a:cs typeface="+mn-cs"/>
              </a:rPr>
              <a:t>主要负责纹理处理工作，比如树木、石头的纹理以及水面反射等等；而</a:t>
            </a:r>
            <a:r>
              <a:rPr lang="en-US" altLang="zh-CN" sz="1200" b="0" i="0" kern="1200" dirty="0" smtClean="0">
                <a:solidFill>
                  <a:schemeClr val="tx1"/>
                </a:solidFill>
                <a:effectLst/>
                <a:latin typeface="+mn-lt"/>
                <a:ea typeface="+mn-ea"/>
                <a:cs typeface="+mn-cs"/>
              </a:rPr>
              <a:t>ROP/RBE</a:t>
            </a:r>
            <a:r>
              <a:rPr lang="zh-CN" altLang="en-US" sz="1200" b="0" i="0" kern="1200" dirty="0" smtClean="0">
                <a:solidFill>
                  <a:schemeClr val="tx1"/>
                </a:solidFill>
                <a:effectLst/>
                <a:latin typeface="+mn-lt"/>
                <a:ea typeface="+mn-ea"/>
                <a:cs typeface="+mn-cs"/>
              </a:rPr>
              <a:t>负责像素的最终输出工作，执行像素的读／写操作、</a:t>
            </a:r>
            <a:r>
              <a:rPr lang="en-US" altLang="zh-CN" sz="1200" b="0" i="0" kern="1200" dirty="0" smtClean="0">
                <a:solidFill>
                  <a:schemeClr val="tx1"/>
                </a:solidFill>
                <a:effectLst/>
                <a:latin typeface="+mn-lt"/>
                <a:ea typeface="+mn-ea"/>
                <a:cs typeface="+mn-cs"/>
              </a:rPr>
              <a:t>Z-Buffer</a:t>
            </a:r>
            <a:r>
              <a:rPr lang="zh-CN" altLang="en-US" sz="1200" b="0" i="0" kern="1200" dirty="0" smtClean="0">
                <a:solidFill>
                  <a:schemeClr val="tx1"/>
                </a:solidFill>
                <a:effectLst/>
                <a:latin typeface="+mn-lt"/>
                <a:ea typeface="+mn-ea"/>
                <a:cs typeface="+mn-cs"/>
              </a:rPr>
              <a:t>检查、色彩混合及抗锯齿等。</a:t>
            </a:r>
            <a:endParaRPr lang="zh-CN" altLang="en-US" dirty="0"/>
          </a:p>
        </p:txBody>
      </p:sp>
      <p:sp>
        <p:nvSpPr>
          <p:cNvPr id="4" name="灯片编号占位符 3"/>
          <p:cNvSpPr>
            <a:spLocks noGrp="1"/>
          </p:cNvSpPr>
          <p:nvPr>
            <p:ph type="sldNum" sz="quarter" idx="10"/>
          </p:nvPr>
        </p:nvSpPr>
        <p:spPr/>
        <p:txBody>
          <a:bodyPr/>
          <a:lstStyle/>
          <a:p>
            <a:fld id="{FB4774A4-03AD-4D80-80EE-A800932FA701}" type="slidenum">
              <a:rPr lang="zh-CN" altLang="en-US" smtClean="0"/>
              <a:t>16</a:t>
            </a:fld>
            <a:endParaRPr lang="zh-CN" altLang="en-US"/>
          </a:p>
        </p:txBody>
      </p:sp>
    </p:spTree>
    <p:extLst>
      <p:ext uri="{BB962C8B-B14F-4D97-AF65-F5344CB8AC3E}">
        <p14:creationId xmlns:p14="http://schemas.microsoft.com/office/powerpoint/2010/main" val="79041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774A4-03AD-4D80-80EE-A800932FA701}" type="slidenum">
              <a:rPr lang="zh-CN" altLang="en-US" smtClean="0"/>
              <a:t>17</a:t>
            </a:fld>
            <a:endParaRPr lang="zh-CN" altLang="en-US"/>
          </a:p>
        </p:txBody>
      </p:sp>
    </p:spTree>
    <p:extLst>
      <p:ext uri="{BB962C8B-B14F-4D97-AF65-F5344CB8AC3E}">
        <p14:creationId xmlns:p14="http://schemas.microsoft.com/office/powerpoint/2010/main" val="340506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最常见的像素数据都是由</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（红、绿、蓝）三种颜色构成的，加上它们共有的信息说明（</a:t>
            </a:r>
            <a:r>
              <a:rPr lang="en-US" altLang="zh-CN" sz="1200" b="0" i="0" kern="1200" dirty="0" smtClean="0">
                <a:solidFill>
                  <a:schemeClr val="tx1"/>
                </a:solidFill>
                <a:effectLst/>
                <a:latin typeface="+mn-lt"/>
                <a:ea typeface="+mn-ea"/>
                <a:cs typeface="+mn-cs"/>
              </a:rPr>
              <a:t>Alpha</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而顶点数据一般是由</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四个坐标构成，这样也是四个通道。</a:t>
            </a:r>
            <a:endParaRPr lang="zh-CN" altLang="en-US" dirty="0"/>
          </a:p>
        </p:txBody>
      </p:sp>
      <p:sp>
        <p:nvSpPr>
          <p:cNvPr id="4" name="灯片编号占位符 3"/>
          <p:cNvSpPr>
            <a:spLocks noGrp="1"/>
          </p:cNvSpPr>
          <p:nvPr>
            <p:ph type="sldNum" sz="quarter" idx="10"/>
          </p:nvPr>
        </p:nvSpPr>
        <p:spPr/>
        <p:txBody>
          <a:bodyPr/>
          <a:lstStyle/>
          <a:p>
            <a:fld id="{FB4774A4-03AD-4D80-80EE-A800932FA701}" type="slidenum">
              <a:rPr lang="zh-CN" altLang="en-US" smtClean="0"/>
              <a:t>19</a:t>
            </a:fld>
            <a:endParaRPr lang="zh-CN" altLang="en-US"/>
          </a:p>
        </p:txBody>
      </p:sp>
    </p:spTree>
    <p:extLst>
      <p:ext uri="{BB962C8B-B14F-4D97-AF65-F5344CB8AC3E}">
        <p14:creationId xmlns:p14="http://schemas.microsoft.com/office/powerpoint/2010/main" val="147574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由于顶点和像素的绝大部分运算都是</a:t>
            </a:r>
            <a:r>
              <a:rPr lang="en-US" altLang="zh-CN" sz="1200" b="0" i="0" kern="1200" dirty="0" smtClean="0">
                <a:solidFill>
                  <a:schemeClr val="tx1"/>
                </a:solidFill>
                <a:effectLst/>
                <a:latin typeface="+mn-lt"/>
                <a:ea typeface="+mn-ea"/>
                <a:cs typeface="+mn-cs"/>
              </a:rPr>
              <a:t>4D Vector</a:t>
            </a:r>
            <a:r>
              <a:rPr lang="zh-CN" altLang="en-US" sz="1200" b="0" i="0" kern="1200" dirty="0" smtClean="0">
                <a:solidFill>
                  <a:schemeClr val="tx1"/>
                </a:solidFill>
                <a:effectLst/>
                <a:latin typeface="+mn-lt"/>
                <a:ea typeface="+mn-ea"/>
                <a:cs typeface="+mn-cs"/>
              </a:rPr>
              <a:t>，它只需要一个指令端口就能在单周期内完成</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倍运算量，显然</a:t>
            </a:r>
            <a:r>
              <a:rPr lang="en-US" altLang="zh-CN" sz="1200" b="0" i="0" kern="1200" dirty="0" smtClean="0">
                <a:solidFill>
                  <a:schemeClr val="tx1"/>
                </a:solidFill>
                <a:effectLst/>
                <a:latin typeface="+mn-lt"/>
                <a:ea typeface="+mn-ea"/>
                <a:cs typeface="+mn-cs"/>
              </a:rPr>
              <a:t>SIMD</a:t>
            </a:r>
            <a:r>
              <a:rPr lang="zh-CN" altLang="en-US" sz="1200" b="0" i="0" kern="1200" dirty="0" smtClean="0">
                <a:solidFill>
                  <a:schemeClr val="tx1"/>
                </a:solidFill>
                <a:effectLst/>
                <a:latin typeface="+mn-lt"/>
                <a:ea typeface="+mn-ea"/>
                <a:cs typeface="+mn-cs"/>
              </a:rPr>
              <a:t>架构能够有效提升</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的矢量处理性能以使效率达到</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。但如果</a:t>
            </a:r>
            <a:r>
              <a:rPr lang="en-US" altLang="zh-CN" sz="1200" b="0" i="0" kern="1200" dirty="0" smtClean="0">
                <a:solidFill>
                  <a:schemeClr val="tx1"/>
                </a:solidFill>
                <a:effectLst/>
                <a:latin typeface="+mn-lt"/>
                <a:ea typeface="+mn-ea"/>
                <a:cs typeface="+mn-cs"/>
              </a:rPr>
              <a:t>4D SIMD</a:t>
            </a:r>
            <a:r>
              <a:rPr lang="zh-CN" altLang="en-US" sz="1200" b="0" i="0" kern="1200" dirty="0" smtClean="0">
                <a:solidFill>
                  <a:schemeClr val="tx1"/>
                </a:solidFill>
                <a:effectLst/>
                <a:latin typeface="+mn-lt"/>
                <a:ea typeface="+mn-ea"/>
                <a:cs typeface="+mn-cs"/>
              </a:rPr>
              <a:t>架构一旦遇上</a:t>
            </a:r>
            <a:r>
              <a:rPr lang="en-US" altLang="zh-CN" sz="1200" b="0" i="0" kern="1200" dirty="0" smtClean="0">
                <a:solidFill>
                  <a:schemeClr val="tx1"/>
                </a:solidFill>
                <a:effectLst/>
                <a:latin typeface="+mn-lt"/>
                <a:ea typeface="+mn-ea"/>
                <a:cs typeface="+mn-cs"/>
              </a:rPr>
              <a:t>1D</a:t>
            </a:r>
            <a:r>
              <a:rPr lang="zh-CN" altLang="en-US" sz="1200" b="0" i="0" kern="1200" dirty="0" smtClean="0">
                <a:solidFill>
                  <a:schemeClr val="tx1"/>
                </a:solidFill>
                <a:effectLst/>
                <a:latin typeface="+mn-lt"/>
                <a:ea typeface="+mn-ea"/>
                <a:cs typeface="+mn-cs"/>
              </a:rPr>
              <a:t>标量指令的时候，效率就会陡然降至原来的</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，而其他的</a:t>
            </a:r>
            <a:r>
              <a:rPr lang="en-US" altLang="zh-CN" sz="1200" b="0" i="0" kern="1200" dirty="0" smtClean="0">
                <a:solidFill>
                  <a:schemeClr val="tx1"/>
                </a:solidFill>
                <a:effectLst/>
                <a:latin typeface="+mn-lt"/>
                <a:ea typeface="+mn-ea"/>
                <a:cs typeface="+mn-cs"/>
              </a:rPr>
              <a:t>3/4</a:t>
            </a:r>
            <a:r>
              <a:rPr lang="zh-CN" altLang="en-US" sz="1200" b="0" i="0" kern="1200" dirty="0" smtClean="0">
                <a:solidFill>
                  <a:schemeClr val="tx1"/>
                </a:solidFill>
                <a:effectLst/>
                <a:latin typeface="+mn-lt"/>
                <a:ea typeface="+mn-ea"/>
                <a:cs typeface="+mn-cs"/>
              </a:rPr>
              <a:t>模块几乎被闲置。为了解决这种资源被浪费的情况，</a:t>
            </a:r>
            <a:r>
              <a:rPr lang="en-US" altLang="zh-CN" sz="1200" b="0" i="0" kern="1200" dirty="0" smtClean="0">
                <a:solidFill>
                  <a:schemeClr val="tx1"/>
                </a:solidFill>
                <a:effectLst/>
                <a:latin typeface="+mn-lt"/>
                <a:ea typeface="+mn-ea"/>
                <a:cs typeface="+mn-cs"/>
              </a:rPr>
              <a:t>ATI</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NVIDIA</a:t>
            </a:r>
            <a:r>
              <a:rPr lang="zh-CN" altLang="en-US" sz="1200" b="0" i="0" kern="1200" dirty="0" smtClean="0">
                <a:solidFill>
                  <a:schemeClr val="tx1"/>
                </a:solidFill>
                <a:effectLst/>
                <a:latin typeface="+mn-lt"/>
                <a:ea typeface="+mn-ea"/>
                <a:cs typeface="+mn-cs"/>
              </a:rPr>
              <a:t>在进入</a:t>
            </a:r>
            <a:r>
              <a:rPr lang="en-US" altLang="zh-CN" sz="1200" b="0" i="0" kern="1200" dirty="0" smtClean="0">
                <a:solidFill>
                  <a:schemeClr val="tx1"/>
                </a:solidFill>
                <a:effectLst/>
                <a:latin typeface="+mn-lt"/>
                <a:ea typeface="+mn-ea"/>
                <a:cs typeface="+mn-cs"/>
              </a:rPr>
              <a:t>DX9</a:t>
            </a:r>
            <a:r>
              <a:rPr lang="zh-CN" altLang="en-US" sz="1200" b="0" i="0" kern="1200" dirty="0" smtClean="0">
                <a:solidFill>
                  <a:schemeClr val="tx1"/>
                </a:solidFill>
                <a:effectLst/>
                <a:latin typeface="+mn-lt"/>
                <a:ea typeface="+mn-ea"/>
                <a:cs typeface="+mn-cs"/>
              </a:rPr>
              <a:t>时代后相继采用混合型设计，比如</a:t>
            </a:r>
            <a:r>
              <a:rPr lang="en-US" altLang="zh-CN" sz="1200" b="0" i="0" kern="1200" dirty="0" smtClean="0">
                <a:solidFill>
                  <a:schemeClr val="tx1"/>
                </a:solidFill>
                <a:effectLst/>
                <a:latin typeface="+mn-lt"/>
                <a:ea typeface="+mn-ea"/>
                <a:cs typeface="+mn-cs"/>
              </a:rPr>
              <a:t>R300</a:t>
            </a:r>
            <a:r>
              <a:rPr lang="zh-CN" altLang="en-US" sz="1200" b="0" i="0" kern="1200" dirty="0" smtClean="0">
                <a:solidFill>
                  <a:schemeClr val="tx1"/>
                </a:solidFill>
                <a:effectLst/>
                <a:latin typeface="+mn-lt"/>
                <a:ea typeface="+mn-ea"/>
                <a:cs typeface="+mn-cs"/>
              </a:rPr>
              <a:t>就采用了</a:t>
            </a:r>
            <a:r>
              <a:rPr lang="en-US" altLang="zh-CN" sz="1200" b="0" i="0" kern="1200" dirty="0" smtClean="0">
                <a:solidFill>
                  <a:schemeClr val="tx1"/>
                </a:solidFill>
                <a:effectLst/>
                <a:latin typeface="+mn-lt"/>
                <a:ea typeface="+mn-ea"/>
                <a:cs typeface="+mn-cs"/>
              </a:rPr>
              <a:t>3D+1D</a:t>
            </a:r>
            <a:r>
              <a:rPr lang="zh-CN" altLang="en-US" sz="1200" b="0" i="0" kern="1200" dirty="0" smtClean="0">
                <a:solidFill>
                  <a:schemeClr val="tx1"/>
                </a:solidFill>
                <a:effectLst/>
                <a:latin typeface="+mn-lt"/>
                <a:ea typeface="+mn-ea"/>
                <a:cs typeface="+mn-cs"/>
              </a:rPr>
              <a:t>的架构，允许</a:t>
            </a:r>
            <a:r>
              <a:rPr lang="en-US" altLang="zh-CN" sz="1200" b="0" i="0" kern="1200" dirty="0" smtClean="0">
                <a:solidFill>
                  <a:schemeClr val="tx1"/>
                </a:solidFill>
                <a:effectLst/>
                <a:latin typeface="+mn-lt"/>
                <a:ea typeface="+mn-ea"/>
                <a:cs typeface="+mn-cs"/>
              </a:rPr>
              <a:t>Co-issue</a:t>
            </a:r>
            <a:r>
              <a:rPr lang="zh-CN" altLang="en-US" sz="1200" b="0" i="0" kern="1200" dirty="0" smtClean="0">
                <a:solidFill>
                  <a:schemeClr val="tx1"/>
                </a:solidFill>
                <a:effectLst/>
                <a:latin typeface="+mn-lt"/>
                <a:ea typeface="+mn-ea"/>
                <a:cs typeface="+mn-cs"/>
              </a:rPr>
              <a:t>操作（矢量指令和标量指令可以并行执行），</a:t>
            </a:r>
            <a:r>
              <a:rPr lang="en-US" altLang="zh-CN" sz="1200" b="0" i="0" kern="1200" dirty="0" smtClean="0">
                <a:solidFill>
                  <a:schemeClr val="tx1"/>
                </a:solidFill>
                <a:effectLst/>
                <a:latin typeface="+mn-lt"/>
                <a:ea typeface="+mn-ea"/>
                <a:cs typeface="+mn-cs"/>
              </a:rPr>
              <a:t>NV40</a:t>
            </a:r>
            <a:r>
              <a:rPr lang="zh-CN" altLang="en-US" sz="1200" b="0" i="0" kern="1200" dirty="0" smtClean="0">
                <a:solidFill>
                  <a:schemeClr val="tx1"/>
                </a:solidFill>
                <a:effectLst/>
                <a:latin typeface="+mn-lt"/>
                <a:ea typeface="+mn-ea"/>
                <a:cs typeface="+mn-cs"/>
              </a:rPr>
              <a:t>以后的</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支持</a:t>
            </a:r>
            <a:r>
              <a:rPr lang="en-US" altLang="zh-CN" sz="1200" b="0" i="0" kern="1200" dirty="0" smtClean="0">
                <a:solidFill>
                  <a:schemeClr val="tx1"/>
                </a:solidFill>
                <a:effectLst/>
                <a:latin typeface="+mn-lt"/>
                <a:ea typeface="+mn-ea"/>
                <a:cs typeface="+mn-cs"/>
              </a:rPr>
              <a:t>2D+2D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3D+1D</a:t>
            </a:r>
            <a:r>
              <a:rPr lang="zh-CN" altLang="en-US" sz="1200" b="0" i="0" kern="1200" dirty="0" smtClean="0">
                <a:solidFill>
                  <a:schemeClr val="tx1"/>
                </a:solidFill>
                <a:effectLst/>
                <a:latin typeface="+mn-lt"/>
                <a:ea typeface="+mn-ea"/>
                <a:cs typeface="+mn-cs"/>
              </a:rPr>
              <a:t>两种模式，虽然很大程度上缓解了标量指令执行效率低下的问题，但依然无法最大限度的发挥</a:t>
            </a:r>
            <a:r>
              <a:rPr lang="en-US" altLang="zh-CN" sz="1200" b="0" i="0" kern="1200" dirty="0" smtClean="0">
                <a:solidFill>
                  <a:schemeClr val="tx1"/>
                </a:solidFill>
                <a:effectLst/>
                <a:latin typeface="+mn-lt"/>
                <a:ea typeface="+mn-ea"/>
                <a:cs typeface="+mn-cs"/>
              </a:rPr>
              <a:t>ALU</a:t>
            </a:r>
            <a:r>
              <a:rPr lang="zh-CN" altLang="en-US" sz="1200" b="0" i="0" kern="1200" dirty="0" smtClean="0">
                <a:solidFill>
                  <a:schemeClr val="tx1"/>
                </a:solidFill>
                <a:effectLst/>
                <a:latin typeface="+mn-lt"/>
                <a:ea typeface="+mn-ea"/>
                <a:cs typeface="+mn-cs"/>
              </a:rPr>
              <a:t>运算能力，尤其是一旦遇上分支预测的情况，</a:t>
            </a:r>
            <a:r>
              <a:rPr lang="en-US" altLang="zh-CN" sz="1200" b="0" i="0" kern="1200" dirty="0" smtClean="0">
                <a:solidFill>
                  <a:schemeClr val="tx1"/>
                </a:solidFill>
                <a:effectLst/>
                <a:latin typeface="+mn-lt"/>
                <a:ea typeface="+mn-ea"/>
                <a:cs typeface="+mn-cs"/>
              </a:rPr>
              <a:t>SIMD</a:t>
            </a:r>
            <a:r>
              <a:rPr lang="zh-CN" altLang="en-US" sz="1200" b="0" i="0" kern="1200" dirty="0" smtClean="0">
                <a:solidFill>
                  <a:schemeClr val="tx1"/>
                </a:solidFill>
                <a:effectLst/>
                <a:latin typeface="+mn-lt"/>
                <a:ea typeface="+mn-ea"/>
                <a:cs typeface="+mn-cs"/>
              </a:rPr>
              <a:t>在矢量处理方面高效能的优势将会大大降低。</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分析一下其中的原因，我们可以得知：在早期，传统的</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条渲染管线包含了</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个基本单元，而大多数程序指令都是</a:t>
            </a:r>
            <a:r>
              <a:rPr lang="en-US" altLang="zh-CN" sz="1200" b="0" i="0" kern="1200" dirty="0" smtClean="0">
                <a:solidFill>
                  <a:schemeClr val="tx1"/>
                </a:solidFill>
                <a:effectLst/>
                <a:latin typeface="+mn-lt"/>
                <a:ea typeface="+mn-ea"/>
                <a:cs typeface="+mn-cs"/>
              </a:rPr>
              <a:t>4D</a:t>
            </a:r>
            <a:r>
              <a:rPr lang="zh-CN" altLang="en-US" sz="1200" b="0" i="0" kern="1200" dirty="0" smtClean="0">
                <a:solidFill>
                  <a:schemeClr val="tx1"/>
                </a:solidFill>
                <a:effectLst/>
                <a:latin typeface="+mn-lt"/>
                <a:ea typeface="+mn-ea"/>
                <a:cs typeface="+mn-cs"/>
              </a:rPr>
              <a:t>的，所以执行效率会很高。然而随着</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的不断革新以及游戏设计中复杂的</a:t>
            </a:r>
            <a:r>
              <a:rPr lang="en-US" altLang="zh-CN" sz="1200" b="0" i="0" kern="1200" dirty="0" err="1" smtClean="0">
                <a:solidFill>
                  <a:schemeClr val="tx1"/>
                </a:solidFill>
                <a:effectLst/>
                <a:latin typeface="+mn-lt"/>
                <a:ea typeface="+mn-ea"/>
                <a:cs typeface="+mn-cs"/>
              </a:rPr>
              <a:t>Shader</a:t>
            </a:r>
            <a:r>
              <a:rPr lang="zh-CN" altLang="en-US" sz="1200" b="0" i="0" kern="1200" dirty="0" smtClean="0">
                <a:solidFill>
                  <a:schemeClr val="tx1"/>
                </a:solidFill>
                <a:effectLst/>
                <a:latin typeface="+mn-lt"/>
                <a:ea typeface="+mn-ea"/>
                <a:cs typeface="+mn-cs"/>
              </a:rPr>
              <a:t>指令的发展，</a:t>
            </a:r>
            <a:r>
              <a:rPr lang="en-US" altLang="zh-CN" sz="1200" b="0" i="0" kern="1200" dirty="0" smtClean="0">
                <a:solidFill>
                  <a:schemeClr val="tx1"/>
                </a:solidFill>
                <a:effectLst/>
                <a:latin typeface="+mn-lt"/>
                <a:ea typeface="+mn-ea"/>
                <a:cs typeface="+mn-cs"/>
              </a:rPr>
              <a:t>4D</a:t>
            </a:r>
            <a:r>
              <a:rPr lang="zh-CN" altLang="en-US" sz="1200" b="0" i="0" kern="1200" dirty="0" smtClean="0">
                <a:solidFill>
                  <a:schemeClr val="tx1"/>
                </a:solidFill>
                <a:effectLst/>
                <a:latin typeface="+mn-lt"/>
                <a:ea typeface="+mn-ea"/>
                <a:cs typeface="+mn-cs"/>
              </a:rPr>
              <a:t>指令的出现比例开始逐步下降，而</a:t>
            </a:r>
            <a:r>
              <a:rPr lang="en-US" altLang="zh-CN" sz="1200" b="0" i="0" kern="1200" dirty="0" smtClean="0">
                <a:solidFill>
                  <a:schemeClr val="tx1"/>
                </a:solidFill>
                <a:effectLst/>
                <a:latin typeface="+mn-lt"/>
                <a:ea typeface="+mn-ea"/>
                <a:cs typeface="+mn-cs"/>
              </a:rPr>
              <a:t>1D/2D/3D</a:t>
            </a:r>
            <a:r>
              <a:rPr lang="zh-CN" altLang="en-US" sz="1200" b="0" i="0" kern="1200" dirty="0" smtClean="0">
                <a:solidFill>
                  <a:schemeClr val="tx1"/>
                </a:solidFill>
                <a:effectLst/>
                <a:latin typeface="+mn-lt"/>
                <a:ea typeface="+mn-ea"/>
                <a:cs typeface="+mn-cs"/>
              </a:rPr>
              <a:t>等混合指令开始大幅出现，故而传统的管线式架构效率开始越来越低下。</a:t>
            </a:r>
            <a:endParaRPr lang="zh-CN" altLang="en-US" dirty="0"/>
          </a:p>
        </p:txBody>
      </p:sp>
      <p:sp>
        <p:nvSpPr>
          <p:cNvPr id="4" name="灯片编号占位符 3"/>
          <p:cNvSpPr>
            <a:spLocks noGrp="1"/>
          </p:cNvSpPr>
          <p:nvPr>
            <p:ph type="sldNum" sz="quarter" idx="10"/>
          </p:nvPr>
        </p:nvSpPr>
        <p:spPr/>
        <p:txBody>
          <a:bodyPr/>
          <a:lstStyle/>
          <a:p>
            <a:fld id="{FB4774A4-03AD-4D80-80EE-A800932FA701}" type="slidenum">
              <a:rPr lang="zh-CN" altLang="en-US" smtClean="0"/>
              <a:t>20</a:t>
            </a:fld>
            <a:endParaRPr lang="zh-CN" altLang="en-US"/>
          </a:p>
        </p:txBody>
      </p:sp>
    </p:spTree>
    <p:extLst>
      <p:ext uri="{BB962C8B-B14F-4D97-AF65-F5344CB8AC3E}">
        <p14:creationId xmlns:p14="http://schemas.microsoft.com/office/powerpoint/2010/main" val="4119098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PU:</a:t>
            </a:r>
            <a:r>
              <a:rPr lang="zh-CN" altLang="en-US" sz="1200" b="0" i="0" kern="1200" dirty="0" smtClean="0">
                <a:solidFill>
                  <a:schemeClr val="tx1"/>
                </a:solidFill>
                <a:effectLst/>
                <a:latin typeface="+mn-lt"/>
                <a:ea typeface="+mn-ea"/>
                <a:cs typeface="+mn-cs"/>
              </a:rPr>
              <a:t>处理单元</a:t>
            </a:r>
            <a:endParaRPr lang="zh-CN" altLang="en-US" dirty="0"/>
          </a:p>
        </p:txBody>
      </p:sp>
      <p:sp>
        <p:nvSpPr>
          <p:cNvPr id="4" name="灯片编号占位符 3"/>
          <p:cNvSpPr>
            <a:spLocks noGrp="1"/>
          </p:cNvSpPr>
          <p:nvPr>
            <p:ph type="sldNum" sz="quarter" idx="10"/>
          </p:nvPr>
        </p:nvSpPr>
        <p:spPr/>
        <p:txBody>
          <a:bodyPr/>
          <a:lstStyle/>
          <a:p>
            <a:fld id="{FB4774A4-03AD-4D80-80EE-A800932FA701}" type="slidenum">
              <a:rPr lang="zh-CN" altLang="en-US" smtClean="0"/>
              <a:t>22</a:t>
            </a:fld>
            <a:endParaRPr lang="zh-CN" altLang="en-US"/>
          </a:p>
        </p:txBody>
      </p:sp>
    </p:spTree>
    <p:extLst>
      <p:ext uri="{BB962C8B-B14F-4D97-AF65-F5344CB8AC3E}">
        <p14:creationId xmlns:p14="http://schemas.microsoft.com/office/powerpoint/2010/main" val="2348787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卡的</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中每个流处理器都具有完整的</a:t>
            </a:r>
            <a:r>
              <a:rPr lang="en-US" altLang="zh-CN" sz="1200" b="0" i="0" kern="1200" dirty="0" smtClean="0">
                <a:solidFill>
                  <a:schemeClr val="tx1"/>
                </a:solidFill>
                <a:effectLst/>
                <a:latin typeface="+mn-lt"/>
                <a:ea typeface="+mn-ea"/>
                <a:cs typeface="+mn-cs"/>
              </a:rPr>
              <a:t>ALU(</a:t>
            </a:r>
            <a:r>
              <a:rPr lang="zh-CN" altLang="en-US" sz="1200" b="0" i="0" kern="1200" dirty="0" smtClean="0">
                <a:solidFill>
                  <a:schemeClr val="tx1"/>
                </a:solidFill>
                <a:effectLst/>
                <a:latin typeface="+mn-lt"/>
                <a:ea typeface="+mn-ea"/>
                <a:cs typeface="+mn-cs"/>
              </a:rPr>
              <a:t>算术逻辑单元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功能，在发出一条操作指令时每个流处理器都能充分工作．而</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卡的</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中每个流处理器的</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个流处理单元都是固定的，不能拆开重组，如果在处理纯</a:t>
            </a:r>
            <a:r>
              <a:rPr lang="en-US" altLang="zh-CN" sz="1200" b="0" i="0" kern="1200" dirty="0" smtClean="0">
                <a:solidFill>
                  <a:schemeClr val="tx1"/>
                </a:solidFill>
                <a:effectLst/>
                <a:latin typeface="+mn-lt"/>
                <a:ea typeface="+mn-ea"/>
                <a:cs typeface="+mn-cs"/>
              </a:rPr>
              <a:t>4D</a:t>
            </a:r>
            <a:r>
              <a:rPr lang="zh-CN" altLang="en-US" sz="1200" b="0" i="0" kern="1200" dirty="0" smtClean="0">
                <a:solidFill>
                  <a:schemeClr val="tx1"/>
                </a:solidFill>
                <a:effectLst/>
                <a:latin typeface="+mn-lt"/>
                <a:ea typeface="+mn-ea"/>
                <a:cs typeface="+mn-cs"/>
              </a:rPr>
              <a:t>指令的时候，每个流处理器只能处理一条</a:t>
            </a:r>
            <a:r>
              <a:rPr lang="en-US" altLang="zh-CN" sz="1200" b="0" i="0" kern="1200" dirty="0" smtClean="0">
                <a:solidFill>
                  <a:schemeClr val="tx1"/>
                </a:solidFill>
                <a:effectLst/>
                <a:latin typeface="+mn-lt"/>
                <a:ea typeface="+mn-ea"/>
                <a:cs typeface="+mn-cs"/>
              </a:rPr>
              <a:t>4D</a:t>
            </a:r>
            <a:r>
              <a:rPr lang="zh-CN" altLang="en-US" sz="1200" b="0" i="0" kern="1200" dirty="0" smtClean="0">
                <a:solidFill>
                  <a:schemeClr val="tx1"/>
                </a:solidFill>
                <a:effectLst/>
                <a:latin typeface="+mn-lt"/>
                <a:ea typeface="+mn-ea"/>
                <a:cs typeface="+mn-cs"/>
              </a:rPr>
              <a:t>指令，有一个流处理器单元闲置，但却无法加入其他组合来共同工作．</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简单地说，一个指令任务派发下来的时候，</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卡的</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是需要</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个“人”独立工作即可完成。而</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卡的</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则需要</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个“人”。结组工作才能完成</a:t>
            </a:r>
            <a:r>
              <a:rPr lang="en-US" altLang="zh-CN" sz="1200" b="0" i="0" kern="1200" dirty="0" smtClean="0">
                <a:solidFill>
                  <a:schemeClr val="tx1"/>
                </a:solidFill>
                <a:effectLst/>
                <a:latin typeface="+mn-lt"/>
                <a:ea typeface="+mn-ea"/>
                <a:cs typeface="+mn-cs"/>
              </a:rPr>
              <a:t>ATI</a:t>
            </a:r>
            <a:r>
              <a:rPr lang="zh-CN" altLang="en-US" sz="1200" b="0" i="0" kern="1200" dirty="0" smtClean="0">
                <a:solidFill>
                  <a:schemeClr val="tx1"/>
                </a:solidFill>
                <a:effectLst/>
                <a:latin typeface="+mn-lt"/>
                <a:ea typeface="+mn-ea"/>
                <a:cs typeface="+mn-cs"/>
              </a:rPr>
              <a:t>的人数虽然多，但这</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个“人”中有可能会有</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个“人”闲置，因为这</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个“人”不具有独立完整的</a:t>
            </a:r>
            <a:r>
              <a:rPr lang="en-US" altLang="zh-CN" sz="1200" b="0" i="0" kern="1200" dirty="0" smtClean="0">
                <a:solidFill>
                  <a:schemeClr val="tx1"/>
                </a:solidFill>
                <a:effectLst/>
                <a:latin typeface="+mn-lt"/>
                <a:ea typeface="+mn-ea"/>
                <a:cs typeface="+mn-cs"/>
              </a:rPr>
              <a:t>ALU</a:t>
            </a:r>
            <a:r>
              <a:rPr lang="zh-CN" altLang="en-US" sz="1200" b="0" i="0" kern="1200" dirty="0" smtClean="0">
                <a:solidFill>
                  <a:schemeClr val="tx1"/>
                </a:solidFill>
                <a:effectLst/>
                <a:latin typeface="+mn-lt"/>
                <a:ea typeface="+mn-ea"/>
                <a:cs typeface="+mn-cs"/>
              </a:rPr>
              <a:t>功能，不能执行函数运算，浮点运算和</a:t>
            </a:r>
            <a:r>
              <a:rPr lang="en-US" altLang="zh-CN" sz="1200" b="0" i="0" kern="1200" dirty="0" err="1" smtClean="0">
                <a:solidFill>
                  <a:schemeClr val="tx1"/>
                </a:solidFill>
                <a:effectLst/>
                <a:latin typeface="+mn-lt"/>
                <a:ea typeface="+mn-ea"/>
                <a:cs typeface="+mn-cs"/>
              </a:rPr>
              <a:t>Multipy</a:t>
            </a:r>
            <a:r>
              <a:rPr lang="zh-CN" altLang="en-US" sz="1200" b="0" i="0" kern="1200" dirty="0" smtClean="0">
                <a:solidFill>
                  <a:schemeClr val="tx1"/>
                </a:solidFill>
                <a:effectLst/>
                <a:latin typeface="+mn-lt"/>
                <a:ea typeface="+mn-ea"/>
                <a:cs typeface="+mn-cs"/>
              </a:rPr>
              <a:t>运算。</a:t>
            </a:r>
            <a:endParaRPr lang="zh-CN" altLang="en-US" dirty="0"/>
          </a:p>
        </p:txBody>
      </p:sp>
      <p:sp>
        <p:nvSpPr>
          <p:cNvPr id="4" name="灯片编号占位符 3"/>
          <p:cNvSpPr>
            <a:spLocks noGrp="1"/>
          </p:cNvSpPr>
          <p:nvPr>
            <p:ph type="sldNum" sz="quarter" idx="10"/>
          </p:nvPr>
        </p:nvSpPr>
        <p:spPr/>
        <p:txBody>
          <a:bodyPr/>
          <a:lstStyle/>
          <a:p>
            <a:fld id="{FB4774A4-03AD-4D80-80EE-A800932FA701}" type="slidenum">
              <a:rPr lang="zh-CN" altLang="en-US" smtClean="0"/>
              <a:t>25</a:t>
            </a:fld>
            <a:endParaRPr lang="zh-CN" altLang="en-US"/>
          </a:p>
        </p:txBody>
      </p:sp>
    </p:spTree>
    <p:extLst>
      <p:ext uri="{BB962C8B-B14F-4D97-AF65-F5344CB8AC3E}">
        <p14:creationId xmlns:p14="http://schemas.microsoft.com/office/powerpoint/2010/main" val="291364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所谓 </a:t>
            </a:r>
            <a:r>
              <a:rPr lang="en-US" altLang="zh-CN" sz="1200" b="0" i="0" kern="1200" dirty="0" smtClean="0">
                <a:solidFill>
                  <a:schemeClr val="tx1"/>
                </a:solidFill>
                <a:effectLst/>
                <a:latin typeface="+mn-lt"/>
                <a:ea typeface="+mn-ea"/>
                <a:cs typeface="+mn-cs"/>
              </a:rPr>
              <a:t>GPU </a:t>
            </a:r>
            <a:r>
              <a:rPr lang="zh-CN" altLang="en-US" sz="1200" b="0" i="0" kern="1200" dirty="0" smtClean="0">
                <a:solidFill>
                  <a:schemeClr val="tx1"/>
                </a:solidFill>
                <a:effectLst/>
                <a:latin typeface="+mn-lt"/>
                <a:ea typeface="+mn-ea"/>
                <a:cs typeface="+mn-cs"/>
              </a:rPr>
              <a:t>混合，通常是使用 </a:t>
            </a:r>
            <a:r>
              <a:rPr lang="en-US" altLang="zh-CN" sz="1200" b="0" i="0" kern="1200" dirty="0" smtClean="0">
                <a:solidFill>
                  <a:schemeClr val="tx1"/>
                </a:solidFill>
                <a:effectLst/>
                <a:latin typeface="+mn-lt"/>
                <a:ea typeface="+mn-ea"/>
                <a:cs typeface="+mn-cs"/>
              </a:rPr>
              <a:t>Open GL/ES </a:t>
            </a:r>
            <a:r>
              <a:rPr lang="zh-CN" altLang="en-US" sz="1200" b="0" i="0" kern="1200" dirty="0" smtClean="0">
                <a:solidFill>
                  <a:schemeClr val="tx1"/>
                </a:solidFill>
                <a:effectLst/>
                <a:latin typeface="+mn-lt"/>
                <a:ea typeface="+mn-ea"/>
                <a:cs typeface="+mn-cs"/>
              </a:rPr>
              <a:t>贴图来实现的，而这时的缓存其实就是纹理（</a:t>
            </a:r>
            <a:r>
              <a:rPr lang="en-US" altLang="zh-CN" sz="1200" b="0" i="0" kern="1200" dirty="0" smtClean="0">
                <a:solidFill>
                  <a:schemeClr val="tx1"/>
                </a:solidFill>
                <a:effectLst/>
                <a:latin typeface="+mn-lt"/>
                <a:ea typeface="+mn-ea"/>
                <a:cs typeface="+mn-cs"/>
              </a:rPr>
              <a:t>GL Texture</a:t>
            </a:r>
            <a:r>
              <a:rPr lang="zh-CN" altLang="en-US" sz="1200" b="0" i="0" kern="1200" dirty="0" smtClean="0">
                <a:solidFill>
                  <a:schemeClr val="tx1"/>
                </a:solidFill>
                <a:effectLst/>
                <a:latin typeface="+mn-lt"/>
                <a:ea typeface="+mn-ea"/>
                <a:cs typeface="+mn-cs"/>
              </a:rPr>
              <a:t>），而很多 </a:t>
            </a:r>
            <a:r>
              <a:rPr lang="en-US" altLang="zh-CN" sz="1200" b="0" i="0" kern="1200" dirty="0" smtClean="0">
                <a:solidFill>
                  <a:schemeClr val="tx1"/>
                </a:solidFill>
                <a:effectLst/>
                <a:latin typeface="+mn-lt"/>
                <a:ea typeface="+mn-ea"/>
                <a:cs typeface="+mn-cs"/>
              </a:rPr>
              <a:t>GPU </a:t>
            </a:r>
            <a:r>
              <a:rPr lang="zh-CN" altLang="en-US" sz="1200" b="0" i="0" kern="1200" dirty="0" smtClean="0">
                <a:solidFill>
                  <a:schemeClr val="tx1"/>
                </a:solidFill>
                <a:effectLst/>
                <a:latin typeface="+mn-lt"/>
                <a:ea typeface="+mn-ea"/>
                <a:cs typeface="+mn-cs"/>
              </a:rPr>
              <a:t>对纹理的大小有限制，比如长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宽必须是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的幂次方，最大不能超过</a:t>
            </a:r>
            <a:r>
              <a:rPr lang="en-US" altLang="zh-CN" sz="1200" b="0" i="0" kern="1200" dirty="0" smtClean="0">
                <a:solidFill>
                  <a:schemeClr val="tx1"/>
                </a:solidFill>
                <a:effectLst/>
                <a:latin typeface="+mn-lt"/>
                <a:ea typeface="+mn-ea"/>
                <a:cs typeface="+mn-cs"/>
              </a:rPr>
              <a:t>2048</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4096</a:t>
            </a:r>
            <a:r>
              <a:rPr lang="zh-CN" altLang="en-US" sz="1200" b="0" i="0" kern="1200" dirty="0" smtClean="0">
                <a:solidFill>
                  <a:schemeClr val="tx1"/>
                </a:solidFill>
                <a:effectLst/>
                <a:latin typeface="+mn-lt"/>
                <a:ea typeface="+mn-ea"/>
                <a:cs typeface="+mn-cs"/>
              </a:rPr>
              <a:t>等，所以无法支持任意大小的缓存；</a:t>
            </a:r>
          </a:p>
          <a:p>
            <a:r>
              <a:rPr lang="zh-CN" altLang="en-US" sz="1200" b="0" i="0" kern="1200" dirty="0" smtClean="0">
                <a:solidFill>
                  <a:schemeClr val="tx1"/>
                </a:solidFill>
                <a:effectLst/>
                <a:latin typeface="+mn-lt"/>
                <a:ea typeface="+mn-ea"/>
                <a:cs typeface="+mn-cs"/>
              </a:rPr>
              <a:t>使用小块缓存，方便浏览器使用一个统一的缓存池来管理分配的缓存，这个缓存池一般会分配成百上千个缓存块供所有的 </a:t>
            </a:r>
            <a:r>
              <a:rPr lang="en-US" altLang="zh-CN" sz="1200" b="0" i="0" kern="1200" dirty="0" err="1" smtClean="0">
                <a:solidFill>
                  <a:schemeClr val="tx1"/>
                </a:solidFill>
                <a:effectLst/>
                <a:latin typeface="+mn-lt"/>
                <a:ea typeface="+mn-ea"/>
                <a:cs typeface="+mn-cs"/>
              </a:rPr>
              <a:t>WebView</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共用。所有打开的网页，需要缓存时都可以以缓存块为单位向缓存池申请，而当网页关闭或者不可见时，这些不需要的缓存块就可以被回收供其它网页使用；</a:t>
            </a:r>
          </a:p>
          <a:p>
            <a:endParaRPr lang="zh-CN" altLang="en-US" dirty="0"/>
          </a:p>
        </p:txBody>
      </p:sp>
      <p:sp>
        <p:nvSpPr>
          <p:cNvPr id="4" name="灯片编号占位符 3"/>
          <p:cNvSpPr>
            <a:spLocks noGrp="1"/>
          </p:cNvSpPr>
          <p:nvPr>
            <p:ph type="sldNum" sz="quarter" idx="10"/>
          </p:nvPr>
        </p:nvSpPr>
        <p:spPr/>
        <p:txBody>
          <a:bodyPr/>
          <a:lstStyle/>
          <a:p>
            <a:fld id="{FB4774A4-03AD-4D80-80EE-A800932FA701}" type="slidenum">
              <a:rPr lang="zh-CN" altLang="en-US" smtClean="0"/>
              <a:t>34</a:t>
            </a:fld>
            <a:endParaRPr lang="zh-CN" altLang="en-US"/>
          </a:p>
        </p:txBody>
      </p:sp>
    </p:spTree>
    <p:extLst>
      <p:ext uri="{BB962C8B-B14F-4D97-AF65-F5344CB8AC3E}">
        <p14:creationId xmlns:p14="http://schemas.microsoft.com/office/powerpoint/2010/main" val="3257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每个</a:t>
            </a:r>
            <a:r>
              <a:rPr lang="en-US" altLang="zh-CN" sz="1200" b="0" i="0" kern="1200" dirty="0" err="1" smtClean="0">
                <a:solidFill>
                  <a:schemeClr val="tx1"/>
                </a:solidFill>
                <a:effectLst/>
                <a:latin typeface="+mn-lt"/>
                <a:ea typeface="+mn-ea"/>
                <a:cs typeface="+mn-cs"/>
              </a:rPr>
              <a:t>GraphicsLayer</a:t>
            </a:r>
            <a:r>
              <a:rPr lang="zh-CN" altLang="en-US" sz="1200" b="0" i="0" kern="1200" dirty="0" smtClean="0">
                <a:solidFill>
                  <a:schemeClr val="tx1"/>
                </a:solidFill>
                <a:effectLst/>
                <a:latin typeface="+mn-lt"/>
                <a:ea typeface="+mn-ea"/>
                <a:cs typeface="+mn-cs"/>
              </a:rPr>
              <a:t>都有一个</a:t>
            </a:r>
            <a:r>
              <a:rPr lang="en-US" altLang="zh-CN" sz="1200" b="0" i="0" kern="1200" dirty="0" err="1" smtClean="0">
                <a:solidFill>
                  <a:schemeClr val="tx1"/>
                </a:solidFill>
                <a:effectLst/>
                <a:latin typeface="+mn-lt"/>
                <a:ea typeface="+mn-ea"/>
                <a:cs typeface="+mn-cs"/>
              </a:rPr>
              <a:t>GraphicsContext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GraphicsContext</a:t>
            </a:r>
            <a:r>
              <a:rPr lang="zh-CN" altLang="en-US" sz="1200" b="0" i="0" kern="1200" dirty="0" smtClean="0">
                <a:solidFill>
                  <a:schemeClr val="tx1"/>
                </a:solidFill>
                <a:effectLst/>
                <a:latin typeface="+mn-lt"/>
                <a:ea typeface="+mn-ea"/>
                <a:cs typeface="+mn-cs"/>
              </a:rPr>
              <a:t>会负责输出该层的位图，位图是存储在共享内存中，作为纹理上传到</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中，最后由</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将多个位图进行合成，然后</a:t>
            </a:r>
            <a:r>
              <a:rPr lang="en-US" altLang="zh-CN" sz="1200" b="0" i="0" kern="1200" dirty="0" smtClean="0">
                <a:solidFill>
                  <a:schemeClr val="tx1"/>
                </a:solidFill>
                <a:effectLst/>
                <a:latin typeface="+mn-lt"/>
                <a:ea typeface="+mn-ea"/>
                <a:cs typeface="+mn-cs"/>
              </a:rPr>
              <a:t>draw</a:t>
            </a:r>
            <a:r>
              <a:rPr lang="zh-CN" altLang="en-US" sz="1200" b="0" i="0" kern="1200" dirty="0" smtClean="0">
                <a:solidFill>
                  <a:schemeClr val="tx1"/>
                </a:solidFill>
                <a:effectLst/>
                <a:latin typeface="+mn-lt"/>
                <a:ea typeface="+mn-ea"/>
                <a:cs typeface="+mn-cs"/>
              </a:rPr>
              <a:t>到屏幕上。</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GraphicsLayer</a:t>
            </a:r>
            <a:r>
              <a:rPr lang="zh-CN" altLang="en-US" sz="1200" b="0" i="0" kern="1200" dirty="0" smtClean="0">
                <a:solidFill>
                  <a:schemeClr val="tx1"/>
                </a:solidFill>
                <a:effectLst/>
                <a:latin typeface="+mn-lt"/>
                <a:ea typeface="+mn-ea"/>
                <a:cs typeface="+mn-cs"/>
              </a:rPr>
              <a:t>是消耗内存资源的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有一个彻底解决纹理上传问题的方法，就是在</a:t>
            </a:r>
            <a:r>
              <a:rPr lang="en-US" altLang="zh-CN" sz="1200" b="0" i="0" kern="1200" dirty="0" smtClean="0">
                <a:solidFill>
                  <a:schemeClr val="tx1"/>
                </a:solidFill>
                <a:effectLst/>
                <a:latin typeface="+mn-lt"/>
                <a:ea typeface="+mn-ea"/>
                <a:cs typeface="+mn-cs"/>
              </a:rPr>
              <a:t>unified memory architecture</a:t>
            </a:r>
            <a:r>
              <a:rPr lang="zh-CN" altLang="en-US" sz="1200" b="0" i="0" kern="1200" dirty="0" smtClean="0">
                <a:solidFill>
                  <a:schemeClr val="tx1"/>
                </a:solidFill>
                <a:effectLst/>
                <a:latin typeface="+mn-lt"/>
                <a:ea typeface="+mn-ea"/>
                <a:cs typeface="+mn-cs"/>
              </a:rPr>
              <a:t>设备上使用</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共享的</a:t>
            </a:r>
            <a:r>
              <a:rPr lang="en-US" altLang="zh-CN" sz="1200" b="0" i="0" kern="1200" dirty="0" smtClean="0">
                <a:solidFill>
                  <a:schemeClr val="tx1"/>
                </a:solidFill>
                <a:effectLst/>
                <a:latin typeface="+mn-lt"/>
                <a:ea typeface="+mn-ea"/>
                <a:cs typeface="+mn-cs"/>
              </a:rPr>
              <a:t>zero-copy buffers</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B4774A4-03AD-4D80-80EE-A800932FA701}" type="slidenum">
              <a:rPr lang="zh-CN" altLang="en-US" smtClean="0"/>
              <a:t>35</a:t>
            </a:fld>
            <a:endParaRPr lang="zh-CN" altLang="en-US"/>
          </a:p>
        </p:txBody>
      </p:sp>
    </p:spTree>
    <p:extLst>
      <p:ext uri="{BB962C8B-B14F-4D97-AF65-F5344CB8AC3E}">
        <p14:creationId xmlns:p14="http://schemas.microsoft.com/office/powerpoint/2010/main" val="3445350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BF2920B-C4DF-4A12-BCF3-7D55C4546F06}" type="datetimeFigureOut">
              <a:rPr lang="zh-CN" altLang="en-US" smtClean="0"/>
              <a:t>2015/4/9</a:t>
            </a:fld>
            <a:endParaRPr lang="zh-CN" alt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zh-CN" alt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141127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140155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66811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630809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2243716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353834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3396673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883536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209718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5" name="Footer Placeholder 4"/>
          <p:cNvSpPr>
            <a:spLocks noGrp="1"/>
          </p:cNvSpPr>
          <p:nvPr>
            <p:ph type="ftr" sz="quarter" idx="11"/>
          </p:nvPr>
        </p:nvSpPr>
        <p:spPr/>
        <p:txBody>
          <a:bodyPr/>
          <a:lstStyle>
            <a:lvl1pPr>
              <a:defRPr sz="1000" b="1"/>
            </a:lvl1pPr>
          </a:lstStyle>
          <a:p>
            <a:endParaRPr lang="zh-CN" altLang="en-US"/>
          </a:p>
        </p:txBody>
      </p:sp>
      <p:sp>
        <p:nvSpPr>
          <p:cNvPr id="6" name="Slide Number Placeholder 5"/>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71589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5" name="Footer Placeholder 4"/>
          <p:cNvSpPr>
            <a:spLocks noGrp="1"/>
          </p:cNvSpPr>
          <p:nvPr>
            <p:ph type="ftr" sz="quarter" idx="11"/>
          </p:nvPr>
        </p:nvSpPr>
        <p:spPr/>
        <p:txBody>
          <a:bodyPr/>
          <a:lstStyle>
            <a:lvl1pPr>
              <a:defRPr sz="1000" b="1"/>
            </a:lvl1pPr>
          </a:lstStyle>
          <a:p>
            <a:endParaRPr lang="zh-CN"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23672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413881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389163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287701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171883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4198531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BF2920B-C4DF-4A12-BCF3-7D55C4546F06}" type="datetimeFigureOut">
              <a:rPr lang="zh-CN" altLang="en-US" smtClean="0"/>
              <a:t>2015/4/9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267696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BF2920B-C4DF-4A12-BCF3-7D55C4546F06}" type="datetimeFigureOut">
              <a:rPr lang="zh-CN" altLang="en-US" smtClean="0"/>
              <a:t>2015/4/9</a:t>
            </a:fld>
            <a:endParaRPr lang="zh-CN" alt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zh-CN" alt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C0A5892-12EB-4AEA-B7D1-A666C0415875}" type="slidenum">
              <a:rPr lang="zh-CN" altLang="en-US" smtClean="0"/>
              <a:t>‹#›</a:t>
            </a:fld>
            <a:endParaRPr lang="zh-CN" altLang="en-US"/>
          </a:p>
        </p:txBody>
      </p:sp>
    </p:spTree>
    <p:extLst>
      <p:ext uri="{BB962C8B-B14F-4D97-AF65-F5344CB8AC3E}">
        <p14:creationId xmlns:p14="http://schemas.microsoft.com/office/powerpoint/2010/main" val="26817602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baike.baidu.com/view/5580827.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从</a:t>
            </a:r>
            <a:r>
              <a:rPr lang="en-US" altLang="zh-CN" dirty="0" smtClean="0"/>
              <a:t>GPU</a:t>
            </a:r>
            <a:r>
              <a:rPr lang="zh-CN" altLang="en-US" dirty="0" smtClean="0"/>
              <a:t>历史说起</a:t>
            </a:r>
            <a:endParaRPr lang="zh-CN" altLang="en-US" dirty="0"/>
          </a:p>
        </p:txBody>
      </p:sp>
      <p:sp>
        <p:nvSpPr>
          <p:cNvPr id="3" name="副标题 2"/>
          <p:cNvSpPr>
            <a:spLocks noGrp="1"/>
          </p:cNvSpPr>
          <p:nvPr>
            <p:ph type="subTitle" idx="1"/>
          </p:nvPr>
        </p:nvSpPr>
        <p:spPr/>
        <p:txBody>
          <a:bodyPr>
            <a:normAutofit/>
          </a:bodyPr>
          <a:lstStyle/>
          <a:p>
            <a:r>
              <a:rPr lang="en-US" altLang="zh-CN" dirty="0"/>
              <a:t/>
            </a:r>
            <a:br>
              <a:rPr lang="en-US" altLang="zh-CN" dirty="0"/>
            </a:br>
            <a:endParaRPr lang="zh-CN" altLang="en-US" dirty="0"/>
          </a:p>
        </p:txBody>
      </p:sp>
    </p:spTree>
    <p:extLst>
      <p:ext uri="{BB962C8B-B14F-4D97-AF65-F5344CB8AC3E}">
        <p14:creationId xmlns:p14="http://schemas.microsoft.com/office/powerpoint/2010/main" val="365101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54954" y="973669"/>
            <a:ext cx="8825659" cy="5046131"/>
          </a:xfrm>
          <a:prstGeom prst="rect">
            <a:avLst/>
          </a:prstGeom>
        </p:spPr>
      </p:pic>
    </p:spTree>
    <p:extLst>
      <p:ext uri="{BB962C8B-B14F-4D97-AF65-F5344CB8AC3E}">
        <p14:creationId xmlns:p14="http://schemas.microsoft.com/office/powerpoint/2010/main" val="3311129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54954" y="985837"/>
            <a:ext cx="8825659" cy="5033963"/>
          </a:xfrm>
          <a:prstGeom prst="rect">
            <a:avLst/>
          </a:prstGeom>
        </p:spPr>
      </p:pic>
    </p:spTree>
    <p:extLst>
      <p:ext uri="{BB962C8B-B14F-4D97-AF65-F5344CB8AC3E}">
        <p14:creationId xmlns:p14="http://schemas.microsoft.com/office/powerpoint/2010/main" val="3015667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54953" y="973668"/>
            <a:ext cx="8825659" cy="5046131"/>
          </a:xfrm>
          <a:prstGeom prst="rect">
            <a:avLst/>
          </a:prstGeom>
        </p:spPr>
      </p:pic>
    </p:spTree>
    <p:extLst>
      <p:ext uri="{BB962C8B-B14F-4D97-AF65-F5344CB8AC3E}">
        <p14:creationId xmlns:p14="http://schemas.microsoft.com/office/powerpoint/2010/main" val="2776116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54954" y="973669"/>
            <a:ext cx="8825659" cy="5046131"/>
          </a:xfrm>
          <a:prstGeom prst="rect">
            <a:avLst/>
          </a:prstGeom>
        </p:spPr>
      </p:pic>
    </p:spTree>
    <p:extLst>
      <p:ext uri="{BB962C8B-B14F-4D97-AF65-F5344CB8AC3E}">
        <p14:creationId xmlns:p14="http://schemas.microsoft.com/office/powerpoint/2010/main" val="3491957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54954" y="973669"/>
            <a:ext cx="8825659" cy="5046131"/>
          </a:xfrm>
          <a:prstGeom prst="rect">
            <a:avLst/>
          </a:prstGeom>
        </p:spPr>
      </p:pic>
    </p:spTree>
    <p:extLst>
      <p:ext uri="{BB962C8B-B14F-4D97-AF65-F5344CB8AC3E}">
        <p14:creationId xmlns:p14="http://schemas.microsoft.com/office/powerpoint/2010/main" val="221004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 Transform &amp; lighting</a:t>
            </a:r>
            <a:r>
              <a:rPr lang="zh-CN" altLang="en-US" b="1" dirty="0"/>
              <a:t>，坐标转换和光源</a:t>
            </a:r>
            <a:endParaRPr lang="zh-CN" altLang="en-US" dirty="0"/>
          </a:p>
        </p:txBody>
      </p:sp>
      <p:sp>
        <p:nvSpPr>
          <p:cNvPr id="5" name="内容占位符 4"/>
          <p:cNvSpPr>
            <a:spLocks noGrp="1"/>
          </p:cNvSpPr>
          <p:nvPr>
            <p:ph idx="1"/>
          </p:nvPr>
        </p:nvSpPr>
        <p:spPr>
          <a:xfrm>
            <a:off x="692331" y="2776944"/>
            <a:ext cx="5632269" cy="3192056"/>
          </a:xfrm>
        </p:spPr>
        <p:txBody>
          <a:bodyPr>
            <a:normAutofit/>
          </a:bodyPr>
          <a:lstStyle/>
          <a:p>
            <a:r>
              <a:rPr lang="zh-CN" altLang="en-US" dirty="0"/>
              <a:t>本质上来说，</a:t>
            </a:r>
            <a:r>
              <a:rPr lang="en-US" altLang="zh-CN" dirty="0"/>
              <a:t>3D</a:t>
            </a:r>
            <a:r>
              <a:rPr lang="zh-CN" altLang="en-US" dirty="0"/>
              <a:t>图形的渲染是由复杂的坐标转换</a:t>
            </a:r>
            <a:r>
              <a:rPr lang="zh-CN" altLang="en-US" dirty="0" smtClean="0"/>
              <a:t>和</a:t>
            </a:r>
            <a:endParaRPr lang="en-US" altLang="zh-CN" dirty="0" smtClean="0"/>
          </a:p>
          <a:p>
            <a:pPr marL="0" indent="0">
              <a:buNone/>
            </a:pPr>
            <a:r>
              <a:rPr lang="zh-CN" altLang="en-US" dirty="0" smtClean="0"/>
              <a:t>光源</a:t>
            </a:r>
            <a:r>
              <a:rPr lang="zh-CN" altLang="en-US" dirty="0"/>
              <a:t>运算组成</a:t>
            </a:r>
            <a:r>
              <a:rPr lang="zh-CN" altLang="en-US" dirty="0" smtClean="0"/>
              <a:t>的</a:t>
            </a:r>
            <a:endParaRPr lang="en-US" altLang="zh-CN" dirty="0" smtClean="0"/>
          </a:p>
          <a:p>
            <a:pPr marL="0" indent="0">
              <a:buNone/>
            </a:pPr>
            <a:endParaRPr lang="en-US" altLang="zh-CN" dirty="0" smtClean="0"/>
          </a:p>
          <a:p>
            <a:pPr marL="0" indent="0">
              <a:buNone/>
            </a:pPr>
            <a:r>
              <a:rPr lang="zh-CN" altLang="en-US" b="1" dirty="0" smtClean="0"/>
              <a:t>采用</a:t>
            </a:r>
            <a:r>
              <a:rPr lang="zh-CN" altLang="en-US" dirty="0"/>
              <a:t>硬体</a:t>
            </a:r>
            <a:r>
              <a:rPr lang="en-US" altLang="zh-CN" dirty="0" smtClean="0"/>
              <a:t>T&amp;L</a:t>
            </a:r>
            <a:r>
              <a:rPr lang="zh-CN" altLang="en-US" dirty="0" smtClean="0"/>
              <a:t>技术，</a:t>
            </a:r>
            <a:r>
              <a:rPr lang="en-US" altLang="zh-CN" dirty="0" smtClean="0"/>
              <a:t>GPU</a:t>
            </a:r>
            <a:r>
              <a:rPr lang="zh-CN" altLang="en-US" dirty="0" smtClean="0"/>
              <a:t>产生的标志。</a:t>
            </a:r>
            <a:endParaRPr lang="en-US" altLang="zh-CN" dirty="0" smtClean="0"/>
          </a:p>
        </p:txBody>
      </p:sp>
      <p:pic>
        <p:nvPicPr>
          <p:cNvPr id="2056" name="Picture 8" descr="C:\Users\suntiancheng\AppData\Local\YNote\data\sqtds@163.com\526a2f64d00a4fb8a62c628d2c3c7905\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514600"/>
            <a:ext cx="5232400" cy="364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009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Shader</a:t>
            </a:r>
            <a:r>
              <a:rPr lang="zh-CN" altLang="en-US" dirty="0" smtClean="0"/>
              <a:t>（流处理器）的诞生</a:t>
            </a:r>
            <a:endParaRPr lang="zh-CN" altLang="en-US" dirty="0"/>
          </a:p>
        </p:txBody>
      </p:sp>
      <p:pic>
        <p:nvPicPr>
          <p:cNvPr id="4098" name="Picture 2" descr="C:\Users\suntiancheng\AppData\Local\YNote\data\sqtds@163.com\997ac1c139aa4b659baeb6d9fd9cf4d3\clipboar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94300" y="2260600"/>
            <a:ext cx="5397499" cy="39878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927100" y="2705100"/>
            <a:ext cx="3667418" cy="3416320"/>
          </a:xfrm>
          <a:prstGeom prst="rect">
            <a:avLst/>
          </a:prstGeom>
          <a:noFill/>
        </p:spPr>
        <p:txBody>
          <a:bodyPr wrap="square" rtlCol="0">
            <a:spAutoFit/>
          </a:bodyPr>
          <a:lstStyle/>
          <a:p>
            <a:r>
              <a:rPr lang="zh-CN" altLang="en-US" dirty="0"/>
              <a:t>通过对</a:t>
            </a:r>
            <a:r>
              <a:rPr lang="en-US" altLang="zh-CN" dirty="0"/>
              <a:t>GPU</a:t>
            </a:r>
            <a:r>
              <a:rPr lang="zh-CN" altLang="en-US" dirty="0"/>
              <a:t>图形流水线的分析，工程师们发现与传统的硬件</a:t>
            </a:r>
            <a:r>
              <a:rPr lang="en-US" altLang="zh-CN" dirty="0"/>
              <a:t>T&amp;L</a:t>
            </a:r>
            <a:r>
              <a:rPr lang="zh-CN" altLang="en-US" dirty="0"/>
              <a:t>相比，另一种方案具有更高的效率和灵活性，这就是</a:t>
            </a:r>
            <a:r>
              <a:rPr lang="en-US" altLang="zh-CN" dirty="0" err="1"/>
              <a:t>Shader</a:t>
            </a:r>
            <a:r>
              <a:rPr lang="zh-CN" altLang="en-US" dirty="0"/>
              <a:t>（渲染器</a:t>
            </a:r>
            <a:r>
              <a:rPr lang="en-US" altLang="zh-CN" dirty="0"/>
              <a:t>/</a:t>
            </a:r>
            <a:r>
              <a:rPr lang="zh-CN" altLang="en-US" dirty="0"/>
              <a:t>着色器）的出现</a:t>
            </a:r>
            <a:r>
              <a:rPr lang="zh-CN" altLang="en-US" dirty="0" smtClean="0"/>
              <a:t>。</a:t>
            </a:r>
            <a:endParaRPr lang="en-US" altLang="zh-CN" dirty="0" smtClean="0"/>
          </a:p>
          <a:p>
            <a:endParaRPr lang="en-US" altLang="zh-CN" dirty="0"/>
          </a:p>
          <a:p>
            <a:r>
              <a:rPr lang="en-US" altLang="zh-CN" b="1" dirty="0"/>
              <a:t>Vertex </a:t>
            </a:r>
            <a:r>
              <a:rPr lang="en-US" altLang="zh-CN" b="1" dirty="0" err="1"/>
              <a:t>Shader</a:t>
            </a:r>
            <a:r>
              <a:rPr lang="zh-CN" altLang="en-US" b="1" dirty="0"/>
              <a:t>（顶点着色器</a:t>
            </a:r>
            <a:r>
              <a:rPr lang="en-US" altLang="zh-CN" b="1" dirty="0"/>
              <a:t>/</a:t>
            </a:r>
            <a:r>
              <a:rPr lang="zh-CN" altLang="en-US" b="1" dirty="0"/>
              <a:t>顶点单元，</a:t>
            </a:r>
            <a:r>
              <a:rPr lang="en-US" altLang="zh-CN" b="1" dirty="0"/>
              <a:t>VS</a:t>
            </a:r>
            <a:r>
              <a:rPr lang="zh-CN" altLang="en-US" b="1" dirty="0" smtClean="0"/>
              <a:t>）</a:t>
            </a:r>
            <a:endParaRPr lang="en-US" altLang="zh-CN" b="1" dirty="0" smtClean="0"/>
          </a:p>
          <a:p>
            <a:endParaRPr lang="en-US" altLang="zh-CN" b="1" dirty="0"/>
          </a:p>
          <a:p>
            <a:r>
              <a:rPr lang="en-US" altLang="zh-CN" b="1" dirty="0"/>
              <a:t>Pixel </a:t>
            </a:r>
            <a:r>
              <a:rPr lang="en-US" altLang="zh-CN" b="1" dirty="0" err="1"/>
              <a:t>Shader</a:t>
            </a:r>
            <a:r>
              <a:rPr lang="zh-CN" altLang="en-US" b="1" dirty="0"/>
              <a:t>（像素着色器</a:t>
            </a:r>
            <a:r>
              <a:rPr lang="en-US" altLang="zh-CN" b="1" dirty="0"/>
              <a:t>/</a:t>
            </a:r>
            <a:r>
              <a:rPr lang="zh-CN" altLang="en-US" b="1" dirty="0"/>
              <a:t>像素单元，</a:t>
            </a:r>
            <a:r>
              <a:rPr lang="en-US" altLang="zh-CN" b="1" dirty="0"/>
              <a:t>PS</a:t>
            </a:r>
            <a:r>
              <a:rPr lang="zh-CN" altLang="en-US" b="1" dirty="0" smtClean="0"/>
              <a:t>）</a:t>
            </a:r>
            <a:endParaRPr lang="zh-CN" altLang="en-US" dirty="0"/>
          </a:p>
          <a:p>
            <a:endParaRPr lang="zh-CN" altLang="en-US" dirty="0"/>
          </a:p>
        </p:txBody>
      </p:sp>
    </p:spTree>
    <p:extLst>
      <p:ext uri="{BB962C8B-B14F-4D97-AF65-F5344CB8AC3E}">
        <p14:creationId xmlns:p14="http://schemas.microsoft.com/office/powerpoint/2010/main" val="857010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VS</a:t>
            </a:r>
            <a:r>
              <a:rPr lang="zh-CN" altLang="en-US" dirty="0" smtClean="0"/>
              <a:t>与</a:t>
            </a:r>
            <a:r>
              <a:rPr lang="en-US" altLang="zh-CN" dirty="0" smtClean="0"/>
              <a:t>PS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solidFill>
                  <a:schemeClr val="tx1"/>
                </a:solidFill>
              </a:rPr>
              <a:t>VS</a:t>
            </a:r>
            <a:r>
              <a:rPr lang="zh-CN" altLang="en-US" b="1" dirty="0">
                <a:solidFill>
                  <a:schemeClr val="tx1"/>
                </a:solidFill>
              </a:rPr>
              <a:t>的主要作用就是构建</a:t>
            </a:r>
            <a:r>
              <a:rPr lang="en-US" altLang="zh-CN" b="1" dirty="0">
                <a:solidFill>
                  <a:schemeClr val="tx1"/>
                </a:solidFill>
              </a:rPr>
              <a:t>3D</a:t>
            </a:r>
            <a:r>
              <a:rPr lang="zh-CN" altLang="en-US" b="1" dirty="0">
                <a:solidFill>
                  <a:schemeClr val="tx1"/>
                </a:solidFill>
              </a:rPr>
              <a:t>图形的骨架，也就是顶点</a:t>
            </a:r>
            <a:r>
              <a:rPr lang="zh-CN" altLang="en-US" b="1" dirty="0" smtClean="0">
                <a:solidFill>
                  <a:schemeClr val="tx1"/>
                </a:solidFill>
              </a:rPr>
              <a:t>。</a:t>
            </a:r>
            <a:endParaRPr lang="en-US" altLang="zh-CN" b="1" dirty="0" smtClean="0">
              <a:solidFill>
                <a:schemeClr val="tx1"/>
              </a:solidFill>
            </a:endParaRPr>
          </a:p>
          <a:p>
            <a:pPr marL="0" indent="0">
              <a:buNone/>
            </a:pPr>
            <a:r>
              <a:rPr lang="en-US" altLang="zh-CN" b="1" dirty="0">
                <a:solidFill>
                  <a:schemeClr val="tx1"/>
                </a:solidFill>
              </a:rPr>
              <a:t> </a:t>
            </a:r>
            <a:r>
              <a:rPr lang="en-US" altLang="zh-CN" b="1" dirty="0" smtClean="0">
                <a:solidFill>
                  <a:schemeClr val="tx1"/>
                </a:solidFill>
              </a:rPr>
              <a:t>     </a:t>
            </a:r>
            <a:r>
              <a:rPr lang="zh-CN" altLang="en-US" dirty="0" smtClean="0">
                <a:solidFill>
                  <a:schemeClr val="tx1"/>
                </a:solidFill>
              </a:rPr>
              <a:t>本质</a:t>
            </a:r>
            <a:r>
              <a:rPr lang="zh-CN" altLang="en-US" dirty="0">
                <a:solidFill>
                  <a:schemeClr val="tx1"/>
                </a:solidFill>
              </a:rPr>
              <a:t>上，任何</a:t>
            </a:r>
            <a:r>
              <a:rPr lang="en-US" altLang="zh-CN" dirty="0">
                <a:solidFill>
                  <a:schemeClr val="tx1"/>
                </a:solidFill>
              </a:rPr>
              <a:t>3D</a:t>
            </a:r>
            <a:r>
              <a:rPr lang="zh-CN" altLang="en-US" dirty="0">
                <a:solidFill>
                  <a:schemeClr val="tx1"/>
                </a:solidFill>
              </a:rPr>
              <a:t>图形在计算机中只有两种存在形式，构建骨架的顶点以及连接顶点之间的直线。比如，我们划一个圆，计算机会把它当做多边形来处理；如果精度较低，可能是</a:t>
            </a:r>
            <a:r>
              <a:rPr lang="en-US" altLang="zh-CN" dirty="0">
                <a:solidFill>
                  <a:schemeClr val="tx1"/>
                </a:solidFill>
              </a:rPr>
              <a:t>5</a:t>
            </a:r>
            <a:r>
              <a:rPr lang="zh-CN" altLang="en-US" dirty="0">
                <a:solidFill>
                  <a:schemeClr val="tx1"/>
                </a:solidFill>
              </a:rPr>
              <a:t>边形和或</a:t>
            </a:r>
            <a:r>
              <a:rPr lang="en-US" altLang="zh-CN" dirty="0">
                <a:solidFill>
                  <a:schemeClr val="tx1"/>
                </a:solidFill>
              </a:rPr>
              <a:t>6</a:t>
            </a:r>
            <a:r>
              <a:rPr lang="zh-CN" altLang="en-US" dirty="0">
                <a:solidFill>
                  <a:schemeClr val="tx1"/>
                </a:solidFill>
              </a:rPr>
              <a:t>边形；如果精度较高，则会是</a:t>
            </a:r>
            <a:r>
              <a:rPr lang="en-US" altLang="zh-CN" dirty="0">
                <a:solidFill>
                  <a:schemeClr val="tx1"/>
                </a:solidFill>
              </a:rPr>
              <a:t>500</a:t>
            </a:r>
            <a:r>
              <a:rPr lang="zh-CN" altLang="en-US" dirty="0">
                <a:solidFill>
                  <a:schemeClr val="tx1"/>
                </a:solidFill>
              </a:rPr>
              <a:t>边形或</a:t>
            </a:r>
            <a:r>
              <a:rPr lang="en-US" altLang="zh-CN" dirty="0">
                <a:solidFill>
                  <a:schemeClr val="tx1"/>
                </a:solidFill>
              </a:rPr>
              <a:t>600</a:t>
            </a:r>
            <a:r>
              <a:rPr lang="zh-CN" altLang="en-US" dirty="0">
                <a:solidFill>
                  <a:schemeClr val="tx1"/>
                </a:solidFill>
              </a:rPr>
              <a:t>边形，也就是几百个顶点和几百个直线</a:t>
            </a:r>
            <a:r>
              <a:rPr lang="zh-CN" altLang="en-US" dirty="0" smtClean="0">
                <a:solidFill>
                  <a:schemeClr val="tx1"/>
                </a:solidFill>
              </a:rPr>
              <a:t>。</a:t>
            </a:r>
            <a:endParaRPr lang="en-US" altLang="zh-CN" dirty="0" smtClean="0">
              <a:solidFill>
                <a:schemeClr val="tx1"/>
              </a:solidFill>
            </a:endParaRPr>
          </a:p>
          <a:p>
            <a:r>
              <a:rPr lang="en-US" altLang="zh-CN" b="1" dirty="0" smtClean="0">
                <a:solidFill>
                  <a:schemeClr val="tx1"/>
                </a:solidFill>
              </a:rPr>
              <a:t>PS</a:t>
            </a:r>
            <a:r>
              <a:rPr lang="zh-CN" altLang="en-US" b="1" dirty="0" smtClean="0">
                <a:solidFill>
                  <a:schemeClr val="tx1"/>
                </a:solidFill>
              </a:rPr>
              <a:t>主要</a:t>
            </a:r>
            <a:r>
              <a:rPr lang="zh-CN" altLang="en-US" b="1" dirty="0">
                <a:solidFill>
                  <a:schemeClr val="tx1"/>
                </a:solidFill>
              </a:rPr>
              <a:t>负责</a:t>
            </a:r>
            <a:r>
              <a:rPr lang="en-US" altLang="zh-CN" b="1" dirty="0">
                <a:solidFill>
                  <a:schemeClr val="tx1"/>
                </a:solidFill>
              </a:rPr>
              <a:t>VS</a:t>
            </a:r>
            <a:r>
              <a:rPr lang="zh-CN" altLang="en-US" b="1" dirty="0">
                <a:solidFill>
                  <a:schemeClr val="tx1"/>
                </a:solidFill>
              </a:rPr>
              <a:t>之后的处理，比如图形表面的纹理以及像素值、颜色等等，使其达到预期的</a:t>
            </a:r>
            <a:r>
              <a:rPr lang="zh-CN" altLang="en-US" b="1" dirty="0" smtClean="0">
                <a:solidFill>
                  <a:schemeClr val="tx1"/>
                </a:solidFill>
              </a:rPr>
              <a:t>效果。</a:t>
            </a:r>
            <a:endParaRPr lang="en-US" altLang="zh-CN" b="1" dirty="0" smtClean="0">
              <a:solidFill>
                <a:schemeClr val="tx1"/>
              </a:solidFill>
            </a:endParaRPr>
          </a:p>
          <a:p>
            <a:pPr marL="0" indent="0">
              <a:buNone/>
            </a:pPr>
            <a:r>
              <a:rPr lang="zh-CN" altLang="en-US" dirty="0" smtClean="0">
                <a:solidFill>
                  <a:schemeClr val="tx1"/>
                </a:solidFill>
              </a:rPr>
              <a:t>      不过</a:t>
            </a:r>
            <a:r>
              <a:rPr lang="en-US" altLang="zh-CN" dirty="0">
                <a:solidFill>
                  <a:schemeClr val="tx1"/>
                </a:solidFill>
              </a:rPr>
              <a:t>PS</a:t>
            </a:r>
            <a:r>
              <a:rPr lang="zh-CN" altLang="en-US" dirty="0">
                <a:solidFill>
                  <a:schemeClr val="tx1"/>
                </a:solidFill>
              </a:rPr>
              <a:t>中根据各工种的不同细化分为像素渲染单元（</a:t>
            </a:r>
            <a:r>
              <a:rPr lang="en-US" altLang="zh-CN" dirty="0">
                <a:solidFill>
                  <a:schemeClr val="tx1"/>
                </a:solidFill>
              </a:rPr>
              <a:t>Pixel </a:t>
            </a:r>
            <a:r>
              <a:rPr lang="en-US" altLang="zh-CN" dirty="0" err="1">
                <a:solidFill>
                  <a:schemeClr val="tx1"/>
                </a:solidFill>
              </a:rPr>
              <a:t>Shader</a:t>
            </a:r>
            <a:r>
              <a:rPr lang="en-US" altLang="zh-CN" dirty="0">
                <a:solidFill>
                  <a:schemeClr val="tx1"/>
                </a:solidFill>
              </a:rPr>
              <a:t> Unit</a:t>
            </a:r>
            <a:r>
              <a:rPr lang="zh-CN" altLang="en-US" dirty="0">
                <a:solidFill>
                  <a:schemeClr val="tx1"/>
                </a:solidFill>
              </a:rPr>
              <a:t>，</a:t>
            </a:r>
            <a:r>
              <a:rPr lang="en-US" altLang="zh-CN" dirty="0">
                <a:solidFill>
                  <a:schemeClr val="tx1"/>
                </a:solidFill>
              </a:rPr>
              <a:t>PSU</a:t>
            </a:r>
            <a:r>
              <a:rPr lang="zh-CN" altLang="en-US" dirty="0">
                <a:solidFill>
                  <a:schemeClr val="tx1"/>
                </a:solidFill>
              </a:rPr>
              <a:t>）、纹理贴图单元（</a:t>
            </a:r>
            <a:r>
              <a:rPr lang="en-US" altLang="zh-CN" dirty="0">
                <a:solidFill>
                  <a:schemeClr val="tx1"/>
                </a:solidFill>
              </a:rPr>
              <a:t>Texture Map Unit</a:t>
            </a:r>
            <a:r>
              <a:rPr lang="zh-CN" altLang="en-US" dirty="0">
                <a:solidFill>
                  <a:schemeClr val="tx1"/>
                </a:solidFill>
              </a:rPr>
              <a:t>，</a:t>
            </a:r>
            <a:r>
              <a:rPr lang="en-US" altLang="zh-CN" dirty="0">
                <a:solidFill>
                  <a:schemeClr val="tx1"/>
                </a:solidFill>
              </a:rPr>
              <a:t>TMU</a:t>
            </a:r>
            <a:r>
              <a:rPr lang="zh-CN" altLang="en-US" dirty="0">
                <a:solidFill>
                  <a:schemeClr val="tx1"/>
                </a:solidFill>
              </a:rPr>
              <a:t>）以及光栅化单元（</a:t>
            </a:r>
            <a:r>
              <a:rPr lang="en-US" altLang="zh-CN" dirty="0">
                <a:solidFill>
                  <a:schemeClr val="tx1"/>
                </a:solidFill>
              </a:rPr>
              <a:t>Raster Operations Pipe</a:t>
            </a:r>
            <a:r>
              <a:rPr lang="zh-CN" altLang="en-US" dirty="0">
                <a:solidFill>
                  <a:schemeClr val="tx1"/>
                </a:solidFill>
              </a:rPr>
              <a:t>，</a:t>
            </a:r>
            <a:r>
              <a:rPr lang="en-US" altLang="zh-CN" dirty="0">
                <a:solidFill>
                  <a:schemeClr val="tx1"/>
                </a:solidFill>
              </a:rPr>
              <a:t>ROP</a:t>
            </a:r>
            <a:r>
              <a:rPr lang="zh-CN" altLang="en-US" dirty="0">
                <a:solidFill>
                  <a:schemeClr val="tx1"/>
                </a:solidFill>
              </a:rPr>
              <a:t>；</a:t>
            </a:r>
            <a:r>
              <a:rPr lang="en-US" altLang="zh-CN" dirty="0">
                <a:solidFill>
                  <a:schemeClr val="tx1"/>
                </a:solidFill>
              </a:rPr>
              <a:t>A</a:t>
            </a:r>
            <a:r>
              <a:rPr lang="zh-CN" altLang="en-US" dirty="0">
                <a:solidFill>
                  <a:schemeClr val="tx1"/>
                </a:solidFill>
              </a:rPr>
              <a:t>卡中叫做</a:t>
            </a:r>
            <a:r>
              <a:rPr lang="en-US" altLang="zh-CN" dirty="0">
                <a:solidFill>
                  <a:schemeClr val="tx1"/>
                </a:solidFill>
              </a:rPr>
              <a:t>Render Back End</a:t>
            </a:r>
            <a:r>
              <a:rPr lang="zh-CN" altLang="en-US" dirty="0">
                <a:solidFill>
                  <a:schemeClr val="tx1"/>
                </a:solidFill>
              </a:rPr>
              <a:t>，</a:t>
            </a:r>
            <a:r>
              <a:rPr lang="en-US" altLang="zh-CN" dirty="0">
                <a:solidFill>
                  <a:schemeClr val="tx1"/>
                </a:solidFill>
              </a:rPr>
              <a:t>RBE</a:t>
            </a:r>
            <a:r>
              <a:rPr lang="zh-CN" altLang="en-US" dirty="0">
                <a:solidFill>
                  <a:schemeClr val="tx1"/>
                </a:solidFill>
              </a:rPr>
              <a:t>）。</a:t>
            </a:r>
            <a:r>
              <a:rPr lang="en-US" altLang="zh-CN" dirty="0">
                <a:solidFill>
                  <a:schemeClr val="tx1"/>
                </a:solidFill>
              </a:rPr>
              <a:t>PSU</a:t>
            </a:r>
            <a:r>
              <a:rPr lang="zh-CN" altLang="en-US" dirty="0">
                <a:solidFill>
                  <a:schemeClr val="tx1"/>
                </a:solidFill>
              </a:rPr>
              <a:t>主要负责像素的处理工作，比如我们在游戏中见到的场景、光影效果等；</a:t>
            </a:r>
            <a:r>
              <a:rPr lang="en-US" altLang="zh-CN" dirty="0">
                <a:solidFill>
                  <a:schemeClr val="tx1"/>
                </a:solidFill>
              </a:rPr>
              <a:t>TMU</a:t>
            </a:r>
            <a:r>
              <a:rPr lang="zh-CN" altLang="en-US" dirty="0">
                <a:solidFill>
                  <a:schemeClr val="tx1"/>
                </a:solidFill>
              </a:rPr>
              <a:t>主要负责纹理处理工作，比如树木、石头的纹理以及水面反射等等；而</a:t>
            </a:r>
            <a:r>
              <a:rPr lang="en-US" altLang="zh-CN" dirty="0">
                <a:solidFill>
                  <a:schemeClr val="tx1"/>
                </a:solidFill>
              </a:rPr>
              <a:t>ROP/RBE</a:t>
            </a:r>
            <a:r>
              <a:rPr lang="zh-CN" altLang="en-US" dirty="0">
                <a:solidFill>
                  <a:schemeClr val="tx1"/>
                </a:solidFill>
              </a:rPr>
              <a:t>负责像素的最终输出工作，执行像素的读／写操作、</a:t>
            </a:r>
            <a:r>
              <a:rPr lang="en-US" altLang="zh-CN" dirty="0">
                <a:solidFill>
                  <a:schemeClr val="tx1"/>
                </a:solidFill>
              </a:rPr>
              <a:t>Z-Buffer</a:t>
            </a:r>
            <a:r>
              <a:rPr lang="zh-CN" altLang="en-US" dirty="0">
                <a:solidFill>
                  <a:schemeClr val="tx1"/>
                </a:solidFill>
              </a:rPr>
              <a:t>检查、色彩混合及抗锯齿等。</a:t>
            </a:r>
            <a:endParaRPr lang="zh-CN" altLang="en-US" dirty="0"/>
          </a:p>
          <a:p>
            <a:pPr marL="0" indent="0">
              <a:buNone/>
            </a:pPr>
            <a:endParaRPr lang="zh-CN" altLang="en-US" dirty="0"/>
          </a:p>
        </p:txBody>
      </p:sp>
    </p:spTree>
    <p:extLst>
      <p:ext uri="{BB962C8B-B14F-4D97-AF65-F5344CB8AC3E}">
        <p14:creationId xmlns:p14="http://schemas.microsoft.com/office/powerpoint/2010/main" val="3035095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GPU</a:t>
            </a:r>
            <a:r>
              <a:rPr lang="zh-CN" altLang="en-US" b="1" dirty="0"/>
              <a:t>的图形处理流水线</a:t>
            </a:r>
            <a:endParaRPr lang="zh-CN" altLang="en-US" dirty="0"/>
          </a:p>
        </p:txBody>
      </p:sp>
      <p:pic>
        <p:nvPicPr>
          <p:cNvPr id="3074" name="Picture 2" descr="C:\Users\suntiancheng\AppData\Local\YNote\data\sqtds@163.com\5a509b8952b94f11b269917bc95957b3\clipboar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3453" y="2056686"/>
            <a:ext cx="4926392" cy="46355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1500" y="2056686"/>
            <a:ext cx="5564257" cy="4524315"/>
          </a:xfrm>
          <a:prstGeom prst="rect">
            <a:avLst/>
          </a:prstGeom>
          <a:noFill/>
        </p:spPr>
        <p:txBody>
          <a:bodyPr wrap="square" rtlCol="0">
            <a:spAutoFit/>
          </a:bodyPr>
          <a:lstStyle/>
          <a:p>
            <a:r>
              <a:rPr lang="en-US" altLang="zh-CN" dirty="0"/>
              <a:t>1</a:t>
            </a:r>
            <a:r>
              <a:rPr lang="zh-CN" altLang="en-US" dirty="0"/>
              <a:t>、 </a:t>
            </a:r>
            <a:r>
              <a:rPr lang="zh-CN" altLang="en-US" b="1" dirty="0"/>
              <a:t>顶点处理</a:t>
            </a:r>
            <a:r>
              <a:rPr lang="zh-CN" altLang="en-US" dirty="0"/>
              <a:t>：这个阶段</a:t>
            </a:r>
            <a:r>
              <a:rPr lang="en-US" altLang="zh-CN" dirty="0"/>
              <a:t>GPU</a:t>
            </a:r>
            <a:r>
              <a:rPr lang="zh-CN" altLang="en-US" dirty="0"/>
              <a:t>读取描述</a:t>
            </a:r>
            <a:r>
              <a:rPr lang="en-US" altLang="zh-CN" dirty="0"/>
              <a:t>3D</a:t>
            </a:r>
            <a:r>
              <a:rPr lang="zh-CN" altLang="en-US" dirty="0"/>
              <a:t>图形外观的顶点数据并根据顶点数据确定</a:t>
            </a:r>
            <a:r>
              <a:rPr lang="en-US" altLang="zh-CN" dirty="0"/>
              <a:t>3D</a:t>
            </a:r>
            <a:r>
              <a:rPr lang="zh-CN" altLang="en-US" dirty="0"/>
              <a:t>图形的形状及位置关系，建立起</a:t>
            </a:r>
            <a:r>
              <a:rPr lang="en-US" altLang="zh-CN" dirty="0"/>
              <a:t>3D</a:t>
            </a:r>
            <a:r>
              <a:rPr lang="zh-CN" altLang="en-US" dirty="0"/>
              <a:t>图形的骨架</a:t>
            </a:r>
            <a:r>
              <a:rPr lang="zh-CN" altLang="en-US" dirty="0" smtClean="0"/>
              <a:t>。</a:t>
            </a:r>
            <a:endParaRPr lang="en-US" altLang="zh-CN" dirty="0" smtClean="0"/>
          </a:p>
          <a:p>
            <a:r>
              <a:rPr lang="en-US" altLang="zh-CN" dirty="0" smtClean="0"/>
              <a:t>2</a:t>
            </a:r>
            <a:r>
              <a:rPr lang="zh-CN" altLang="en-US" dirty="0" smtClean="0"/>
              <a:t>、 </a:t>
            </a:r>
            <a:r>
              <a:rPr lang="zh-CN" altLang="en-US" b="1" dirty="0" smtClean="0"/>
              <a:t>光栅化计算</a:t>
            </a:r>
            <a:r>
              <a:rPr lang="zh-CN" altLang="en-US" dirty="0" smtClean="0"/>
              <a:t>：显示器实际显示的图像是由像素组成的，我们需要将上面生成的图形上的点和线通过一定的算法转换到相应的像素点。</a:t>
            </a:r>
            <a:endParaRPr lang="en-US" altLang="zh-CN" dirty="0" smtClean="0"/>
          </a:p>
          <a:p>
            <a:r>
              <a:rPr lang="en-US" altLang="zh-CN" dirty="0" smtClean="0"/>
              <a:t>3</a:t>
            </a:r>
            <a:r>
              <a:rPr lang="zh-CN" altLang="en-US" dirty="0"/>
              <a:t>、 </a:t>
            </a:r>
            <a:r>
              <a:rPr lang="zh-CN" altLang="en-US" b="1" dirty="0"/>
              <a:t>纹理帖图</a:t>
            </a:r>
            <a:r>
              <a:rPr lang="zh-CN" altLang="en-US" dirty="0" smtClean="0"/>
              <a:t>：顶点单元生成的多边形只构成了</a:t>
            </a:r>
            <a:r>
              <a:rPr lang="en-US" altLang="zh-CN" dirty="0" smtClean="0"/>
              <a:t>3D</a:t>
            </a:r>
            <a:r>
              <a:rPr lang="zh-CN" altLang="en-US" dirty="0" smtClean="0"/>
              <a:t>物体的轮廓，而纹理</a:t>
            </a:r>
            <a:r>
              <a:rPr lang="zh-CN" altLang="en-US" dirty="0"/>
              <a:t>映射（</a:t>
            </a:r>
            <a:r>
              <a:rPr lang="en-US" altLang="zh-CN" dirty="0"/>
              <a:t>texture mapping</a:t>
            </a:r>
            <a:r>
              <a:rPr lang="zh-CN" altLang="en-US" dirty="0"/>
              <a:t>）工作完成对多边形表面的帖图，通俗的说，就是将多边形的表面贴上相应的图片，从而生成“真实”的图形</a:t>
            </a:r>
            <a:r>
              <a:rPr lang="zh-CN" altLang="en-US" dirty="0" smtClean="0"/>
              <a:t>。</a:t>
            </a:r>
            <a:endParaRPr lang="zh-CN" altLang="en-US" dirty="0"/>
          </a:p>
          <a:p>
            <a:r>
              <a:rPr lang="en-US" altLang="zh-CN" dirty="0"/>
              <a:t>4</a:t>
            </a:r>
            <a:r>
              <a:rPr lang="zh-CN" altLang="en-US" dirty="0" smtClean="0"/>
              <a:t>、</a:t>
            </a:r>
            <a:r>
              <a:rPr lang="zh-CN" altLang="en-US" b="1" dirty="0"/>
              <a:t>像素处理</a:t>
            </a:r>
            <a:r>
              <a:rPr lang="zh-CN" altLang="en-US" dirty="0" smtClean="0"/>
              <a:t>：</a:t>
            </a:r>
            <a:r>
              <a:rPr lang="zh-CN" altLang="en-US" dirty="0"/>
              <a:t>这阶段（在对每个像素进行光栅化处理期间）</a:t>
            </a:r>
            <a:r>
              <a:rPr lang="en-US" altLang="zh-CN" dirty="0"/>
              <a:t>GPU</a:t>
            </a:r>
            <a:r>
              <a:rPr lang="zh-CN" altLang="en-US" dirty="0"/>
              <a:t>完成对像素的计算和处理，从而确定每个像素的最终属性</a:t>
            </a:r>
            <a:r>
              <a:rPr lang="zh-CN" altLang="en-US" dirty="0" smtClean="0"/>
              <a:t>。</a:t>
            </a:r>
            <a:endParaRPr lang="en-US" altLang="zh-CN" dirty="0" smtClean="0"/>
          </a:p>
          <a:p>
            <a:r>
              <a:rPr lang="en-US" altLang="zh-CN" dirty="0" smtClean="0"/>
              <a:t>5</a:t>
            </a:r>
            <a:r>
              <a:rPr lang="zh-CN" altLang="en-US" dirty="0"/>
              <a:t>、 </a:t>
            </a:r>
            <a:r>
              <a:rPr lang="zh-CN" altLang="en-US" b="1" dirty="0"/>
              <a:t>最终输出</a:t>
            </a:r>
            <a:r>
              <a:rPr lang="zh-CN" altLang="en-US" dirty="0"/>
              <a:t>：由</a:t>
            </a:r>
            <a:r>
              <a:rPr lang="en-US" altLang="zh-CN" dirty="0"/>
              <a:t>ROP</a:t>
            </a:r>
            <a:r>
              <a:rPr lang="zh-CN" altLang="en-US" dirty="0"/>
              <a:t>（光栅化引擎）最终完成像素的输出</a:t>
            </a:r>
            <a:r>
              <a:rPr lang="zh-CN" altLang="en-US" dirty="0" smtClean="0"/>
              <a:t>，送</a:t>
            </a:r>
            <a:r>
              <a:rPr lang="zh-CN" altLang="en-US" dirty="0"/>
              <a:t>到显存帧缓冲区。</a:t>
            </a:r>
          </a:p>
          <a:p>
            <a:endParaRPr lang="zh-CN" altLang="en-US" dirty="0"/>
          </a:p>
        </p:txBody>
      </p:sp>
    </p:spTree>
    <p:extLst>
      <p:ext uri="{BB962C8B-B14F-4D97-AF65-F5344CB8AC3E}">
        <p14:creationId xmlns:p14="http://schemas.microsoft.com/office/powerpoint/2010/main" val="486446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渲染管线（</a:t>
            </a:r>
            <a:r>
              <a:rPr lang="en-US" altLang="zh-CN" b="1" dirty="0" err="1"/>
              <a:t>Shader</a:t>
            </a:r>
            <a:r>
              <a:rPr lang="en-US" altLang="zh-CN" b="1" dirty="0"/>
              <a:t> Pipeline</a:t>
            </a:r>
            <a:r>
              <a:rPr lang="zh-CN" altLang="en-US" b="1" dirty="0"/>
              <a:t>）</a:t>
            </a:r>
            <a:endParaRPr lang="zh-CN" altLang="en-US" dirty="0"/>
          </a:p>
        </p:txBody>
      </p:sp>
      <p:sp>
        <p:nvSpPr>
          <p:cNvPr id="3" name="内容占位符 2"/>
          <p:cNvSpPr>
            <a:spLocks noGrp="1"/>
          </p:cNvSpPr>
          <p:nvPr>
            <p:ph idx="1"/>
          </p:nvPr>
        </p:nvSpPr>
        <p:spPr>
          <a:xfrm>
            <a:off x="1154955" y="2603500"/>
            <a:ext cx="5100072" cy="3416300"/>
          </a:xfrm>
        </p:spPr>
        <p:txBody>
          <a:bodyPr/>
          <a:lstStyle/>
          <a:p>
            <a:r>
              <a:rPr lang="zh-CN" altLang="en-US" dirty="0"/>
              <a:t>在传统</a:t>
            </a:r>
            <a:r>
              <a:rPr lang="en-US" altLang="zh-CN" dirty="0"/>
              <a:t>GPU</a:t>
            </a:r>
            <a:r>
              <a:rPr lang="zh-CN" altLang="en-US" dirty="0"/>
              <a:t>实时渲染的时候，一条管线显然是远远不够的，于是多条管线并行处理的结构诞生了</a:t>
            </a:r>
            <a:r>
              <a:rPr lang="zh-CN" altLang="en-US" dirty="0" smtClean="0"/>
              <a:t>。</a:t>
            </a:r>
            <a:endParaRPr lang="en-US" altLang="zh-CN" dirty="0" smtClean="0"/>
          </a:p>
          <a:p>
            <a:r>
              <a:rPr lang="en-US" altLang="zh-CN" b="1" dirty="0" smtClean="0"/>
              <a:t>PS</a:t>
            </a:r>
            <a:r>
              <a:rPr lang="zh-CN" altLang="en-US" b="1" dirty="0" smtClean="0"/>
              <a:t>瓶颈</a:t>
            </a:r>
            <a:endParaRPr lang="en-US" altLang="zh-CN" b="1" dirty="0" smtClean="0"/>
          </a:p>
          <a:p>
            <a:pPr marL="0" indent="0">
              <a:buNone/>
            </a:pPr>
            <a:r>
              <a:rPr lang="en-US" altLang="zh-CN" dirty="0" smtClean="0"/>
              <a:t>      VS</a:t>
            </a:r>
            <a:r>
              <a:rPr lang="zh-CN" altLang="en-US" dirty="0"/>
              <a:t>很快完成顶点处理的任务，然后发现</a:t>
            </a:r>
            <a:r>
              <a:rPr lang="en-US" altLang="zh-CN" dirty="0"/>
              <a:t>PS</a:t>
            </a:r>
            <a:r>
              <a:rPr lang="zh-CN" altLang="en-US" dirty="0"/>
              <a:t>部分还忙得不可开交。由于运算量太大，</a:t>
            </a:r>
            <a:r>
              <a:rPr lang="en-US" altLang="zh-CN" dirty="0"/>
              <a:t>PS</a:t>
            </a:r>
            <a:r>
              <a:rPr lang="zh-CN" altLang="en-US" dirty="0"/>
              <a:t>既不能接收</a:t>
            </a:r>
            <a:r>
              <a:rPr lang="en-US" altLang="zh-CN" dirty="0"/>
              <a:t>VS</a:t>
            </a:r>
            <a:r>
              <a:rPr lang="zh-CN" altLang="en-US" dirty="0"/>
              <a:t>的新数据，又不能给后面的</a:t>
            </a:r>
            <a:r>
              <a:rPr lang="en-US" altLang="zh-CN" dirty="0"/>
              <a:t>ROP/RBE</a:t>
            </a:r>
            <a:r>
              <a:rPr lang="zh-CN" altLang="en-US" dirty="0"/>
              <a:t>输出信号，就造成数据的延迟出现</a:t>
            </a:r>
            <a:r>
              <a:rPr lang="zh-CN" altLang="en-US" dirty="0" smtClean="0"/>
              <a:t>。</a:t>
            </a:r>
            <a:r>
              <a:rPr lang="zh-CN" altLang="en-US" dirty="0"/>
              <a:t>所以</a:t>
            </a:r>
            <a:r>
              <a:rPr lang="en-US" altLang="zh-CN" dirty="0"/>
              <a:t>PS</a:t>
            </a:r>
            <a:r>
              <a:rPr lang="zh-CN" altLang="en-US" dirty="0"/>
              <a:t>成为了管线中的瓶颈；这种情况下，使用更多的</a:t>
            </a:r>
            <a:r>
              <a:rPr lang="en-US" altLang="zh-CN" dirty="0"/>
              <a:t>PS</a:t>
            </a:r>
            <a:r>
              <a:rPr lang="zh-CN" altLang="en-US" dirty="0"/>
              <a:t>单元来加强像素和纹理处理工作就成为显卡着重改进的地方。</a:t>
            </a:r>
            <a:endParaRPr lang="zh-CN" altLang="en-US" dirty="0"/>
          </a:p>
        </p:txBody>
      </p:sp>
      <p:pic>
        <p:nvPicPr>
          <p:cNvPr id="5122" name="Picture 2" descr="C:\Users\suntiancheng\AppData\Local\YNote\data\sqtds@163.com\4982eb00f1ef4667840bc9ded3f3d659\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027" y="2773362"/>
            <a:ext cx="52387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692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a:t>
            </a:r>
            <a:endParaRPr lang="zh-CN" altLang="en-US" dirty="0"/>
          </a:p>
        </p:txBody>
      </p:sp>
      <p:sp>
        <p:nvSpPr>
          <p:cNvPr id="3" name="内容占位符 2"/>
          <p:cNvSpPr>
            <a:spLocks noGrp="1"/>
          </p:cNvSpPr>
          <p:nvPr>
            <p:ph idx="1"/>
          </p:nvPr>
        </p:nvSpPr>
        <p:spPr/>
        <p:txBody>
          <a:bodyPr/>
          <a:lstStyle/>
          <a:p>
            <a:pPr marL="0" indent="0">
              <a:buNone/>
            </a:pPr>
            <a:r>
              <a:rPr lang="en-US" altLang="zh-CN" dirty="0"/>
              <a:t/>
            </a:r>
            <a:br>
              <a:rPr lang="en-US" altLang="zh-CN" dirty="0"/>
            </a:br>
            <a:r>
              <a:rPr lang="en-US" altLang="zh-CN" dirty="0"/>
              <a:t>• </a:t>
            </a:r>
            <a:r>
              <a:rPr lang="en-US" altLang="zh-CN" dirty="0" smtClean="0">
                <a:solidFill>
                  <a:srgbClr val="FF0000"/>
                </a:solidFill>
              </a:rPr>
              <a:t>Rendering</a:t>
            </a:r>
            <a:r>
              <a:rPr lang="en-US" altLang="zh-CN" dirty="0" smtClean="0"/>
              <a:t>: </a:t>
            </a:r>
            <a:r>
              <a:rPr lang="en-US" altLang="zh-CN" dirty="0"/>
              <a:t>the process of generating </a:t>
            </a:r>
            <a:r>
              <a:rPr lang="en-US" altLang="zh-CN" dirty="0" smtClean="0"/>
              <a:t>an image </a:t>
            </a:r>
            <a:r>
              <a:rPr lang="en-US" altLang="zh-CN" dirty="0"/>
              <a:t>from a model</a:t>
            </a:r>
            <a:br>
              <a:rPr lang="en-US" altLang="zh-CN" dirty="0"/>
            </a:br>
            <a:r>
              <a:rPr lang="en-US" altLang="zh-CN" dirty="0"/>
              <a:t>• </a:t>
            </a:r>
            <a:r>
              <a:rPr lang="en-US" altLang="zh-CN" dirty="0" smtClean="0">
                <a:solidFill>
                  <a:srgbClr val="FF0000"/>
                </a:solidFill>
              </a:rPr>
              <a:t>Vertex</a:t>
            </a:r>
            <a:r>
              <a:rPr lang="zh-CN" altLang="en-US" dirty="0" smtClean="0"/>
              <a:t>（顶点）</a:t>
            </a:r>
            <a:r>
              <a:rPr lang="en-US" altLang="zh-CN" dirty="0" smtClean="0"/>
              <a:t>: </a:t>
            </a:r>
            <a:r>
              <a:rPr lang="en-US" altLang="zh-CN" dirty="0"/>
              <a:t>the corner of a polygon </a:t>
            </a:r>
            <a:r>
              <a:rPr lang="zh-CN" altLang="en-US" dirty="0" smtClean="0"/>
              <a:t>多变形角落</a:t>
            </a:r>
            <a:r>
              <a:rPr lang="en-US" altLang="zh-CN" dirty="0" smtClean="0"/>
              <a:t>(usually that </a:t>
            </a:r>
            <a:r>
              <a:rPr lang="en-US" altLang="zh-CN" dirty="0"/>
              <a:t>polygon is a </a:t>
            </a:r>
            <a:r>
              <a:rPr lang="en-US" altLang="zh-CN" dirty="0" smtClean="0"/>
              <a:t>triangle</a:t>
            </a:r>
            <a:r>
              <a:rPr lang="zh-CN" altLang="en-US" dirty="0" smtClean="0"/>
              <a:t>通常是三角形</a:t>
            </a:r>
            <a:r>
              <a:rPr lang="en-US" altLang="zh-CN" dirty="0" smtClean="0"/>
              <a:t>)</a:t>
            </a:r>
            <a:r>
              <a:rPr lang="en-US" altLang="zh-CN" dirty="0"/>
              <a:t/>
            </a:r>
            <a:br>
              <a:rPr lang="en-US" altLang="zh-CN" dirty="0"/>
            </a:br>
            <a:r>
              <a:rPr lang="en-US" altLang="zh-CN" dirty="0"/>
              <a:t>• </a:t>
            </a:r>
            <a:r>
              <a:rPr lang="en-US" altLang="zh-CN" dirty="0" smtClean="0">
                <a:solidFill>
                  <a:srgbClr val="FF0000"/>
                </a:solidFill>
              </a:rPr>
              <a:t>Pixel</a:t>
            </a:r>
            <a:r>
              <a:rPr lang="zh-CN" altLang="en-US" dirty="0" smtClean="0"/>
              <a:t>（像素）</a:t>
            </a:r>
            <a:r>
              <a:rPr lang="en-US" altLang="zh-CN" dirty="0" smtClean="0"/>
              <a:t>: </a:t>
            </a:r>
            <a:r>
              <a:rPr lang="en-US" altLang="zh-CN" dirty="0"/>
              <a:t>smallest addressable </a:t>
            </a:r>
            <a:r>
              <a:rPr lang="en-US" altLang="zh-CN" dirty="0" smtClean="0"/>
              <a:t>screen element</a:t>
            </a:r>
            <a:r>
              <a:rPr lang="zh-CN" altLang="en-US" dirty="0"/>
              <a:t>最小的可寻址的屏幕元素</a:t>
            </a:r>
            <a:r>
              <a:rPr lang="en-US" altLang="zh-CN" dirty="0"/>
              <a:t/>
            </a:r>
            <a:br>
              <a:rPr lang="en-US" altLang="zh-CN" dirty="0"/>
            </a:br>
            <a:r>
              <a:rPr lang="en-US" altLang="zh-CN" dirty="0"/>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6418683" y="4413250"/>
            <a:ext cx="4676775" cy="1895475"/>
          </a:xfrm>
          <a:prstGeom prst="rect">
            <a:avLst/>
          </a:prstGeom>
        </p:spPr>
      </p:pic>
    </p:spTree>
    <p:extLst>
      <p:ext uri="{BB962C8B-B14F-4D97-AF65-F5344CB8AC3E}">
        <p14:creationId xmlns:p14="http://schemas.microsoft.com/office/powerpoint/2010/main" val="1071946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标量</a:t>
            </a:r>
          </a:p>
        </p:txBody>
      </p:sp>
      <p:sp>
        <p:nvSpPr>
          <p:cNvPr id="5" name="内容占位符 4"/>
          <p:cNvSpPr>
            <a:spLocks noGrp="1"/>
          </p:cNvSpPr>
          <p:nvPr>
            <p:ph idx="1"/>
          </p:nvPr>
        </p:nvSpPr>
        <p:spPr>
          <a:xfrm>
            <a:off x="1154954" y="2603500"/>
            <a:ext cx="6107237" cy="3416300"/>
          </a:xfrm>
        </p:spPr>
        <p:txBody>
          <a:bodyPr>
            <a:normAutofit/>
          </a:bodyPr>
          <a:lstStyle/>
          <a:p>
            <a:r>
              <a:rPr lang="zh-CN" altLang="en-US" dirty="0"/>
              <a:t> 数据的基本单元是</a:t>
            </a:r>
            <a:r>
              <a:rPr lang="en-US" altLang="zh-CN" dirty="0"/>
              <a:t>Scalar</a:t>
            </a:r>
            <a:r>
              <a:rPr lang="zh-CN" altLang="en-US" dirty="0"/>
              <a:t>（标量），就是指一个单独的值，</a:t>
            </a:r>
            <a:r>
              <a:rPr lang="en-US" altLang="zh-CN" dirty="0"/>
              <a:t>GPU</a:t>
            </a:r>
            <a:r>
              <a:rPr lang="zh-CN" altLang="en-US" dirty="0"/>
              <a:t>的</a:t>
            </a:r>
            <a:r>
              <a:rPr lang="en-US" altLang="zh-CN" dirty="0"/>
              <a:t>ALU</a:t>
            </a:r>
            <a:r>
              <a:rPr lang="zh-CN" altLang="en-US" dirty="0"/>
              <a:t>进行一次这种变量操作，被称做</a:t>
            </a:r>
            <a:r>
              <a:rPr lang="en-US" altLang="zh-CN" dirty="0"/>
              <a:t>1D</a:t>
            </a:r>
            <a:r>
              <a:rPr lang="zh-CN" altLang="en-US" dirty="0"/>
              <a:t>标量。由于传统</a:t>
            </a:r>
            <a:r>
              <a:rPr lang="en-US" altLang="zh-CN" dirty="0"/>
              <a:t>GPU</a:t>
            </a:r>
            <a:r>
              <a:rPr lang="zh-CN" altLang="en-US" dirty="0"/>
              <a:t>的像素着色单元和顶点着色单元从一开始就被设计成为同时具备</a:t>
            </a:r>
            <a:r>
              <a:rPr lang="en-US" altLang="zh-CN" dirty="0"/>
              <a:t>4</a:t>
            </a:r>
            <a:r>
              <a:rPr lang="zh-CN" altLang="en-US" dirty="0"/>
              <a:t>次运算能力的算数逻辑运算器（</a:t>
            </a:r>
            <a:r>
              <a:rPr lang="en-US" altLang="zh-CN" dirty="0"/>
              <a:t>ALU</a:t>
            </a:r>
            <a:r>
              <a:rPr lang="zh-CN" altLang="en-US" dirty="0"/>
              <a:t>），所以</a:t>
            </a:r>
            <a:r>
              <a:rPr lang="en-US" altLang="zh-CN" dirty="0"/>
              <a:t>GPU</a:t>
            </a:r>
            <a:r>
              <a:rPr lang="zh-CN" altLang="en-US" dirty="0"/>
              <a:t>的</a:t>
            </a:r>
            <a:r>
              <a:rPr lang="en-US" altLang="zh-CN" dirty="0"/>
              <a:t>ALU</a:t>
            </a:r>
            <a:r>
              <a:rPr lang="zh-CN" altLang="en-US" dirty="0"/>
              <a:t>在一个时钟周期可以同时执行</a:t>
            </a:r>
            <a:r>
              <a:rPr lang="en-US" altLang="zh-CN" dirty="0"/>
              <a:t>4</a:t>
            </a:r>
            <a:r>
              <a:rPr lang="zh-CN" altLang="en-US" dirty="0"/>
              <a:t>次这样的并行运算，所以</a:t>
            </a:r>
            <a:r>
              <a:rPr lang="en-US" altLang="zh-CN" dirty="0"/>
              <a:t>ALU</a:t>
            </a:r>
            <a:r>
              <a:rPr lang="zh-CN" altLang="en-US" dirty="0"/>
              <a:t>的操作被称做</a:t>
            </a:r>
            <a:r>
              <a:rPr lang="en-US" altLang="zh-CN" dirty="0"/>
              <a:t>4D Vector</a:t>
            </a:r>
            <a:r>
              <a:rPr lang="zh-CN" altLang="en-US" dirty="0"/>
              <a:t>（矢量）操作。一个矢量就是</a:t>
            </a:r>
            <a:r>
              <a:rPr lang="en-US" altLang="zh-CN" dirty="0"/>
              <a:t>N</a:t>
            </a:r>
            <a:r>
              <a:rPr lang="zh-CN" altLang="en-US" dirty="0"/>
              <a:t>个标量，一般来说绝大多数图形指令中</a:t>
            </a:r>
            <a:r>
              <a:rPr lang="en-US" altLang="zh-CN" dirty="0"/>
              <a:t>N=4</a:t>
            </a:r>
            <a:r>
              <a:rPr lang="zh-CN" altLang="en-US" dirty="0" smtClean="0"/>
              <a:t>。</a:t>
            </a:r>
            <a:endParaRPr lang="en-US" altLang="zh-CN" dirty="0" smtClean="0"/>
          </a:p>
          <a:p>
            <a:r>
              <a:rPr lang="zh-CN" altLang="en-US" b="1" dirty="0"/>
              <a:t>为了一次性处理</a:t>
            </a:r>
            <a:r>
              <a:rPr lang="en-US" altLang="zh-CN" b="1" dirty="0"/>
              <a:t>1</a:t>
            </a:r>
            <a:r>
              <a:rPr lang="zh-CN" altLang="en-US" b="1" dirty="0"/>
              <a:t>个完整的几何转换或像素渲染，</a:t>
            </a:r>
            <a:r>
              <a:rPr lang="en-US" altLang="zh-CN" b="1" dirty="0"/>
              <a:t>GPU</a:t>
            </a:r>
            <a:r>
              <a:rPr lang="zh-CN" altLang="en-US" b="1" dirty="0"/>
              <a:t>的</a:t>
            </a:r>
            <a:r>
              <a:rPr lang="en-US" altLang="zh-CN" b="1" dirty="0"/>
              <a:t>VS</a:t>
            </a:r>
            <a:r>
              <a:rPr lang="zh-CN" altLang="en-US" b="1" dirty="0"/>
              <a:t>和</a:t>
            </a:r>
            <a:r>
              <a:rPr lang="en-US" altLang="zh-CN" b="1" dirty="0"/>
              <a:t>PS</a:t>
            </a:r>
            <a:r>
              <a:rPr lang="zh-CN" altLang="en-US" b="1" dirty="0"/>
              <a:t>从最初就被设计成为同时具备</a:t>
            </a:r>
            <a:r>
              <a:rPr lang="en-US" altLang="zh-CN" b="1" dirty="0"/>
              <a:t>4</a:t>
            </a:r>
            <a:r>
              <a:rPr lang="zh-CN" altLang="en-US" b="1" dirty="0"/>
              <a:t>次运算能力的算数逻辑运算器（</a:t>
            </a:r>
            <a:r>
              <a:rPr lang="en-US" altLang="zh-CN" b="1" dirty="0"/>
              <a:t>ALU</a:t>
            </a:r>
            <a:r>
              <a:rPr lang="zh-CN" altLang="en-US" b="1" dirty="0"/>
              <a:t>）。 </a:t>
            </a:r>
            <a:endParaRPr lang="en-US" altLang="zh-CN" b="1" dirty="0"/>
          </a:p>
          <a:p>
            <a:endParaRPr lang="zh-CN" altLang="en-US" dirty="0"/>
          </a:p>
        </p:txBody>
      </p:sp>
      <p:pic>
        <p:nvPicPr>
          <p:cNvPr id="1031" name="Picture 7" descr="显卡帝手把手教你读懂GPU架构图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218" y="2406650"/>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836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SIMD</a:t>
            </a:r>
            <a:endParaRPr lang="zh-CN" altLang="en-US" dirty="0"/>
          </a:p>
        </p:txBody>
      </p:sp>
      <p:sp>
        <p:nvSpPr>
          <p:cNvPr id="3" name="内容占位符 2"/>
          <p:cNvSpPr>
            <a:spLocks noGrp="1"/>
          </p:cNvSpPr>
          <p:nvPr>
            <p:ph idx="1"/>
          </p:nvPr>
        </p:nvSpPr>
        <p:spPr>
          <a:xfrm>
            <a:off x="1154955" y="2603500"/>
            <a:ext cx="6130290" cy="3416300"/>
          </a:xfrm>
        </p:spPr>
        <p:txBody>
          <a:bodyPr/>
          <a:lstStyle/>
          <a:p>
            <a:r>
              <a:rPr lang="zh-CN" altLang="en-US" dirty="0"/>
              <a:t>在执行向量操作时，一条指令可以同时对多个数据（组成一个向量）进行运算，这就是</a:t>
            </a:r>
            <a:r>
              <a:rPr lang="zh-CN" altLang="en-US" dirty="0">
                <a:hlinkClick r:id="rId2"/>
              </a:rPr>
              <a:t>单指令流多数据流</a:t>
            </a:r>
            <a:r>
              <a:rPr lang="zh-CN" altLang="en-US" dirty="0"/>
              <a:t>（</a:t>
            </a:r>
            <a:r>
              <a:rPr lang="en-US" altLang="zh-CN" dirty="0" err="1"/>
              <a:t>SingleInstructionMultipleData,SIMD</a:t>
            </a:r>
            <a:r>
              <a:rPr lang="zh-CN" altLang="en-US" dirty="0"/>
              <a:t>）的概念。</a:t>
            </a:r>
            <a:endParaRPr lang="zh-CN" altLang="en-US" dirty="0"/>
          </a:p>
        </p:txBody>
      </p:sp>
      <p:pic>
        <p:nvPicPr>
          <p:cNvPr id="7170" name="Picture 2" descr="显卡帝手把手教你读懂GPU架构图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245" y="2603500"/>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561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MIMD</a:t>
            </a:r>
            <a:endParaRPr lang="zh-CN" altLang="en-US" dirty="0"/>
          </a:p>
        </p:txBody>
      </p:sp>
      <p:sp>
        <p:nvSpPr>
          <p:cNvPr id="4" name="内容占位符 3"/>
          <p:cNvSpPr>
            <a:spLocks noGrp="1"/>
          </p:cNvSpPr>
          <p:nvPr>
            <p:ph idx="1"/>
          </p:nvPr>
        </p:nvSpPr>
        <p:spPr>
          <a:xfrm>
            <a:off x="1154954" y="2603500"/>
            <a:ext cx="5891751" cy="3416300"/>
          </a:xfrm>
        </p:spPr>
        <p:txBody>
          <a:bodyPr/>
          <a:lstStyle/>
          <a:p>
            <a:r>
              <a:rPr lang="zh-CN" altLang="en-US" dirty="0"/>
              <a:t> 而对于大多数并行计算机而言，多个处理单元都是根据不同的控制流程执行不同的操作，处理不同的数据，因此，它们被称作是多指令流多数据流计算机，即</a:t>
            </a:r>
            <a:r>
              <a:rPr lang="en-US" altLang="zh-CN" b="1" dirty="0"/>
              <a:t>MIMD</a:t>
            </a:r>
            <a:r>
              <a:rPr lang="zh-CN" altLang="en-US" b="1" dirty="0"/>
              <a:t>（</a:t>
            </a:r>
            <a:r>
              <a:rPr lang="en-US" altLang="zh-CN" b="1" dirty="0"/>
              <a:t>Multiple Instruction Stream Multiple Data Stream</a:t>
            </a:r>
            <a:r>
              <a:rPr lang="zh-CN" altLang="en-US" b="1" dirty="0"/>
              <a:t>，简称</a:t>
            </a:r>
            <a:r>
              <a:rPr lang="en-US" altLang="zh-CN" b="1" dirty="0"/>
              <a:t>MIMD</a:t>
            </a:r>
            <a:r>
              <a:rPr lang="zh-CN" altLang="en-US" b="1" dirty="0"/>
              <a:t>）计算机，它使用多个控制器来异步地控制多个处理器，从而实现空间上的并行性</a:t>
            </a:r>
            <a:r>
              <a:rPr lang="zh-CN" altLang="en-US" dirty="0"/>
              <a:t>。</a:t>
            </a:r>
            <a:endParaRPr lang="zh-CN" altLang="en-US" dirty="0"/>
          </a:p>
        </p:txBody>
      </p:sp>
      <p:pic>
        <p:nvPicPr>
          <p:cNvPr id="6148" name="Picture 4" descr="显卡帝手把手教你读懂GPU架构图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705" y="2406650"/>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734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54954" y="973669"/>
            <a:ext cx="8825659" cy="5046131"/>
          </a:xfrm>
          <a:prstGeom prst="rect">
            <a:avLst/>
          </a:prstGeom>
        </p:spPr>
      </p:pic>
    </p:spTree>
    <p:extLst>
      <p:ext uri="{BB962C8B-B14F-4D97-AF65-F5344CB8AC3E}">
        <p14:creationId xmlns:p14="http://schemas.microsoft.com/office/powerpoint/2010/main" val="2181846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54954" y="866774"/>
            <a:ext cx="8825659" cy="5153025"/>
          </a:xfrm>
          <a:prstGeom prst="rect">
            <a:avLst/>
          </a:prstGeom>
        </p:spPr>
      </p:pic>
    </p:spTree>
    <p:extLst>
      <p:ext uri="{BB962C8B-B14F-4D97-AF65-F5344CB8AC3E}">
        <p14:creationId xmlns:p14="http://schemas.microsoft.com/office/powerpoint/2010/main" val="138649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混合型</a:t>
            </a:r>
            <a:r>
              <a:rPr lang="en-US" altLang="zh-CN" dirty="0"/>
              <a:t>SIMD</a:t>
            </a:r>
            <a:r>
              <a:rPr lang="zh-CN" altLang="en-US" dirty="0"/>
              <a:t>架构</a:t>
            </a:r>
            <a:endParaRPr lang="zh-CN" altLang="en-US" dirty="0"/>
          </a:p>
        </p:txBody>
      </p:sp>
      <p:sp>
        <p:nvSpPr>
          <p:cNvPr id="3" name="内容占位符 2"/>
          <p:cNvSpPr>
            <a:spLocks noGrp="1"/>
          </p:cNvSpPr>
          <p:nvPr>
            <p:ph idx="1"/>
          </p:nvPr>
        </p:nvSpPr>
        <p:spPr>
          <a:xfrm>
            <a:off x="1154954" y="2603500"/>
            <a:ext cx="4861533" cy="3416300"/>
          </a:xfrm>
        </p:spPr>
        <p:txBody>
          <a:bodyPr/>
          <a:lstStyle/>
          <a:p>
            <a:r>
              <a:rPr lang="zh-CN" altLang="en-US" dirty="0"/>
              <a:t>但随着</a:t>
            </a:r>
            <a:r>
              <a:rPr lang="en-US" altLang="zh-CN" dirty="0"/>
              <a:t>3D</a:t>
            </a:r>
            <a:r>
              <a:rPr lang="zh-CN" altLang="en-US" dirty="0"/>
              <a:t>技术的不断发展，图形</a:t>
            </a:r>
            <a:r>
              <a:rPr lang="en-US" altLang="zh-CN" dirty="0"/>
              <a:t>API</a:t>
            </a:r>
            <a:r>
              <a:rPr lang="zh-CN" altLang="en-US" dirty="0"/>
              <a:t>和</a:t>
            </a:r>
            <a:r>
              <a:rPr lang="en-US" altLang="zh-CN" dirty="0" err="1"/>
              <a:t>Shader</a:t>
            </a:r>
            <a:r>
              <a:rPr lang="zh-CN" altLang="en-US" dirty="0"/>
              <a:t>指令中的标量运算也开始不断增多，</a:t>
            </a:r>
            <a:r>
              <a:rPr lang="en-US" altLang="zh-CN" dirty="0"/>
              <a:t>1D/2D/3D</a:t>
            </a:r>
            <a:r>
              <a:rPr lang="zh-CN" altLang="en-US" dirty="0"/>
              <a:t>混合指令频率出现，这时</a:t>
            </a:r>
            <a:r>
              <a:rPr lang="en-US" altLang="zh-CN" dirty="0"/>
              <a:t>SIMD</a:t>
            </a:r>
            <a:r>
              <a:rPr lang="zh-CN" altLang="en-US" dirty="0"/>
              <a:t>架构的弊端就显现出来了。当执行</a:t>
            </a:r>
            <a:r>
              <a:rPr lang="en-US" altLang="zh-CN" dirty="0"/>
              <a:t>1D</a:t>
            </a:r>
            <a:r>
              <a:rPr lang="zh-CN" altLang="en-US" dirty="0"/>
              <a:t>标量指令运算的时候，</a:t>
            </a:r>
            <a:r>
              <a:rPr lang="en-US" altLang="zh-CN" dirty="0"/>
              <a:t>SIMD</a:t>
            </a:r>
            <a:r>
              <a:rPr lang="zh-CN" altLang="en-US" dirty="0"/>
              <a:t>的效率就会下降到原来的</a:t>
            </a:r>
            <a:r>
              <a:rPr lang="en-US" altLang="zh-CN" dirty="0"/>
              <a:t>1/4</a:t>
            </a:r>
            <a:r>
              <a:rPr lang="zh-CN" altLang="en-US" dirty="0"/>
              <a:t>，也就是说在一个运算周期内</a:t>
            </a:r>
            <a:r>
              <a:rPr lang="en-US" altLang="zh-CN" dirty="0"/>
              <a:t>3/4</a:t>
            </a:r>
            <a:r>
              <a:rPr lang="zh-CN" altLang="en-US" dirty="0"/>
              <a:t>的运算单元都被浪费了。</a:t>
            </a:r>
            <a:endParaRPr lang="zh-CN" altLang="en-US" dirty="0"/>
          </a:p>
        </p:txBody>
      </p:sp>
      <p:pic>
        <p:nvPicPr>
          <p:cNvPr id="8194" name="Picture 2" descr="C:\Users\suntiancheng\AppData\Local\YNote\data\sqtds@163.com\6389273e8a8046f2aeb05f2ede66532c\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843" y="2603500"/>
            <a:ext cx="5050865" cy="3416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127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54953" y="973669"/>
            <a:ext cx="8825659" cy="5046131"/>
          </a:xfrm>
          <a:prstGeom prst="rect">
            <a:avLst/>
          </a:prstGeom>
        </p:spPr>
      </p:pic>
    </p:spTree>
    <p:extLst>
      <p:ext uri="{BB962C8B-B14F-4D97-AF65-F5344CB8AC3E}">
        <p14:creationId xmlns:p14="http://schemas.microsoft.com/office/powerpoint/2010/main" val="1042095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Webkit</a:t>
            </a:r>
            <a:r>
              <a:rPr lang="zh-CN" altLang="en-US" dirty="0" smtClean="0"/>
              <a:t>浏览器</a:t>
            </a:r>
            <a:r>
              <a:rPr lang="zh-CN" altLang="en-US" dirty="0"/>
              <a:t>渲染机制</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04765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OM，RenderObject，Render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928" y="1089990"/>
            <a:ext cx="10098156" cy="533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38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浏览器渲染机制</a:t>
            </a:r>
          </a:p>
        </p:txBody>
      </p:sp>
      <p:pic>
        <p:nvPicPr>
          <p:cNvPr id="11266" name="Picture 2" descr="Render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4954" y="649357"/>
            <a:ext cx="9181742" cy="537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371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Before GPUs</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sz="2400" b="1" dirty="0"/>
              <a:t>Vertices to pixels:</a:t>
            </a:r>
            <a:r>
              <a:rPr lang="en-US" altLang="zh-CN" dirty="0"/>
              <a:t/>
            </a:r>
            <a:br>
              <a:rPr lang="en-US" altLang="zh-CN" dirty="0"/>
            </a:br>
            <a:r>
              <a:rPr lang="en-US" altLang="zh-CN" dirty="0"/>
              <a:t>– Transformations done on CPU</a:t>
            </a:r>
            <a:br>
              <a:rPr lang="en-US" altLang="zh-CN" dirty="0"/>
            </a:br>
            <a:r>
              <a:rPr lang="en-US" altLang="zh-CN" dirty="0"/>
              <a:t>– Compute each pixel “by hand”, in series…</a:t>
            </a:r>
            <a:br>
              <a:rPr lang="en-US" altLang="zh-CN" dirty="0"/>
            </a:br>
            <a:r>
              <a:rPr lang="en-US" altLang="zh-CN" b="1" dirty="0"/>
              <a:t>slow</a:t>
            </a:r>
            <a:r>
              <a:rPr lang="en-US" altLang="zh-CN" b="1" dirty="0" smtClean="0"/>
              <a:t>!</a:t>
            </a:r>
          </a:p>
          <a:p>
            <a:pPr marL="0" indent="0">
              <a:buNone/>
            </a:pPr>
            <a:endParaRPr lang="en-US" altLang="zh-CN" b="1" dirty="0"/>
          </a:p>
          <a:p>
            <a:pPr marL="0" indent="0">
              <a:buNone/>
            </a:pPr>
            <a:r>
              <a:rPr lang="en-US" altLang="zh-CN" dirty="0"/>
              <a:t/>
            </a:r>
            <a:br>
              <a:rPr lang="en-US" altLang="zh-CN" dirty="0"/>
            </a:br>
            <a:r>
              <a:rPr lang="en-US" altLang="zh-CN" b="1" dirty="0"/>
              <a:t>Example: </a:t>
            </a:r>
            <a:endParaRPr lang="en-US" altLang="zh-CN" b="1" dirty="0" smtClean="0"/>
          </a:p>
          <a:p>
            <a:pPr marL="0" indent="0">
              <a:buNone/>
            </a:pPr>
            <a:r>
              <a:rPr lang="en-US" altLang="zh-CN" dirty="0" smtClean="0"/>
              <a:t>1 </a:t>
            </a:r>
            <a:r>
              <a:rPr lang="en-US" altLang="zh-CN" dirty="0"/>
              <a:t>million triangles * 100 </a:t>
            </a:r>
            <a:r>
              <a:rPr lang="en-US" altLang="zh-CN" dirty="0" smtClean="0"/>
              <a:t>pixels</a:t>
            </a:r>
          </a:p>
          <a:p>
            <a:pPr marL="0" indent="0">
              <a:buNone/>
            </a:pPr>
            <a:r>
              <a:rPr lang="en-US" altLang="zh-CN" dirty="0" smtClean="0"/>
              <a:t>per </a:t>
            </a:r>
            <a:r>
              <a:rPr lang="en-US" altLang="zh-CN" dirty="0"/>
              <a:t>triangle * 10 lights * 4 cycles </a:t>
            </a:r>
            <a:r>
              <a:rPr lang="en-US" altLang="zh-CN" dirty="0" smtClean="0"/>
              <a:t>per</a:t>
            </a:r>
          </a:p>
          <a:p>
            <a:pPr marL="0" indent="0">
              <a:buNone/>
            </a:pPr>
            <a:r>
              <a:rPr lang="en-US" altLang="zh-CN" dirty="0" smtClean="0"/>
              <a:t>light </a:t>
            </a:r>
            <a:r>
              <a:rPr lang="en-US" altLang="zh-CN" dirty="0"/>
              <a:t>computation = </a:t>
            </a:r>
            <a:r>
              <a:rPr lang="en-US" altLang="zh-CN" b="1" dirty="0"/>
              <a:t>4 billion </a:t>
            </a:r>
            <a:r>
              <a:rPr lang="en-US" altLang="zh-CN" b="1" dirty="0" smtClean="0"/>
              <a:t>cycles</a:t>
            </a:r>
            <a:endParaRPr lang="zh-CN" altLang="en-US" dirty="0"/>
          </a:p>
        </p:txBody>
      </p:sp>
    </p:spTree>
    <p:extLst>
      <p:ext uri="{BB962C8B-B14F-4D97-AF65-F5344CB8AC3E}">
        <p14:creationId xmlns:p14="http://schemas.microsoft.com/office/powerpoint/2010/main" val="2098147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ayer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7948" y="2345635"/>
            <a:ext cx="6056244" cy="367416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781879" y="2603480"/>
            <a:ext cx="4532243" cy="3693319"/>
          </a:xfrm>
          <a:prstGeom prst="rect">
            <a:avLst/>
          </a:prstGeom>
          <a:noFill/>
        </p:spPr>
        <p:txBody>
          <a:bodyPr wrap="square" rtlCol="0">
            <a:spAutoFit/>
          </a:bodyPr>
          <a:lstStyle/>
          <a:p>
            <a:r>
              <a:rPr lang="zh-CN" altLang="en-US" dirty="0" smtClean="0"/>
              <a:t>不过浏览器渲染引擎并不是直接使用 </a:t>
            </a:r>
            <a:r>
              <a:rPr lang="en-US" altLang="zh-CN" dirty="0" smtClean="0"/>
              <a:t>Render </a:t>
            </a:r>
            <a:r>
              <a:rPr lang="zh-CN" altLang="en-US" dirty="0" smtClean="0"/>
              <a:t>树进行绘制，为了方便处理 </a:t>
            </a:r>
            <a:r>
              <a:rPr lang="en-US" altLang="zh-CN" dirty="0" smtClean="0"/>
              <a:t>Positioning</a:t>
            </a:r>
            <a:r>
              <a:rPr lang="zh-CN" altLang="en-US" dirty="0" smtClean="0"/>
              <a:t>（定位），</a:t>
            </a:r>
            <a:r>
              <a:rPr lang="en-US" altLang="zh-CN" dirty="0" smtClean="0"/>
              <a:t>Clipping</a:t>
            </a:r>
            <a:r>
              <a:rPr lang="zh-CN" altLang="en-US" dirty="0" smtClean="0"/>
              <a:t>（裁剪），</a:t>
            </a:r>
            <a:r>
              <a:rPr lang="en-US" altLang="zh-CN" dirty="0" smtClean="0"/>
              <a:t>Overflow-scroll</a:t>
            </a:r>
            <a:r>
              <a:rPr lang="zh-CN" altLang="en-US" dirty="0" smtClean="0"/>
              <a:t>（页內滚动），</a:t>
            </a:r>
            <a:r>
              <a:rPr lang="en-US" altLang="zh-CN" dirty="0" smtClean="0"/>
              <a:t>CSS Transform/Opacity/Animation/Filter</a:t>
            </a:r>
            <a:r>
              <a:rPr lang="zh-CN" altLang="en-US" dirty="0" smtClean="0"/>
              <a:t>，</a:t>
            </a:r>
            <a:r>
              <a:rPr lang="en-US" altLang="zh-CN" dirty="0" smtClean="0"/>
              <a:t>Mask or Reflection</a:t>
            </a:r>
            <a:r>
              <a:rPr lang="zh-CN" altLang="en-US" dirty="0" smtClean="0"/>
              <a:t>，</a:t>
            </a:r>
            <a:r>
              <a:rPr lang="en-US" altLang="zh-CN" dirty="0" smtClean="0"/>
              <a:t>Z-indexing</a:t>
            </a:r>
            <a:r>
              <a:rPr lang="zh-CN" altLang="en-US" dirty="0" smtClean="0"/>
              <a:t>（</a:t>
            </a:r>
            <a:r>
              <a:rPr lang="en-US" altLang="zh-CN" dirty="0" smtClean="0"/>
              <a:t>Z</a:t>
            </a:r>
            <a:r>
              <a:rPr lang="zh-CN" altLang="en-US" dirty="0" smtClean="0"/>
              <a:t>排序）等，浏览器需要生成另外一棵树 </a:t>
            </a:r>
            <a:r>
              <a:rPr lang="en-US" altLang="zh-CN" dirty="0" smtClean="0"/>
              <a:t>– Layer </a:t>
            </a:r>
            <a:r>
              <a:rPr lang="zh-CN" altLang="en-US" dirty="0" smtClean="0"/>
              <a:t>树。</a:t>
            </a:r>
            <a:endParaRPr lang="en-US" altLang="zh-CN" dirty="0" smtClean="0"/>
          </a:p>
          <a:p>
            <a:endParaRPr lang="en-US" altLang="zh-CN" dirty="0" smtClean="0"/>
          </a:p>
          <a:p>
            <a:r>
              <a:rPr lang="zh-CN" altLang="en-US" dirty="0"/>
              <a:t>浏览器渲染引擎遍历 </a:t>
            </a:r>
            <a:r>
              <a:rPr lang="en-US" altLang="zh-CN" dirty="0"/>
              <a:t>Layer </a:t>
            </a:r>
            <a:r>
              <a:rPr lang="zh-CN" altLang="en-US" dirty="0"/>
              <a:t>树，访问每一个 </a:t>
            </a:r>
            <a:r>
              <a:rPr lang="en-US" altLang="zh-CN" dirty="0" err="1"/>
              <a:t>RenderLayer</a:t>
            </a:r>
            <a:r>
              <a:rPr lang="zh-CN" altLang="en-US" dirty="0"/>
              <a:t>，再遍历从属于这个 </a:t>
            </a:r>
            <a:r>
              <a:rPr lang="en-US" altLang="zh-CN" dirty="0" err="1"/>
              <a:t>RenderLayer</a:t>
            </a:r>
            <a:r>
              <a:rPr lang="en-US" altLang="zh-CN" dirty="0"/>
              <a:t> </a:t>
            </a:r>
            <a:r>
              <a:rPr lang="zh-CN" altLang="en-US" dirty="0"/>
              <a:t>的 </a:t>
            </a:r>
            <a:r>
              <a:rPr lang="en-US" altLang="zh-CN" dirty="0" err="1"/>
              <a:t>RenderObject</a:t>
            </a:r>
            <a:r>
              <a:rPr lang="zh-CN" altLang="en-US" dirty="0"/>
              <a:t>，将每一个 </a:t>
            </a:r>
            <a:r>
              <a:rPr lang="en-US" altLang="zh-CN" dirty="0" err="1"/>
              <a:t>RenderObject</a:t>
            </a:r>
            <a:r>
              <a:rPr lang="en-US" altLang="zh-CN" dirty="0"/>
              <a:t> </a:t>
            </a:r>
            <a:r>
              <a:rPr lang="zh-CN" altLang="en-US" dirty="0"/>
              <a:t>绘制出来。</a:t>
            </a:r>
            <a:endParaRPr lang="zh-CN" altLang="en-US" dirty="0" smtClean="0"/>
          </a:p>
          <a:p>
            <a:endParaRPr lang="zh-CN" altLang="en-US" dirty="0"/>
          </a:p>
        </p:txBody>
      </p:sp>
      <p:sp>
        <p:nvSpPr>
          <p:cNvPr id="5" name="文本框 4"/>
          <p:cNvSpPr txBox="1"/>
          <p:nvPr/>
        </p:nvSpPr>
        <p:spPr>
          <a:xfrm>
            <a:off x="1431235" y="954157"/>
            <a:ext cx="4253948" cy="646331"/>
          </a:xfrm>
          <a:prstGeom prst="rect">
            <a:avLst/>
          </a:prstGeom>
          <a:noFill/>
        </p:spPr>
        <p:txBody>
          <a:bodyPr wrap="square" rtlCol="0">
            <a:spAutoFit/>
          </a:bodyPr>
          <a:lstStyle/>
          <a:p>
            <a:pPr defTabSz="457200">
              <a:spcBef>
                <a:spcPct val="0"/>
              </a:spcBef>
            </a:pPr>
            <a:r>
              <a:rPr lang="en-US" altLang="zh-CN" sz="3600" dirty="0" err="1">
                <a:solidFill>
                  <a:schemeClr val="bg2"/>
                </a:solidFill>
                <a:latin typeface="+mj-lt"/>
                <a:ea typeface="+mj-ea"/>
                <a:cs typeface="+mj-cs"/>
              </a:rPr>
              <a:t>LayerTree</a:t>
            </a:r>
            <a:endParaRPr lang="zh-CN" altLang="en-US" sz="3600" dirty="0">
              <a:solidFill>
                <a:schemeClr val="bg2"/>
              </a:solidFill>
              <a:latin typeface="+mj-lt"/>
              <a:ea typeface="+mj-ea"/>
              <a:cs typeface="+mj-cs"/>
            </a:endParaRPr>
          </a:p>
        </p:txBody>
      </p:sp>
    </p:spTree>
    <p:extLst>
      <p:ext uri="{BB962C8B-B14F-4D97-AF65-F5344CB8AC3E}">
        <p14:creationId xmlns:p14="http://schemas.microsoft.com/office/powerpoint/2010/main" val="2510537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WebView</a:t>
            </a:r>
            <a:r>
              <a:rPr lang="en-US" altLang="zh-CN" dirty="0"/>
              <a:t> </a:t>
            </a:r>
            <a:r>
              <a:rPr lang="zh-CN" altLang="en-US" dirty="0"/>
              <a:t>的绘制</a:t>
            </a:r>
          </a:p>
        </p:txBody>
      </p:sp>
      <p:sp>
        <p:nvSpPr>
          <p:cNvPr id="3" name="内容占位符 2"/>
          <p:cNvSpPr>
            <a:spLocks noGrp="1"/>
          </p:cNvSpPr>
          <p:nvPr>
            <p:ph idx="1"/>
          </p:nvPr>
        </p:nvSpPr>
        <p:spPr/>
        <p:txBody>
          <a:bodyPr/>
          <a:lstStyle/>
          <a:p>
            <a:r>
              <a:rPr lang="en-US" altLang="zh-CN" dirty="0" smtClean="0"/>
              <a:t>1</a:t>
            </a:r>
            <a:r>
              <a:rPr lang="en-US" altLang="zh-CN" dirty="0"/>
              <a:t>) </a:t>
            </a:r>
            <a:r>
              <a:rPr lang="zh-CN" altLang="en-US" dirty="0"/>
              <a:t>根据需要更新内部缓存，将网页内容绘制到内部缓存里面 </a:t>
            </a:r>
            <a:endParaRPr lang="en-US" altLang="zh-CN" dirty="0" smtClean="0"/>
          </a:p>
          <a:p>
            <a:pPr marL="0" indent="0">
              <a:buNone/>
            </a:pPr>
            <a:r>
              <a:rPr lang="zh-CN" altLang="en-US" dirty="0" smtClean="0"/>
              <a:t>        这一步通常</a:t>
            </a:r>
            <a:r>
              <a:rPr lang="zh-CN" altLang="en-US" dirty="0"/>
              <a:t>称为绘制（</a:t>
            </a:r>
            <a:r>
              <a:rPr lang="en-US" altLang="zh-CN" dirty="0"/>
              <a:t>Paint</a:t>
            </a:r>
            <a:r>
              <a:rPr lang="zh-CN" altLang="en-US" dirty="0"/>
              <a:t>）或者光栅化（</a:t>
            </a:r>
            <a:r>
              <a:rPr lang="en-US" altLang="zh-CN" dirty="0"/>
              <a:t>Rasterization</a:t>
            </a:r>
            <a:r>
              <a:rPr lang="zh-CN" altLang="en-US" dirty="0"/>
              <a:t>），它将一些绘图指令转换成真正的像素颜色值</a:t>
            </a:r>
            <a:endParaRPr lang="en-US" altLang="zh-CN" dirty="0"/>
          </a:p>
          <a:p>
            <a:pPr marL="0" indent="0">
              <a:buNone/>
            </a:pPr>
            <a:endParaRPr lang="en-US" altLang="zh-CN" dirty="0" smtClean="0"/>
          </a:p>
          <a:p>
            <a:r>
              <a:rPr lang="en-US" altLang="zh-CN" dirty="0" smtClean="0"/>
              <a:t>2</a:t>
            </a:r>
            <a:r>
              <a:rPr lang="en-US" altLang="zh-CN" dirty="0"/>
              <a:t>) </a:t>
            </a:r>
            <a:r>
              <a:rPr lang="zh-CN" altLang="en-US" dirty="0"/>
              <a:t>将内部缓存拷贝到窗口缓存上</a:t>
            </a:r>
            <a:r>
              <a:rPr lang="zh-CN" altLang="en-US" dirty="0" smtClean="0"/>
              <a:t>。</a:t>
            </a:r>
            <a:endParaRPr lang="en-US" altLang="zh-CN" dirty="0" smtClean="0"/>
          </a:p>
          <a:p>
            <a:pPr marL="0" indent="0">
              <a:buNone/>
            </a:pPr>
            <a:r>
              <a:rPr lang="zh-CN" altLang="en-US" dirty="0" smtClean="0"/>
              <a:t>      这一步我们</a:t>
            </a:r>
            <a:r>
              <a:rPr lang="zh-CN" altLang="en-US" dirty="0"/>
              <a:t>一般称为混合（</a:t>
            </a:r>
            <a:r>
              <a:rPr lang="en-US" altLang="zh-CN" dirty="0"/>
              <a:t>Composite</a:t>
            </a:r>
            <a:r>
              <a:rPr lang="zh-CN" altLang="en-US" dirty="0"/>
              <a:t>），它负责缓存的拷贝，同时还可能包括位移（</a:t>
            </a:r>
            <a:r>
              <a:rPr lang="en-US" altLang="zh-CN" dirty="0"/>
              <a:t>Translation</a:t>
            </a:r>
            <a:r>
              <a:rPr lang="zh-CN" altLang="en-US" dirty="0"/>
              <a:t>），缩放（</a:t>
            </a:r>
            <a:r>
              <a:rPr lang="en-US" altLang="zh-CN" dirty="0"/>
              <a:t>Scale</a:t>
            </a:r>
            <a:r>
              <a:rPr lang="zh-CN" altLang="en-US" dirty="0"/>
              <a:t>），旋转（</a:t>
            </a:r>
            <a:r>
              <a:rPr lang="en-US" altLang="zh-CN" dirty="0"/>
              <a:t>Rotation</a:t>
            </a:r>
            <a:r>
              <a:rPr lang="zh-CN" altLang="en-US" dirty="0"/>
              <a:t>），</a:t>
            </a:r>
            <a:r>
              <a:rPr lang="en-US" altLang="zh-CN" dirty="0"/>
              <a:t>Alpha </a:t>
            </a:r>
            <a:r>
              <a:rPr lang="zh-CN" altLang="en-US" dirty="0"/>
              <a:t>混合等操作</a:t>
            </a:r>
            <a:r>
              <a:rPr lang="zh-CN" altLang="en-US" dirty="0" smtClean="0"/>
              <a:t>。</a:t>
            </a:r>
            <a:endParaRPr lang="en-US" altLang="zh-CN" dirty="0" smtClean="0"/>
          </a:p>
          <a:p>
            <a:pPr marL="0" indent="0">
              <a:buNone/>
            </a:pPr>
            <a:endParaRPr lang="en-US" altLang="zh-CN" dirty="0"/>
          </a:p>
          <a:p>
            <a:pPr marL="0" indent="0">
              <a:buNone/>
            </a:pPr>
            <a:r>
              <a:rPr lang="zh-CN" altLang="en-US" dirty="0"/>
              <a:t>实际上，混合的耗时通常远远小于网页内容绘制的耗时</a:t>
            </a:r>
            <a:endParaRPr lang="zh-CN" altLang="en-US" dirty="0"/>
          </a:p>
        </p:txBody>
      </p:sp>
    </p:spTree>
    <p:extLst>
      <p:ext uri="{BB962C8B-B14F-4D97-AF65-F5344CB8AC3E}">
        <p14:creationId xmlns:p14="http://schemas.microsoft.com/office/powerpoint/2010/main" val="3203180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软渲染</a:t>
            </a:r>
            <a:endParaRPr lang="zh-CN" altLang="en-US" dirty="0"/>
          </a:p>
        </p:txBody>
      </p:sp>
      <p:pic>
        <p:nvPicPr>
          <p:cNvPr id="9218" name="Picture 2" descr="C:\Users\suntiancheng\AppData\Local\YNote\data\sqtds@163.com\9458d0bc7a734de8ba876f160ace5cfc\30092087337c.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94342" y="2656758"/>
            <a:ext cx="5296639" cy="336279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731874" y="2867612"/>
            <a:ext cx="4972890" cy="1754326"/>
          </a:xfrm>
          <a:prstGeom prst="rect">
            <a:avLst/>
          </a:prstGeom>
          <a:noFill/>
        </p:spPr>
        <p:txBody>
          <a:bodyPr wrap="square" rtlCol="0">
            <a:spAutoFit/>
          </a:bodyPr>
          <a:lstStyle/>
          <a:p>
            <a:r>
              <a:rPr lang="zh-CN" altLang="en-US" dirty="0"/>
              <a:t>在没有硬件加速的情况下，浏览器通常是依赖于</a:t>
            </a:r>
            <a:r>
              <a:rPr lang="en-US" altLang="zh-CN" dirty="0"/>
              <a:t>CPU</a:t>
            </a:r>
            <a:r>
              <a:rPr lang="zh-CN" altLang="en-US" dirty="0"/>
              <a:t>来渲染生成网页的内容，大致的做法是遍历这些层，然后按照顺序把这些层的内容依次绘制在一个内部存储空间上（例如</a:t>
            </a:r>
            <a:r>
              <a:rPr lang="en-US" altLang="zh-CN" dirty="0"/>
              <a:t>bitmap</a:t>
            </a:r>
            <a:r>
              <a:rPr lang="zh-CN" altLang="en-US" dirty="0"/>
              <a:t>），最后把这个内部表示显示出来，这种做法就是软件渲染（</a:t>
            </a:r>
            <a:r>
              <a:rPr lang="en-US" altLang="zh-CN" dirty="0"/>
              <a:t>software rendering</a:t>
            </a:r>
            <a:r>
              <a:rPr lang="zh-CN" altLang="en-US" dirty="0"/>
              <a:t>）</a:t>
            </a:r>
          </a:p>
        </p:txBody>
      </p:sp>
    </p:spTree>
    <p:extLst>
      <p:ext uri="{BB962C8B-B14F-4D97-AF65-F5344CB8AC3E}">
        <p14:creationId xmlns:p14="http://schemas.microsoft.com/office/powerpoint/2010/main" val="2361732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硬件加速</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上述的渲染模式，无论是绘制还是混合，都是由 </a:t>
            </a:r>
            <a:r>
              <a:rPr lang="en-US" altLang="zh-CN" dirty="0"/>
              <a:t>CPU </a:t>
            </a:r>
            <a:r>
              <a:rPr lang="zh-CN" altLang="en-US" dirty="0"/>
              <a:t>完成的，而没有使用到 </a:t>
            </a:r>
            <a:r>
              <a:rPr lang="en-US" altLang="zh-CN" dirty="0"/>
              <a:t>GPU</a:t>
            </a:r>
            <a:r>
              <a:rPr lang="zh-CN" altLang="en-US" dirty="0"/>
              <a:t>。绘制任务比较复杂，较难使用 </a:t>
            </a:r>
            <a:r>
              <a:rPr lang="en-US" altLang="zh-CN" dirty="0"/>
              <a:t>GPU </a:t>
            </a:r>
            <a:r>
              <a:rPr lang="zh-CN" altLang="en-US" dirty="0"/>
              <a:t>来完成，并且对于各种复杂的图形</a:t>
            </a:r>
            <a:r>
              <a:rPr lang="en-US" altLang="zh-CN" dirty="0"/>
              <a:t>/</a:t>
            </a:r>
            <a:r>
              <a:rPr lang="zh-CN" altLang="en-US" dirty="0"/>
              <a:t>文本的绘制来说，使用 </a:t>
            </a:r>
            <a:r>
              <a:rPr lang="en-US" altLang="zh-CN" dirty="0"/>
              <a:t>GPU </a:t>
            </a:r>
            <a:r>
              <a:rPr lang="zh-CN" altLang="en-US" dirty="0"/>
              <a:t>效率有时反而更低（并且系统资源的开销也较大），但是混合就不一样了，</a:t>
            </a:r>
            <a:r>
              <a:rPr lang="en-US" altLang="zh-CN" dirty="0"/>
              <a:t>GPU </a:t>
            </a:r>
            <a:r>
              <a:rPr lang="zh-CN" altLang="en-US" dirty="0"/>
              <a:t>最擅长的就是并行处理多个像素的计算，所以 </a:t>
            </a:r>
            <a:r>
              <a:rPr lang="en-US" altLang="zh-CN" dirty="0"/>
              <a:t>GPU </a:t>
            </a:r>
            <a:r>
              <a:rPr lang="zh-CN" altLang="en-US" dirty="0"/>
              <a:t>相对于 </a:t>
            </a:r>
            <a:r>
              <a:rPr lang="en-US" altLang="zh-CN" dirty="0"/>
              <a:t>CPU</a:t>
            </a:r>
            <a:r>
              <a:rPr lang="zh-CN" altLang="en-US" dirty="0"/>
              <a:t>，执行混合的速度要快的多，特别是存在缩放，旋转，</a:t>
            </a:r>
            <a:r>
              <a:rPr lang="en-US" altLang="zh-CN" dirty="0"/>
              <a:t>Alpha </a:t>
            </a:r>
            <a:r>
              <a:rPr lang="zh-CN" altLang="en-US" dirty="0"/>
              <a:t>混合的时候，而且混合相对来说也比较简单，改成使用 </a:t>
            </a:r>
            <a:r>
              <a:rPr lang="en-US" altLang="zh-CN" dirty="0"/>
              <a:t>GPU </a:t>
            </a:r>
            <a:r>
              <a:rPr lang="zh-CN" altLang="en-US" dirty="0"/>
              <a:t>来完成并不困难。</a:t>
            </a:r>
          </a:p>
          <a:p>
            <a:r>
              <a:rPr lang="zh-CN" altLang="en-US" dirty="0"/>
              <a:t>并且在多线程渲染模式下，因为绘制和混合分别处于不同的线程，绘制使用 </a:t>
            </a:r>
            <a:r>
              <a:rPr lang="en-US" altLang="zh-CN" dirty="0"/>
              <a:t>CPU</a:t>
            </a:r>
            <a:r>
              <a:rPr lang="zh-CN" altLang="en-US" dirty="0"/>
              <a:t>，混合使用 </a:t>
            </a:r>
            <a:r>
              <a:rPr lang="en-US" altLang="zh-CN" dirty="0"/>
              <a:t>GPU</a:t>
            </a:r>
            <a:r>
              <a:rPr lang="zh-CN" altLang="en-US" dirty="0"/>
              <a:t>，这样可以通过 </a:t>
            </a:r>
            <a:r>
              <a:rPr lang="en-US" altLang="zh-CN" dirty="0"/>
              <a:t>CPU/GPU </a:t>
            </a:r>
            <a:r>
              <a:rPr lang="zh-CN" altLang="en-US" dirty="0"/>
              <a:t>之间的并发运行有效地提升浏览器整体的渲染性能。更何况，窗口的更新是由混合线程来负责的，混合的效率越高，窗口更新的间隔就越短，用户感受到 </a:t>
            </a:r>
            <a:r>
              <a:rPr lang="en-US" altLang="zh-CN" dirty="0"/>
              <a:t>UI </a:t>
            </a:r>
            <a:r>
              <a:rPr lang="zh-CN" altLang="en-US" dirty="0"/>
              <a:t>界面变化的流畅度就越高，只要窗口更新的间隔能够始终保持在</a:t>
            </a:r>
            <a:r>
              <a:rPr lang="en-US" altLang="zh-CN" dirty="0"/>
              <a:t>16.7</a:t>
            </a:r>
            <a:r>
              <a:rPr lang="zh-CN" altLang="en-US" dirty="0"/>
              <a:t>毫秒以内，</a:t>
            </a:r>
            <a:r>
              <a:rPr lang="en-US" altLang="zh-CN" dirty="0"/>
              <a:t>UI </a:t>
            </a:r>
            <a:r>
              <a:rPr lang="zh-CN" altLang="en-US" dirty="0"/>
              <a:t>界面就能够一直保持</a:t>
            </a:r>
            <a:r>
              <a:rPr lang="en-US" altLang="zh-CN" dirty="0"/>
              <a:t>60</a:t>
            </a:r>
            <a:r>
              <a:rPr lang="zh-CN" altLang="en-US" dirty="0"/>
              <a:t>帧</a:t>
            </a:r>
            <a:r>
              <a:rPr lang="en-US" altLang="zh-CN" dirty="0"/>
              <a:t>/</a:t>
            </a:r>
            <a:r>
              <a:rPr lang="zh-CN" altLang="en-US" dirty="0"/>
              <a:t>每秒的极致流畅度（因为一般来说，显示屏幕的刷新频率是</a:t>
            </a:r>
            <a:r>
              <a:rPr lang="en-US" altLang="zh-CN" dirty="0"/>
              <a:t>60hz</a:t>
            </a:r>
            <a:r>
              <a:rPr lang="zh-CN" altLang="en-US" dirty="0"/>
              <a:t>，所以</a:t>
            </a:r>
            <a:r>
              <a:rPr lang="en-US" altLang="zh-CN" dirty="0"/>
              <a:t>60</a:t>
            </a:r>
            <a:r>
              <a:rPr lang="zh-CN" altLang="en-US" dirty="0"/>
              <a:t>帧</a:t>
            </a:r>
            <a:r>
              <a:rPr lang="en-US" altLang="zh-CN" dirty="0"/>
              <a:t>/</a:t>
            </a:r>
            <a:r>
              <a:rPr lang="zh-CN" altLang="en-US" dirty="0"/>
              <a:t>秒已经是极限帧率，超过这个数值意义不大，而且 </a:t>
            </a:r>
            <a:r>
              <a:rPr lang="en-US" altLang="zh-CN" dirty="0"/>
              <a:t>OS </a:t>
            </a:r>
            <a:r>
              <a:rPr lang="zh-CN" altLang="en-US" dirty="0"/>
              <a:t>的图形子系统本身就会强制限制 </a:t>
            </a:r>
            <a:r>
              <a:rPr lang="en-US" altLang="zh-CN" dirty="0"/>
              <a:t>UI </a:t>
            </a:r>
            <a:r>
              <a:rPr lang="zh-CN" altLang="en-US" dirty="0"/>
              <a:t>界面的更新跟屏幕的刷新保持同步）。</a:t>
            </a:r>
          </a:p>
          <a:p>
            <a:r>
              <a:rPr lang="zh-CN" altLang="en-US" dirty="0"/>
              <a:t>所以对于现代浏览器来说，所谓硬件加速，就是使用 </a:t>
            </a:r>
            <a:r>
              <a:rPr lang="en-US" altLang="zh-CN" dirty="0"/>
              <a:t>GPU </a:t>
            </a:r>
            <a:r>
              <a:rPr lang="zh-CN" altLang="en-US" dirty="0"/>
              <a:t>来进行混合，绘制仍然使用 </a:t>
            </a:r>
            <a:r>
              <a:rPr lang="en-US" altLang="zh-CN" dirty="0"/>
              <a:t>CPU </a:t>
            </a:r>
            <a:r>
              <a:rPr lang="zh-CN" altLang="en-US" dirty="0"/>
              <a:t>来完成</a:t>
            </a:r>
            <a:r>
              <a:rPr lang="zh-CN" altLang="en-US" dirty="0" smtClean="0"/>
              <a:t>。</a:t>
            </a:r>
            <a:endParaRPr lang="zh-CN" altLang="en-US" dirty="0"/>
          </a:p>
        </p:txBody>
      </p:sp>
    </p:spTree>
    <p:extLst>
      <p:ext uri="{BB962C8B-B14F-4D97-AF65-F5344CB8AC3E}">
        <p14:creationId xmlns:p14="http://schemas.microsoft.com/office/powerpoint/2010/main" val="1403425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硬件加速</a:t>
            </a:r>
          </a:p>
        </p:txBody>
      </p:sp>
      <p:sp>
        <p:nvSpPr>
          <p:cNvPr id="3" name="内容占位符 2"/>
          <p:cNvSpPr>
            <a:spLocks noGrp="1"/>
          </p:cNvSpPr>
          <p:nvPr>
            <p:ph idx="1"/>
          </p:nvPr>
        </p:nvSpPr>
        <p:spPr/>
        <p:txBody>
          <a:bodyPr>
            <a:normAutofit lnSpcReduction="10000"/>
          </a:bodyPr>
          <a:lstStyle/>
          <a:p>
            <a:r>
              <a:rPr lang="zh-CN" altLang="en-US" b="1" dirty="0"/>
              <a:t>分块</a:t>
            </a:r>
            <a:r>
              <a:rPr lang="zh-CN" altLang="en-US" b="1" dirty="0" smtClean="0"/>
              <a:t>渲染</a:t>
            </a:r>
            <a:endParaRPr lang="en-US" altLang="zh-CN" b="1" dirty="0" smtClean="0"/>
          </a:p>
          <a:p>
            <a:pPr marL="0" indent="0">
              <a:buNone/>
            </a:pPr>
            <a:r>
              <a:rPr lang="en-US" altLang="zh-CN" b="1" dirty="0"/>
              <a:t> </a:t>
            </a:r>
            <a:r>
              <a:rPr lang="en-US" altLang="zh-CN" b="1" dirty="0" smtClean="0"/>
              <a:t>     </a:t>
            </a:r>
            <a:r>
              <a:rPr lang="zh-CN" altLang="en-US" dirty="0" smtClean="0"/>
              <a:t>网页</a:t>
            </a:r>
            <a:r>
              <a:rPr lang="zh-CN" altLang="en-US" dirty="0"/>
              <a:t>的缓存通常都不是一大块，而是划分成一格一格的小块，通常为</a:t>
            </a:r>
            <a:r>
              <a:rPr lang="en-US" altLang="zh-CN" dirty="0"/>
              <a:t>256×256</a:t>
            </a:r>
            <a:r>
              <a:rPr lang="zh-CN" altLang="en-US" dirty="0"/>
              <a:t>或者</a:t>
            </a:r>
            <a:r>
              <a:rPr lang="en-US" altLang="zh-CN" dirty="0"/>
              <a:t>512×512</a:t>
            </a:r>
            <a:r>
              <a:rPr lang="zh-CN" altLang="en-US" dirty="0"/>
              <a:t>大小，这种渲染方式称为分块渲染（</a:t>
            </a:r>
            <a:r>
              <a:rPr lang="en-US" altLang="zh-CN" dirty="0"/>
              <a:t>Tile Rendering</a:t>
            </a:r>
            <a:r>
              <a:rPr lang="zh-CN" altLang="en-US" dirty="0"/>
              <a:t>）</a:t>
            </a:r>
            <a:r>
              <a:rPr lang="zh-CN" altLang="en-US" dirty="0" smtClean="0"/>
              <a:t>。</a:t>
            </a:r>
            <a:endParaRPr lang="en-US" altLang="zh-CN" dirty="0" smtClean="0"/>
          </a:p>
          <a:p>
            <a:r>
              <a:rPr lang="zh-CN" altLang="en-US" b="1" dirty="0"/>
              <a:t>图层混合加速</a:t>
            </a:r>
          </a:p>
          <a:p>
            <a:pPr marL="0" indent="0">
              <a:buNone/>
            </a:pPr>
            <a:r>
              <a:rPr lang="zh-CN" altLang="en-US" dirty="0" smtClean="0"/>
              <a:t>      图</a:t>
            </a:r>
            <a:r>
              <a:rPr lang="zh-CN" altLang="en-US" dirty="0"/>
              <a:t>层混合加速（</a:t>
            </a:r>
            <a:r>
              <a:rPr lang="en-US" altLang="zh-CN" dirty="0"/>
              <a:t>Accelerated Compositing</a:t>
            </a:r>
            <a:r>
              <a:rPr lang="zh-CN" altLang="en-US" dirty="0"/>
              <a:t>）的渲染架构是 </a:t>
            </a:r>
            <a:r>
              <a:rPr lang="en-US" altLang="zh-CN" dirty="0"/>
              <a:t>Apple </a:t>
            </a:r>
            <a:r>
              <a:rPr lang="zh-CN" altLang="en-US" dirty="0"/>
              <a:t>引入 </a:t>
            </a:r>
            <a:r>
              <a:rPr lang="en-US" altLang="zh-CN" dirty="0" err="1"/>
              <a:t>WebKit</a:t>
            </a:r>
            <a:r>
              <a:rPr lang="en-US" altLang="zh-CN" dirty="0"/>
              <a:t> </a:t>
            </a:r>
            <a:r>
              <a:rPr lang="zh-CN" altLang="en-US" dirty="0"/>
              <a:t>的，并在 </a:t>
            </a:r>
            <a:r>
              <a:rPr lang="en-US" altLang="zh-CN" dirty="0"/>
              <a:t>Safari </a:t>
            </a:r>
            <a:r>
              <a:rPr lang="zh-CN" altLang="en-US" dirty="0"/>
              <a:t>上率先实现，而 </a:t>
            </a:r>
            <a:r>
              <a:rPr lang="en-US" altLang="zh-CN" dirty="0"/>
              <a:t>Chrome/Android/</a:t>
            </a:r>
            <a:r>
              <a:rPr lang="en-US" altLang="zh-CN" dirty="0" err="1"/>
              <a:t>Qt</a:t>
            </a:r>
            <a:r>
              <a:rPr lang="en-US" altLang="zh-CN" dirty="0"/>
              <a:t>/GTK+ </a:t>
            </a:r>
            <a:r>
              <a:rPr lang="zh-CN" altLang="en-US" dirty="0"/>
              <a:t>等都陆续完成了自己的实现。如果熟悉 </a:t>
            </a:r>
            <a:r>
              <a:rPr lang="en-US" altLang="zh-CN" dirty="0"/>
              <a:t>iOS </a:t>
            </a:r>
            <a:r>
              <a:rPr lang="zh-CN" altLang="en-US" dirty="0"/>
              <a:t>或者 </a:t>
            </a:r>
            <a:r>
              <a:rPr lang="en-US" altLang="zh-CN" dirty="0"/>
              <a:t>Mac OS GUI </a:t>
            </a:r>
            <a:r>
              <a:rPr lang="zh-CN" altLang="en-US" dirty="0"/>
              <a:t>编程的读者对其应该不会感到陌生，它跟 </a:t>
            </a:r>
            <a:r>
              <a:rPr lang="en-US" altLang="zh-CN" dirty="0"/>
              <a:t>iOS </a:t>
            </a:r>
            <a:r>
              <a:rPr lang="en-US" altLang="zh-CN" dirty="0" err="1"/>
              <a:t>CoreAnimation</a:t>
            </a:r>
            <a:r>
              <a:rPr lang="en-US" altLang="zh-CN" dirty="0"/>
              <a:t> </a:t>
            </a:r>
            <a:r>
              <a:rPr lang="zh-CN" altLang="en-US" dirty="0"/>
              <a:t>的 </a:t>
            </a:r>
            <a:r>
              <a:rPr lang="en-US" altLang="zh-CN" dirty="0"/>
              <a:t>Layer Rendering </a:t>
            </a:r>
            <a:r>
              <a:rPr lang="zh-CN" altLang="en-US" dirty="0"/>
              <a:t>渲染架构基本类似，主要都是为了解决当 </a:t>
            </a:r>
            <a:r>
              <a:rPr lang="en-US" altLang="zh-CN" dirty="0"/>
              <a:t>Layer </a:t>
            </a:r>
            <a:r>
              <a:rPr lang="zh-CN" altLang="en-US" dirty="0"/>
              <a:t>的内容频繁发生变化，或者当 </a:t>
            </a:r>
            <a:r>
              <a:rPr lang="en-US" altLang="zh-CN" dirty="0"/>
              <a:t>Layer </a:t>
            </a:r>
            <a:r>
              <a:rPr lang="zh-CN" altLang="en-US" dirty="0"/>
              <a:t>触发一个</a:t>
            </a:r>
            <a:r>
              <a:rPr lang="en-US" altLang="zh-CN" dirty="0"/>
              <a:t>2D/3D</a:t>
            </a:r>
            <a:r>
              <a:rPr lang="zh-CN" altLang="en-US" dirty="0"/>
              <a:t>变换（</a:t>
            </a:r>
            <a:r>
              <a:rPr lang="en-US" altLang="zh-CN" dirty="0"/>
              <a:t>2D/3D Transform </a:t>
            </a:r>
            <a:r>
              <a:rPr lang="zh-CN" altLang="en-US" dirty="0"/>
              <a:t>）或者渐隐渐入动画，它的位移，缩放，旋转，透明度等属性不断发生变化时，在原有的渲染架构下，渲染性能低下的问题。</a:t>
            </a:r>
            <a:endParaRPr lang="en-US" altLang="zh-CN" b="1" dirty="0"/>
          </a:p>
          <a:p>
            <a:endParaRPr lang="zh-CN" altLang="en-US" b="1" dirty="0"/>
          </a:p>
          <a:p>
            <a:endParaRPr lang="zh-CN" altLang="en-US" dirty="0"/>
          </a:p>
        </p:txBody>
      </p:sp>
    </p:spTree>
    <p:extLst>
      <p:ext uri="{BB962C8B-B14F-4D97-AF65-F5344CB8AC3E}">
        <p14:creationId xmlns:p14="http://schemas.microsoft.com/office/powerpoint/2010/main" val="16404051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栅格化</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合成线程中的</a:t>
            </a:r>
            <a:r>
              <a:rPr lang="en-US" altLang="zh-CN" dirty="0" err="1"/>
              <a:t>SkPicture</a:t>
            </a:r>
            <a:r>
              <a:rPr lang="zh-CN" altLang="en-US" dirty="0"/>
              <a:t>转换成</a:t>
            </a:r>
            <a:r>
              <a:rPr lang="en-US" altLang="zh-CN" dirty="0"/>
              <a:t>GPU</a:t>
            </a:r>
            <a:r>
              <a:rPr lang="zh-CN" altLang="en-US" dirty="0"/>
              <a:t>上的位图有两种方式：</a:t>
            </a:r>
          </a:p>
          <a:p>
            <a:r>
              <a:rPr lang="zh-CN" altLang="en-US" dirty="0"/>
              <a:t>由</a:t>
            </a:r>
            <a:r>
              <a:rPr lang="en-US" altLang="zh-CN" dirty="0" err="1"/>
              <a:t>Skia</a:t>
            </a:r>
            <a:r>
              <a:rPr lang="zh-CN" altLang="en-US" dirty="0"/>
              <a:t>的</a:t>
            </a:r>
            <a:r>
              <a:rPr lang="en-US" altLang="zh-CN" dirty="0"/>
              <a:t>software rasterizer paint</a:t>
            </a:r>
            <a:r>
              <a:rPr lang="zh-CN" altLang="en-US" dirty="0"/>
              <a:t>进位图中，然后作为纹理上传到</a:t>
            </a:r>
            <a:r>
              <a:rPr lang="en-US" altLang="zh-CN" dirty="0"/>
              <a:t>GPU</a:t>
            </a:r>
            <a:r>
              <a:rPr lang="zh-CN" altLang="en-US" dirty="0" smtClean="0"/>
              <a:t>中</a:t>
            </a:r>
            <a:endParaRPr lang="en-US" altLang="zh-CN" dirty="0"/>
          </a:p>
          <a:p>
            <a:pPr marL="0" indent="0">
              <a:buNone/>
            </a:pPr>
            <a:r>
              <a:rPr lang="zh-CN" altLang="en-US" dirty="0" smtClean="0"/>
              <a:t>     位图</a:t>
            </a:r>
            <a:r>
              <a:rPr lang="zh-CN" altLang="en-US" dirty="0"/>
              <a:t>的纹理上传受平台的内存带宽限制。纹理上传会影响</a:t>
            </a:r>
            <a:r>
              <a:rPr lang="en-US" altLang="zh-CN" dirty="0"/>
              <a:t>software-rasterized layer</a:t>
            </a:r>
            <a:r>
              <a:rPr lang="zh-CN" altLang="en-US" dirty="0"/>
              <a:t>的性能，并且会影响需要</a:t>
            </a:r>
            <a:r>
              <a:rPr lang="en-US" altLang="zh-CN" dirty="0"/>
              <a:t>hardware rasterizer</a:t>
            </a:r>
            <a:r>
              <a:rPr lang="zh-CN" altLang="en-US" dirty="0"/>
              <a:t>（硬件栅格化）的位图（比如</a:t>
            </a:r>
            <a:r>
              <a:rPr lang="en-US" altLang="zh-CN" dirty="0"/>
              <a:t>image data</a:t>
            </a:r>
            <a:r>
              <a:rPr lang="zh-CN" altLang="en-US" dirty="0"/>
              <a:t>或者</a:t>
            </a:r>
            <a:r>
              <a:rPr lang="en-US" altLang="zh-CN" dirty="0"/>
              <a:t>CPU-rendered masks</a:t>
            </a:r>
            <a:r>
              <a:rPr lang="zh-CN" altLang="en-US" dirty="0"/>
              <a:t>）的上传</a:t>
            </a:r>
            <a:r>
              <a:rPr lang="zh-CN" altLang="en-US" dirty="0" smtClean="0"/>
              <a:t>。</a:t>
            </a:r>
            <a:endParaRPr lang="en-US" altLang="zh-CN" dirty="0" smtClean="0"/>
          </a:p>
          <a:p>
            <a:r>
              <a:rPr lang="zh-CN" altLang="en-US" dirty="0" smtClean="0"/>
              <a:t>由</a:t>
            </a:r>
            <a:r>
              <a:rPr lang="en-US" altLang="zh-CN" dirty="0" err="1"/>
              <a:t>Skia</a:t>
            </a:r>
            <a:r>
              <a:rPr lang="zh-CN" altLang="en-US" dirty="0"/>
              <a:t>的 </a:t>
            </a:r>
            <a:r>
              <a:rPr lang="en-US" altLang="zh-CN" dirty="0"/>
              <a:t>OpenGL backend (Ganesh)</a:t>
            </a:r>
            <a:r>
              <a:rPr lang="zh-CN" altLang="en-US" dirty="0"/>
              <a:t>直接</a:t>
            </a:r>
            <a:r>
              <a:rPr lang="en-US" altLang="zh-CN" dirty="0"/>
              <a:t>paint</a:t>
            </a:r>
            <a:r>
              <a:rPr lang="zh-CN" altLang="en-US" dirty="0"/>
              <a:t>进</a:t>
            </a:r>
            <a:r>
              <a:rPr lang="en-US" altLang="zh-CN" dirty="0"/>
              <a:t>GPU</a:t>
            </a:r>
            <a:r>
              <a:rPr lang="zh-CN" altLang="en-US" dirty="0"/>
              <a:t>上的纹理</a:t>
            </a:r>
            <a:r>
              <a:rPr lang="zh-CN" altLang="en-US" dirty="0" smtClean="0"/>
              <a:t>中</a:t>
            </a:r>
            <a:endParaRPr lang="en-US" altLang="zh-CN" dirty="0" smtClean="0"/>
          </a:p>
          <a:p>
            <a:pPr marL="0" indent="0">
              <a:buNone/>
            </a:pPr>
            <a:r>
              <a:rPr lang="zh-CN" altLang="en-US" dirty="0" smtClean="0"/>
              <a:t>      对于</a:t>
            </a:r>
            <a:r>
              <a:rPr lang="en-US" altLang="zh-CN" dirty="0"/>
              <a:t>Ganesh-rasterized layers</a:t>
            </a:r>
            <a:r>
              <a:rPr lang="zh-CN" altLang="en-US" dirty="0"/>
              <a:t>，</a:t>
            </a:r>
            <a:r>
              <a:rPr lang="en-US" altLang="zh-CN" dirty="0"/>
              <a:t>the </a:t>
            </a:r>
            <a:r>
              <a:rPr lang="en-US" altLang="zh-CN" dirty="0" err="1"/>
              <a:t>SkPicture</a:t>
            </a:r>
            <a:r>
              <a:rPr lang="en-US" altLang="zh-CN" dirty="0"/>
              <a:t> is played back with Ganesh </a:t>
            </a:r>
            <a:r>
              <a:rPr lang="zh-CN" altLang="en-US" dirty="0"/>
              <a:t>然后所得的</a:t>
            </a:r>
            <a:r>
              <a:rPr lang="en-US" altLang="zh-CN" dirty="0"/>
              <a:t>GL</a:t>
            </a:r>
            <a:r>
              <a:rPr lang="zh-CN" altLang="en-US" dirty="0"/>
              <a:t>命令流会通过命令缓冲区交给</a:t>
            </a:r>
            <a:r>
              <a:rPr lang="en-US" altLang="zh-CN" dirty="0"/>
              <a:t>GPU</a:t>
            </a:r>
            <a:r>
              <a:rPr lang="zh-CN" altLang="en-US" dirty="0"/>
              <a:t>进程处理。当合成器决定栅格化切片时，会立刻产生</a:t>
            </a:r>
            <a:r>
              <a:rPr lang="en-US" altLang="zh-CN" dirty="0"/>
              <a:t>GL</a:t>
            </a:r>
            <a:r>
              <a:rPr lang="zh-CN" altLang="en-US" dirty="0"/>
              <a:t>命令，同时切片会捆绑在一起处理，防止栅格切片时，</a:t>
            </a:r>
            <a:r>
              <a:rPr lang="en-US" altLang="zh-CN" dirty="0"/>
              <a:t>GPU</a:t>
            </a:r>
            <a:r>
              <a:rPr lang="zh-CN" altLang="en-US" dirty="0"/>
              <a:t>的过高消耗。</a:t>
            </a:r>
          </a:p>
          <a:p>
            <a:pPr marL="0" indent="0">
              <a:buNone/>
            </a:pPr>
            <a:endParaRPr lang="zh-CN" altLang="en-US" dirty="0"/>
          </a:p>
        </p:txBody>
      </p:sp>
    </p:spTree>
    <p:extLst>
      <p:ext uri="{BB962C8B-B14F-4D97-AF65-F5344CB8AC3E}">
        <p14:creationId xmlns:p14="http://schemas.microsoft.com/office/powerpoint/2010/main" val="2919672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Chart</a:t>
            </a:r>
            <a:r>
              <a:rPr lang="zh-CN" altLang="en-US" dirty="0" smtClean="0"/>
              <a:t>性能测试</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83793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浏览器选项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47225312"/>
              </p:ext>
            </p:extLst>
          </p:nvPr>
        </p:nvGraphicFramePr>
        <p:xfrm>
          <a:off x="1258957" y="2888974"/>
          <a:ext cx="9183756" cy="3352799"/>
        </p:xfrm>
        <a:graphic>
          <a:graphicData uri="http://schemas.openxmlformats.org/drawingml/2006/table">
            <a:tbl>
              <a:tblPr firstRow="1" firstCol="1" bandRow="1">
                <a:tableStyleId>{5C22544A-7EE6-4342-B048-85BDC9FD1C3A}</a:tableStyleId>
              </a:tblPr>
              <a:tblGrid>
                <a:gridCol w="919238"/>
                <a:gridCol w="1924687"/>
                <a:gridCol w="2862246"/>
                <a:gridCol w="3477585"/>
              </a:tblGrid>
              <a:tr h="907631">
                <a:tc>
                  <a:txBody>
                    <a:bodyPr/>
                    <a:lstStyle/>
                    <a:p>
                      <a:pPr algn="just">
                        <a:lnSpc>
                          <a:spcPts val="1560"/>
                        </a:lnSpc>
                        <a:spcAft>
                          <a:spcPts val="0"/>
                        </a:spcAft>
                      </a:pPr>
                      <a:r>
                        <a:rPr lang="zh-CN" sz="1050">
                          <a:effectLst/>
                        </a:rPr>
                        <a:t>浏览器</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en-US" sz="1050">
                          <a:effectLst/>
                        </a:rPr>
                        <a:t>Chrome</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en-US" sz="1050">
                          <a:effectLst/>
                        </a:rPr>
                        <a:t>Firefox</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en-US" sz="1050">
                          <a:effectLst/>
                        </a:rPr>
                        <a:t>IE</a:t>
                      </a:r>
                      <a:endParaRPr lang="zh-CN" sz="1050">
                        <a:effectLst/>
                        <a:latin typeface="Times New Roman" panose="02020603050405020304" pitchFamily="18" charset="0"/>
                        <a:ea typeface="宋体" panose="02010600030101010101" pitchFamily="2" charset="-122"/>
                      </a:endParaRPr>
                    </a:p>
                  </a:txBody>
                  <a:tcPr marL="68580" marR="68580" marT="0" marB="0"/>
                </a:tc>
              </a:tr>
              <a:tr h="497077">
                <a:tc>
                  <a:txBody>
                    <a:bodyPr/>
                    <a:lstStyle/>
                    <a:p>
                      <a:pPr algn="just">
                        <a:lnSpc>
                          <a:spcPts val="1560"/>
                        </a:lnSpc>
                        <a:spcAft>
                          <a:spcPts val="0"/>
                        </a:spcAft>
                      </a:pPr>
                      <a:r>
                        <a:rPr lang="zh-CN" sz="1050">
                          <a:effectLst/>
                        </a:rPr>
                        <a:t>版本</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en-US" sz="1050" dirty="0">
                          <a:effectLst/>
                        </a:rPr>
                        <a:t> 41.0.2272.89 (64-bit)</a:t>
                      </a:r>
                      <a:endParaRPr lang="zh-CN" sz="105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en-US" sz="1050">
                          <a:effectLst/>
                        </a:rPr>
                        <a:t>38.02a(64-bit)</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en-US" sz="1050">
                          <a:effectLst/>
                        </a:rPr>
                        <a:t>11.0.9600.17690 64</a:t>
                      </a:r>
                      <a:r>
                        <a:rPr lang="zh-CN" sz="1050">
                          <a:effectLst/>
                        </a:rPr>
                        <a:t>位</a:t>
                      </a:r>
                      <a:endParaRPr lang="zh-CN" sz="1050">
                        <a:effectLst/>
                        <a:latin typeface="Times New Roman" panose="02020603050405020304" pitchFamily="18" charset="0"/>
                        <a:ea typeface="宋体" panose="02010600030101010101" pitchFamily="2" charset="-122"/>
                      </a:endParaRPr>
                    </a:p>
                  </a:txBody>
                  <a:tcPr marL="68580" marR="68580" marT="0" marB="0"/>
                </a:tc>
              </a:tr>
              <a:tr h="768210">
                <a:tc>
                  <a:txBody>
                    <a:bodyPr/>
                    <a:lstStyle/>
                    <a:p>
                      <a:pPr algn="just">
                        <a:lnSpc>
                          <a:spcPts val="1560"/>
                        </a:lnSpc>
                        <a:spcAft>
                          <a:spcPts val="0"/>
                        </a:spcAft>
                      </a:pPr>
                      <a:r>
                        <a:rPr lang="zh-CN" sz="1050">
                          <a:effectLst/>
                        </a:rPr>
                        <a:t>渲染速度</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zh-CN" sz="1050">
                          <a:effectLst/>
                        </a:rPr>
                        <a:t>渲染速度最慢</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zh-CN" sz="1050">
                          <a:effectLst/>
                        </a:rPr>
                        <a:t>渲染速度其次</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zh-CN" sz="1050">
                          <a:effectLst/>
                        </a:rPr>
                        <a:t>渲染速度最快，如果画面个数太多，会存在有画面渲染不完全的情况，暂时不了解原因</a:t>
                      </a:r>
                      <a:endParaRPr lang="zh-CN" sz="1050">
                        <a:effectLst/>
                        <a:latin typeface="Times New Roman" panose="02020603050405020304" pitchFamily="18" charset="0"/>
                        <a:ea typeface="宋体" panose="02010600030101010101" pitchFamily="2" charset="-122"/>
                      </a:endParaRPr>
                    </a:p>
                  </a:txBody>
                  <a:tcPr marL="68580" marR="68580" marT="0" marB="0"/>
                </a:tc>
              </a:tr>
              <a:tr h="1179881">
                <a:tc>
                  <a:txBody>
                    <a:bodyPr/>
                    <a:lstStyle/>
                    <a:p>
                      <a:pPr algn="just">
                        <a:lnSpc>
                          <a:spcPts val="1560"/>
                        </a:lnSpc>
                        <a:spcAft>
                          <a:spcPts val="0"/>
                        </a:spcAft>
                      </a:pPr>
                      <a:r>
                        <a:rPr lang="en-US" sz="1050">
                          <a:effectLst/>
                        </a:rPr>
                        <a:t>70</a:t>
                      </a:r>
                      <a:r>
                        <a:rPr lang="zh-CN" sz="1050">
                          <a:effectLst/>
                        </a:rPr>
                        <a:t>个画面动态刷新</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en-US" sz="1050">
                          <a:effectLst/>
                        </a:rPr>
                        <a:t>CPU60%</a:t>
                      </a:r>
                      <a:r>
                        <a:rPr lang="zh-CN" sz="1050">
                          <a:effectLst/>
                        </a:rPr>
                        <a:t>，内存</a:t>
                      </a:r>
                      <a:r>
                        <a:rPr lang="en-US" sz="1050">
                          <a:effectLst/>
                        </a:rPr>
                        <a:t>258M</a:t>
                      </a:r>
                      <a:r>
                        <a:rPr lang="zh-CN" sz="1050">
                          <a:effectLst/>
                        </a:rPr>
                        <a:t>，可能存在某些画面不显示</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en-US" sz="1050">
                          <a:effectLst/>
                        </a:rPr>
                        <a:t>CPU42%</a:t>
                      </a:r>
                      <a:r>
                        <a:rPr lang="zh-CN" sz="1050">
                          <a:effectLst/>
                        </a:rPr>
                        <a:t>，内存</a:t>
                      </a:r>
                      <a:r>
                        <a:rPr lang="en-US" sz="1050">
                          <a:effectLst/>
                        </a:rPr>
                        <a:t>286M</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560"/>
                        </a:lnSpc>
                        <a:spcAft>
                          <a:spcPts val="0"/>
                        </a:spcAft>
                      </a:pPr>
                      <a:r>
                        <a:rPr lang="zh-CN" sz="1050" dirty="0">
                          <a:effectLst/>
                        </a:rPr>
                        <a:t>画面仅显示</a:t>
                      </a:r>
                      <a:r>
                        <a:rPr lang="en-US" sz="1050" dirty="0">
                          <a:effectLst/>
                        </a:rPr>
                        <a:t>6</a:t>
                      </a:r>
                      <a:r>
                        <a:rPr lang="zh-CN" sz="1050" dirty="0">
                          <a:effectLst/>
                        </a:rPr>
                        <a:t>个，由于</a:t>
                      </a:r>
                      <a:r>
                        <a:rPr lang="en-US" sz="1050" dirty="0" err="1">
                          <a:effectLst/>
                        </a:rPr>
                        <a:t>websocket</a:t>
                      </a:r>
                      <a:r>
                        <a:rPr lang="zh-CN" sz="1050" dirty="0">
                          <a:effectLst/>
                        </a:rPr>
                        <a:t>的连接限制造成。怀疑画面渲染不完全可能是由于</a:t>
                      </a:r>
                      <a:r>
                        <a:rPr lang="en-US" sz="1050" dirty="0">
                          <a:effectLst/>
                        </a:rPr>
                        <a:t>IE</a:t>
                      </a:r>
                      <a:r>
                        <a:rPr lang="zh-CN" sz="1050" dirty="0">
                          <a:effectLst/>
                        </a:rPr>
                        <a:t>的本身限制造成，可能需要修改</a:t>
                      </a:r>
                      <a:r>
                        <a:rPr lang="en-US" sz="1050" dirty="0">
                          <a:effectLst/>
                        </a:rPr>
                        <a:t>IE</a:t>
                      </a:r>
                      <a:r>
                        <a:rPr lang="zh-CN" sz="1050" dirty="0">
                          <a:effectLst/>
                        </a:rPr>
                        <a:t>参数</a:t>
                      </a:r>
                      <a:endParaRPr lang="zh-CN" sz="105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970155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1W</a:t>
            </a:r>
            <a:r>
              <a:rPr lang="zh-CN" altLang="zh-CN" dirty="0"/>
              <a:t>分辨率</a:t>
            </a:r>
            <a:endParaRPr lang="zh-CN" altLang="en-US" dirty="0"/>
          </a:p>
        </p:txBody>
      </p:sp>
      <p:graphicFrame>
        <p:nvGraphicFramePr>
          <p:cNvPr id="4" name="图表 3"/>
          <p:cNvGraphicFramePr/>
          <p:nvPr>
            <p:extLst>
              <p:ext uri="{D42A27DB-BD31-4B8C-83A1-F6EECF244321}">
                <p14:modId xmlns:p14="http://schemas.microsoft.com/office/powerpoint/2010/main" val="797235463"/>
              </p:ext>
            </p:extLst>
          </p:nvPr>
        </p:nvGraphicFramePr>
        <p:xfrm>
          <a:off x="6632712" y="269350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4110673481"/>
              </p:ext>
            </p:extLst>
          </p:nvPr>
        </p:nvGraphicFramePr>
        <p:xfrm>
          <a:off x="1265582" y="274651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8253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4K</a:t>
            </a:r>
            <a:r>
              <a:rPr lang="zh-CN" altLang="en-US" dirty="0" smtClean="0"/>
              <a:t>分辨率</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95659235"/>
              </p:ext>
            </p:extLst>
          </p:nvPr>
        </p:nvGraphicFramePr>
        <p:xfrm>
          <a:off x="1155700" y="2603500"/>
          <a:ext cx="4171674" cy="3416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63949536"/>
              </p:ext>
            </p:extLst>
          </p:nvPr>
        </p:nvGraphicFramePr>
        <p:xfrm>
          <a:off x="6096000" y="2637184"/>
          <a:ext cx="4658139" cy="33130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2380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1154954" y="787400"/>
            <a:ext cx="9221497" cy="5232400"/>
          </a:xfrm>
          <a:prstGeom prst="rect">
            <a:avLst/>
          </a:prstGeom>
        </p:spPr>
      </p:pic>
    </p:spTree>
    <p:extLst>
      <p:ext uri="{BB962C8B-B14F-4D97-AF65-F5344CB8AC3E}">
        <p14:creationId xmlns:p14="http://schemas.microsoft.com/office/powerpoint/2010/main" val="3837374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1k</a:t>
            </a:r>
            <a:r>
              <a:rPr lang="zh-CN" altLang="zh-CN" dirty="0"/>
              <a:t>分辨率</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50483593"/>
              </p:ext>
            </p:extLst>
          </p:nvPr>
        </p:nvGraphicFramePr>
        <p:xfrm>
          <a:off x="1155701" y="2603500"/>
          <a:ext cx="4343952" cy="3416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748909328"/>
              </p:ext>
            </p:extLst>
          </p:nvPr>
        </p:nvGraphicFramePr>
        <p:xfrm>
          <a:off x="6645965" y="2570923"/>
          <a:ext cx="4572000" cy="34190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5758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a:t>
            </a:r>
            <a:endParaRPr lang="zh-CN" altLang="en-US" dirty="0"/>
          </a:p>
        </p:txBody>
      </p:sp>
      <p:pic>
        <p:nvPicPr>
          <p:cNvPr id="4" name="内容占位符 3"/>
          <p:cNvPicPr>
            <a:picLocks noGrp="1" noChangeAspect="1"/>
          </p:cNvPicPr>
          <p:nvPr>
            <p:ph idx="1"/>
          </p:nvPr>
        </p:nvPicPr>
        <p:blipFill>
          <a:blip r:embed="rId2"/>
          <a:stretch>
            <a:fillRect/>
          </a:stretch>
        </p:blipFill>
        <p:spPr>
          <a:xfrm>
            <a:off x="1155700" y="2451653"/>
            <a:ext cx="8824913" cy="3443160"/>
          </a:xfrm>
          <a:prstGeom prst="rect">
            <a:avLst/>
          </a:prstGeom>
        </p:spPr>
      </p:pic>
    </p:spTree>
    <p:extLst>
      <p:ext uri="{BB962C8B-B14F-4D97-AF65-F5344CB8AC3E}">
        <p14:creationId xmlns:p14="http://schemas.microsoft.com/office/powerpoint/2010/main" val="17552569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GPU</a:t>
            </a:r>
            <a:r>
              <a:rPr lang="zh-CN" altLang="zh-CN" dirty="0"/>
              <a:t>的影响</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en-US" altLang="zh-CN" b="1" dirty="0" smtClean="0"/>
              <a:t>1366</a:t>
            </a:r>
            <a:r>
              <a:rPr lang="zh-CN" altLang="en-US" b="1" dirty="0" smtClean="0"/>
              <a:t>*</a:t>
            </a:r>
            <a:r>
              <a:rPr lang="en-US" altLang="zh-CN" b="1" dirty="0" smtClean="0"/>
              <a:t>768</a:t>
            </a:r>
            <a:r>
              <a:rPr lang="zh-CN" altLang="en-US" b="1" dirty="0" smtClean="0"/>
              <a:t>分辨率下</a:t>
            </a:r>
            <a:endParaRPr lang="en-US" altLang="zh-CN" b="1" dirty="0" smtClean="0"/>
          </a:p>
          <a:p>
            <a:r>
              <a:rPr lang="zh-CN" altLang="zh-CN" dirty="0" smtClean="0"/>
              <a:t>结论</a:t>
            </a:r>
            <a:r>
              <a:rPr lang="en-US" altLang="zh-CN" dirty="0"/>
              <a:t>1</a:t>
            </a:r>
            <a:r>
              <a:rPr lang="zh-CN" altLang="zh-CN" dirty="0"/>
              <a:t>：当像素点多时，</a:t>
            </a:r>
            <a:r>
              <a:rPr lang="en-US" altLang="zh-CN" dirty="0"/>
              <a:t>GPU</a:t>
            </a:r>
            <a:r>
              <a:rPr lang="zh-CN" altLang="zh-CN" dirty="0"/>
              <a:t>产生了大量内存，也降低了画面的响应时间。</a:t>
            </a:r>
          </a:p>
          <a:p>
            <a:r>
              <a:rPr lang="zh-CN" altLang="zh-CN" dirty="0"/>
              <a:t>结论</a:t>
            </a:r>
            <a:r>
              <a:rPr lang="en-US" altLang="zh-CN" dirty="0"/>
              <a:t>2</a:t>
            </a:r>
            <a:r>
              <a:rPr lang="zh-CN" altLang="zh-CN" dirty="0"/>
              <a:t>：不开启</a:t>
            </a:r>
            <a:r>
              <a:rPr lang="en-US" altLang="zh-CN" dirty="0"/>
              <a:t>GPU</a:t>
            </a:r>
            <a:r>
              <a:rPr lang="zh-CN" altLang="zh-CN" dirty="0"/>
              <a:t>时，画面个数对响应时间成线性。</a:t>
            </a:r>
          </a:p>
          <a:p>
            <a:r>
              <a:rPr lang="zh-CN" altLang="zh-CN" dirty="0"/>
              <a:t>结论</a:t>
            </a:r>
            <a:r>
              <a:rPr lang="en-US" altLang="zh-CN" dirty="0"/>
              <a:t>3</a:t>
            </a:r>
            <a:r>
              <a:rPr lang="zh-CN" altLang="zh-CN" dirty="0"/>
              <a:t>：不开启</a:t>
            </a:r>
            <a:r>
              <a:rPr lang="en-US" altLang="zh-CN" dirty="0"/>
              <a:t>GPU</a:t>
            </a:r>
            <a:r>
              <a:rPr lang="zh-CN" altLang="zh-CN" dirty="0"/>
              <a:t>比开启</a:t>
            </a:r>
            <a:r>
              <a:rPr lang="en-US" altLang="zh-CN" dirty="0"/>
              <a:t>GPU</a:t>
            </a:r>
            <a:r>
              <a:rPr lang="zh-CN" altLang="zh-CN" dirty="0"/>
              <a:t>性能好点。</a:t>
            </a:r>
          </a:p>
          <a:p>
            <a:r>
              <a:rPr lang="zh-CN" altLang="zh-CN" dirty="0"/>
              <a:t>结论</a:t>
            </a:r>
            <a:r>
              <a:rPr lang="en-US" altLang="zh-CN" dirty="0"/>
              <a:t>4</a:t>
            </a:r>
            <a:r>
              <a:rPr lang="zh-CN" altLang="zh-CN" dirty="0"/>
              <a:t>：不开启</a:t>
            </a:r>
            <a:r>
              <a:rPr lang="en-US" altLang="zh-CN" dirty="0"/>
              <a:t>GPU</a:t>
            </a:r>
            <a:r>
              <a:rPr lang="zh-CN" altLang="zh-CN" dirty="0"/>
              <a:t>时，画面元素个数对响应时间成线性。</a:t>
            </a:r>
          </a:p>
          <a:p>
            <a:r>
              <a:rPr lang="zh-CN" altLang="zh-CN" dirty="0"/>
              <a:t>结论</a:t>
            </a:r>
            <a:r>
              <a:rPr lang="en-US" altLang="zh-CN" dirty="0"/>
              <a:t>5</a:t>
            </a:r>
            <a:r>
              <a:rPr lang="zh-CN" altLang="zh-CN" dirty="0" smtClean="0"/>
              <a:t>：不</a:t>
            </a:r>
            <a:r>
              <a:rPr lang="zh-CN" altLang="zh-CN" dirty="0"/>
              <a:t>开启</a:t>
            </a:r>
            <a:r>
              <a:rPr lang="en-US" altLang="zh-CN" dirty="0"/>
              <a:t>GPU</a:t>
            </a:r>
            <a:r>
              <a:rPr lang="zh-CN" altLang="zh-CN" dirty="0"/>
              <a:t>比开启</a:t>
            </a:r>
            <a:r>
              <a:rPr lang="en-US" altLang="zh-CN" dirty="0"/>
              <a:t>GPU</a:t>
            </a:r>
            <a:r>
              <a:rPr lang="zh-CN" altLang="zh-CN" dirty="0"/>
              <a:t>在打开画面上性能更高</a:t>
            </a:r>
            <a:r>
              <a:rPr lang="zh-CN" altLang="zh-CN" dirty="0" smtClean="0"/>
              <a:t>。</a:t>
            </a:r>
            <a:endParaRPr lang="en-US" altLang="zh-CN" dirty="0" smtClean="0"/>
          </a:p>
          <a:p>
            <a:pPr marL="0" indent="0">
              <a:buNone/>
            </a:pPr>
            <a:r>
              <a:rPr lang="en-US" altLang="zh-CN" dirty="0"/>
              <a:t> </a:t>
            </a:r>
            <a:r>
              <a:rPr lang="en-US" altLang="zh-CN" dirty="0" smtClean="0"/>
              <a:t>     </a:t>
            </a:r>
            <a:r>
              <a:rPr lang="en-US" altLang="zh-CN" b="1" dirty="0" smtClean="0"/>
              <a:t>11520</a:t>
            </a:r>
            <a:r>
              <a:rPr lang="zh-CN" altLang="en-US" b="1" dirty="0" smtClean="0"/>
              <a:t>*</a:t>
            </a:r>
            <a:r>
              <a:rPr lang="en-US" altLang="zh-CN" b="1" dirty="0" smtClean="0"/>
              <a:t>4230</a:t>
            </a:r>
            <a:r>
              <a:rPr lang="zh-CN" altLang="en-US" b="1" dirty="0" smtClean="0"/>
              <a:t>分辨率下</a:t>
            </a:r>
            <a:endParaRPr lang="en-US" altLang="zh-CN" b="1" dirty="0" smtClean="0"/>
          </a:p>
          <a:p>
            <a:r>
              <a:rPr lang="zh-CN" altLang="zh-CN" dirty="0"/>
              <a:t>未</a:t>
            </a:r>
            <a:r>
              <a:rPr lang="zh-CN" altLang="zh-CN" dirty="0"/>
              <a:t>开启</a:t>
            </a:r>
            <a:r>
              <a:rPr lang="en-US" altLang="zh-CN" dirty="0"/>
              <a:t>GPU</a:t>
            </a:r>
            <a:r>
              <a:rPr lang="zh-CN" altLang="en-US" dirty="0"/>
              <a:t>画面渲染不完全</a:t>
            </a:r>
            <a:endParaRPr lang="zh-CN" altLang="zh-CN" dirty="0"/>
          </a:p>
          <a:p>
            <a:endParaRPr lang="zh-CN" altLang="en-US" dirty="0"/>
          </a:p>
        </p:txBody>
      </p:sp>
    </p:spTree>
    <p:extLst>
      <p:ext uri="{BB962C8B-B14F-4D97-AF65-F5344CB8AC3E}">
        <p14:creationId xmlns:p14="http://schemas.microsoft.com/office/powerpoint/2010/main" val="28807044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软栅格化？</a:t>
            </a:r>
            <a:endParaRPr lang="zh-CN" altLang="en-US" dirty="0"/>
          </a:p>
        </p:txBody>
      </p:sp>
      <p:pic>
        <p:nvPicPr>
          <p:cNvPr id="4" name="内容占位符 3"/>
          <p:cNvPicPr>
            <a:picLocks noGrp="1"/>
          </p:cNvPicPr>
          <p:nvPr>
            <p:ph idx="1"/>
          </p:nvPr>
        </p:nvPicPr>
        <p:blipFill>
          <a:blip r:embed="rId2"/>
          <a:stretch>
            <a:fillRect/>
          </a:stretch>
        </p:blipFill>
        <p:spPr>
          <a:xfrm>
            <a:off x="1524001" y="2213113"/>
            <a:ext cx="7620000" cy="3806687"/>
          </a:xfrm>
          <a:prstGeom prst="rect">
            <a:avLst/>
          </a:prstGeom>
        </p:spPr>
      </p:pic>
    </p:spTree>
    <p:extLst>
      <p:ext uri="{BB962C8B-B14F-4D97-AF65-F5344CB8AC3E}">
        <p14:creationId xmlns:p14="http://schemas.microsoft.com/office/powerpoint/2010/main" val="44379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动画的影响</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     </a:t>
            </a:r>
            <a:r>
              <a:rPr lang="zh-CN" altLang="zh-CN" b="1" dirty="0" smtClean="0"/>
              <a:t>柱</a:t>
            </a:r>
            <a:r>
              <a:rPr lang="zh-CN" altLang="zh-CN" b="1" dirty="0"/>
              <a:t>状图</a:t>
            </a:r>
            <a:r>
              <a:rPr lang="en-US" altLang="zh-CN" b="1" dirty="0"/>
              <a:t>10</a:t>
            </a:r>
            <a:r>
              <a:rPr lang="zh-CN" altLang="zh-CN" b="1" dirty="0"/>
              <a:t>个柱性能测试</a:t>
            </a:r>
          </a:p>
          <a:p>
            <a:r>
              <a:rPr lang="zh-CN" altLang="zh-CN" dirty="0"/>
              <a:t>开启动画选项：柱状图显示完成大概</a:t>
            </a:r>
            <a:r>
              <a:rPr lang="en-US" altLang="zh-CN" dirty="0"/>
              <a:t>10S </a:t>
            </a:r>
            <a:endParaRPr lang="zh-CN" altLang="zh-CN" dirty="0"/>
          </a:p>
          <a:p>
            <a:r>
              <a:rPr lang="zh-CN" altLang="zh-CN" dirty="0"/>
              <a:t>禁用动画选项：柱状图显示完成大概</a:t>
            </a:r>
            <a:r>
              <a:rPr lang="en-US" altLang="zh-CN" dirty="0"/>
              <a:t>1S</a:t>
            </a:r>
            <a:r>
              <a:rPr lang="zh-CN" altLang="zh-CN" dirty="0"/>
              <a:t>左右</a:t>
            </a:r>
          </a:p>
          <a:p>
            <a:pPr marL="0" indent="0">
              <a:buNone/>
            </a:pPr>
            <a:r>
              <a:rPr lang="en-US" altLang="zh-CN" b="1" dirty="0"/>
              <a:t> </a:t>
            </a:r>
            <a:r>
              <a:rPr lang="en-US" altLang="zh-CN" b="1" dirty="0" smtClean="0"/>
              <a:t>     </a:t>
            </a:r>
            <a:r>
              <a:rPr lang="zh-CN" altLang="zh-CN" b="1" dirty="0" smtClean="0"/>
              <a:t>折线图</a:t>
            </a:r>
            <a:r>
              <a:rPr lang="en-US" altLang="zh-CN" b="1" dirty="0"/>
              <a:t>10</a:t>
            </a:r>
            <a:r>
              <a:rPr lang="zh-CN" altLang="zh-CN" b="1" dirty="0"/>
              <a:t>个点性能测试</a:t>
            </a:r>
          </a:p>
          <a:p>
            <a:r>
              <a:rPr lang="zh-CN" altLang="zh-CN" dirty="0"/>
              <a:t>开启动画选项：折线图显示完成大概</a:t>
            </a:r>
            <a:r>
              <a:rPr lang="en-US" altLang="zh-CN" dirty="0"/>
              <a:t>16S</a:t>
            </a:r>
            <a:r>
              <a:rPr lang="zh-CN" altLang="zh-CN" dirty="0"/>
              <a:t>左右</a:t>
            </a:r>
          </a:p>
          <a:p>
            <a:r>
              <a:rPr lang="zh-CN" altLang="zh-CN" dirty="0"/>
              <a:t>禁用动画选项：折线图显示完成大概</a:t>
            </a:r>
            <a:r>
              <a:rPr lang="en-US" altLang="zh-CN" dirty="0"/>
              <a:t>4S</a:t>
            </a:r>
            <a:r>
              <a:rPr lang="zh-CN" altLang="zh-CN" dirty="0"/>
              <a:t>左右</a:t>
            </a:r>
          </a:p>
          <a:p>
            <a:endParaRPr lang="zh-CN" altLang="en-US" dirty="0"/>
          </a:p>
        </p:txBody>
      </p:sp>
    </p:spTree>
    <p:extLst>
      <p:ext uri="{BB962C8B-B14F-4D97-AF65-F5344CB8AC3E}">
        <p14:creationId xmlns:p14="http://schemas.microsoft.com/office/powerpoint/2010/main" val="14190850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alert</a:t>
            </a:r>
            <a:endParaRPr lang="zh-CN" altLang="en-US" dirty="0"/>
          </a:p>
        </p:txBody>
      </p:sp>
      <p:sp>
        <p:nvSpPr>
          <p:cNvPr id="3" name="内容占位符 2"/>
          <p:cNvSpPr>
            <a:spLocks noGrp="1"/>
          </p:cNvSpPr>
          <p:nvPr>
            <p:ph idx="1"/>
          </p:nvPr>
        </p:nvSpPr>
        <p:spPr/>
        <p:txBody>
          <a:bodyPr/>
          <a:lstStyle/>
          <a:p>
            <a:pPr marL="0" lvl="1" indent="0">
              <a:buNone/>
            </a:pPr>
            <a:r>
              <a:rPr lang="en-US" altLang="zh-CN" b="1" dirty="0" smtClean="0"/>
              <a:t>     </a:t>
            </a:r>
            <a:r>
              <a:rPr lang="zh-CN" altLang="zh-CN" b="1" dirty="0" smtClean="0"/>
              <a:t>使用</a:t>
            </a:r>
            <a:r>
              <a:rPr lang="en-US" altLang="zh-CN" b="1" dirty="0"/>
              <a:t>alert</a:t>
            </a:r>
            <a:r>
              <a:rPr lang="zh-CN" altLang="zh-CN" b="1" dirty="0"/>
              <a:t>中断动画执行</a:t>
            </a:r>
          </a:p>
          <a:p>
            <a:pPr marL="0" indent="0">
              <a:buNone/>
            </a:pPr>
            <a:r>
              <a:rPr lang="en-US" altLang="zh-CN" dirty="0" smtClean="0"/>
              <a:t>     </a:t>
            </a:r>
            <a:r>
              <a:rPr lang="zh-CN" altLang="zh-CN" dirty="0" smtClean="0"/>
              <a:t>对于</a:t>
            </a:r>
            <a:r>
              <a:rPr lang="en-US" altLang="zh-CN" dirty="0" err="1"/>
              <a:t>echart</a:t>
            </a:r>
            <a:r>
              <a:rPr lang="zh-CN" altLang="zh-CN" dirty="0"/>
              <a:t>，如果在执行完</a:t>
            </a:r>
            <a:r>
              <a:rPr lang="en-US" altLang="zh-CN" dirty="0"/>
              <a:t>JS</a:t>
            </a:r>
            <a:r>
              <a:rPr lang="zh-CN" altLang="zh-CN" dirty="0"/>
              <a:t>加入</a:t>
            </a:r>
            <a:r>
              <a:rPr lang="en-US" altLang="zh-CN" dirty="0"/>
              <a:t>alert</a:t>
            </a:r>
            <a:r>
              <a:rPr lang="zh-CN" altLang="zh-CN" dirty="0"/>
              <a:t>事件，会阻塞</a:t>
            </a:r>
            <a:r>
              <a:rPr lang="en-US" altLang="zh-CN" dirty="0" err="1"/>
              <a:t>echart</a:t>
            </a:r>
            <a:r>
              <a:rPr lang="zh-CN" altLang="zh-CN" dirty="0"/>
              <a:t>的动画执行，只有</a:t>
            </a:r>
            <a:r>
              <a:rPr lang="en-US" altLang="zh-CN" dirty="0"/>
              <a:t>alert</a:t>
            </a:r>
            <a:r>
              <a:rPr lang="zh-CN" altLang="zh-CN" dirty="0"/>
              <a:t>执行完后才会执行动画。</a:t>
            </a:r>
          </a:p>
          <a:p>
            <a:r>
              <a:rPr lang="zh-CN" altLang="zh-CN" dirty="0"/>
              <a:t>对于折线图，加入</a:t>
            </a:r>
            <a:r>
              <a:rPr lang="en-US" altLang="zh-CN" dirty="0"/>
              <a:t>alert</a:t>
            </a:r>
            <a:r>
              <a:rPr lang="zh-CN" altLang="zh-CN" dirty="0"/>
              <a:t>事件后，折线图可以在</a:t>
            </a:r>
            <a:r>
              <a:rPr lang="en-US" altLang="zh-CN" dirty="0"/>
              <a:t>1</a:t>
            </a:r>
            <a:r>
              <a:rPr lang="zh-CN" altLang="zh-CN" dirty="0"/>
              <a:t>秒内显示。</a:t>
            </a:r>
          </a:p>
          <a:p>
            <a:r>
              <a:rPr lang="zh-CN" altLang="zh-CN" dirty="0"/>
              <a:t>如果不加，折线图有可能在</a:t>
            </a:r>
            <a:r>
              <a:rPr lang="en-US" altLang="zh-CN" dirty="0"/>
              <a:t>5</a:t>
            </a:r>
            <a:r>
              <a:rPr lang="zh-CN" altLang="zh-CN" dirty="0"/>
              <a:t>秒左右才会显示。</a:t>
            </a:r>
          </a:p>
          <a:p>
            <a:r>
              <a:rPr lang="zh-CN" altLang="zh-CN" dirty="0"/>
              <a:t>从以上可知，动画事件对大屏的显示时间有很大的影响。如果大屏的动画事件少，可以使用，如果太多了，将非常影响性能。</a:t>
            </a:r>
          </a:p>
          <a:p>
            <a:pPr marL="0" indent="0">
              <a:buNone/>
            </a:pPr>
            <a:r>
              <a:rPr lang="en-US" altLang="zh-CN" dirty="0" smtClean="0"/>
              <a:t>    PS</a:t>
            </a:r>
            <a:r>
              <a:rPr lang="zh-CN" altLang="zh-CN" dirty="0"/>
              <a:t>：</a:t>
            </a:r>
            <a:r>
              <a:rPr lang="en-US" altLang="zh-CN" dirty="0" err="1"/>
              <a:t>echart</a:t>
            </a:r>
            <a:r>
              <a:rPr lang="zh-CN" altLang="zh-CN" dirty="0"/>
              <a:t>的动画禁用选项貌似有问题，并没有完全禁用动画。</a:t>
            </a:r>
          </a:p>
          <a:p>
            <a:endParaRPr lang="zh-CN" altLang="en-US" dirty="0"/>
          </a:p>
        </p:txBody>
      </p:sp>
    </p:spTree>
    <p:extLst>
      <p:ext uri="{BB962C8B-B14F-4D97-AF65-F5344CB8AC3E}">
        <p14:creationId xmlns:p14="http://schemas.microsoft.com/office/powerpoint/2010/main" val="176153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38051" y="2809461"/>
            <a:ext cx="8825658" cy="1027016"/>
          </a:xfrm>
        </p:spPr>
        <p:txBody>
          <a:bodyPr/>
          <a:lstStyle/>
          <a:p>
            <a:pPr algn="ctr"/>
            <a:r>
              <a:rPr lang="en-US" altLang="zh-CN" dirty="0"/>
              <a:t>Question</a:t>
            </a:r>
            <a:r>
              <a:rPr lang="zh-CN" altLang="en-US" dirty="0"/>
              <a:t>？</a:t>
            </a:r>
          </a:p>
        </p:txBody>
      </p:sp>
    </p:spTree>
    <p:extLst>
      <p:ext uri="{BB962C8B-B14F-4D97-AF65-F5344CB8AC3E}">
        <p14:creationId xmlns:p14="http://schemas.microsoft.com/office/powerpoint/2010/main" val="20561375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2941983"/>
            <a:ext cx="8825658" cy="993913"/>
          </a:xfrm>
        </p:spPr>
        <p:txBody>
          <a:bodyPr/>
          <a:lstStyle/>
          <a:p>
            <a:pPr algn="ctr"/>
            <a:r>
              <a:rPr lang="en-US" altLang="zh-CN" dirty="0" smtClean="0"/>
              <a:t>Thanks All!</a:t>
            </a:r>
            <a:endParaRPr lang="zh-CN" altLang="en-US" dirty="0"/>
          </a:p>
        </p:txBody>
      </p:sp>
    </p:spTree>
    <p:extLst>
      <p:ext uri="{BB962C8B-B14F-4D97-AF65-F5344CB8AC3E}">
        <p14:creationId xmlns:p14="http://schemas.microsoft.com/office/powerpoint/2010/main" val="2589829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54955" y="973669"/>
            <a:ext cx="8825658" cy="5046131"/>
          </a:xfrm>
          <a:prstGeom prst="rect">
            <a:avLst/>
          </a:prstGeom>
        </p:spPr>
      </p:pic>
    </p:spTree>
    <p:extLst>
      <p:ext uri="{BB962C8B-B14F-4D97-AF65-F5344CB8AC3E}">
        <p14:creationId xmlns:p14="http://schemas.microsoft.com/office/powerpoint/2010/main" val="2262911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54954" y="842962"/>
            <a:ext cx="8825659" cy="5172075"/>
          </a:xfrm>
          <a:prstGeom prst="rect">
            <a:avLst/>
          </a:prstGeom>
        </p:spPr>
      </p:pic>
    </p:spTree>
    <p:extLst>
      <p:ext uri="{BB962C8B-B14F-4D97-AF65-F5344CB8AC3E}">
        <p14:creationId xmlns:p14="http://schemas.microsoft.com/office/powerpoint/2010/main" val="384057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54954" y="973669"/>
            <a:ext cx="8825659" cy="5046131"/>
          </a:xfrm>
          <a:prstGeom prst="rect">
            <a:avLst/>
          </a:prstGeom>
        </p:spPr>
      </p:pic>
    </p:spTree>
    <p:extLst>
      <p:ext uri="{BB962C8B-B14F-4D97-AF65-F5344CB8AC3E}">
        <p14:creationId xmlns:p14="http://schemas.microsoft.com/office/powerpoint/2010/main" val="4187639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54955" y="973669"/>
            <a:ext cx="8825658" cy="5046131"/>
          </a:xfrm>
          <a:prstGeom prst="rect">
            <a:avLst/>
          </a:prstGeom>
        </p:spPr>
      </p:pic>
    </p:spTree>
    <p:extLst>
      <p:ext uri="{BB962C8B-B14F-4D97-AF65-F5344CB8AC3E}">
        <p14:creationId xmlns:p14="http://schemas.microsoft.com/office/powerpoint/2010/main" val="534040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54954" y="973669"/>
            <a:ext cx="8825659" cy="5046131"/>
          </a:xfrm>
          <a:prstGeom prst="rect">
            <a:avLst/>
          </a:prstGeom>
        </p:spPr>
      </p:pic>
    </p:spTree>
    <p:extLst>
      <p:ext uri="{BB962C8B-B14F-4D97-AF65-F5344CB8AC3E}">
        <p14:creationId xmlns:p14="http://schemas.microsoft.com/office/powerpoint/2010/main" val="2029765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277</TotalTime>
  <Words>2784</Words>
  <Application>Microsoft Office PowerPoint</Application>
  <PresentationFormat>宽屏</PresentationFormat>
  <Paragraphs>153</Paragraphs>
  <Slides>47</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宋体</vt:lpstr>
      <vt:lpstr>Arial</vt:lpstr>
      <vt:lpstr>Calibri</vt:lpstr>
      <vt:lpstr>Century Gothic</vt:lpstr>
      <vt:lpstr>Times New Roman</vt:lpstr>
      <vt:lpstr>Wingdings 3</vt:lpstr>
      <vt:lpstr>离子会议室</vt:lpstr>
      <vt:lpstr>从GPU历史说起</vt:lpstr>
      <vt:lpstr>概念</vt:lpstr>
      <vt:lpstr> Before GPUs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Transform &amp; lighting，坐标转换和光源</vt:lpstr>
      <vt:lpstr>Shader（流处理器）的诞生</vt:lpstr>
      <vt:lpstr>VS与PS</vt:lpstr>
      <vt:lpstr>GPU的图形处理流水线</vt:lpstr>
      <vt:lpstr>渲染管线（Shader Pipeline）</vt:lpstr>
      <vt:lpstr>标量</vt:lpstr>
      <vt:lpstr>SIMD</vt:lpstr>
      <vt:lpstr>MIMD</vt:lpstr>
      <vt:lpstr>PowerPoint 演示文稿</vt:lpstr>
      <vt:lpstr>PowerPoint 演示文稿</vt:lpstr>
      <vt:lpstr>混合型SIMD架构</vt:lpstr>
      <vt:lpstr>PowerPoint 演示文稿</vt:lpstr>
      <vt:lpstr>Webkit浏览器渲染机制</vt:lpstr>
      <vt:lpstr>PowerPoint 演示文稿</vt:lpstr>
      <vt:lpstr>浏览器渲染机制</vt:lpstr>
      <vt:lpstr>PowerPoint 演示文稿</vt:lpstr>
      <vt:lpstr>WebView 的绘制</vt:lpstr>
      <vt:lpstr>软渲染</vt:lpstr>
      <vt:lpstr>硬件加速</vt:lpstr>
      <vt:lpstr>硬件加速</vt:lpstr>
      <vt:lpstr>栅格化</vt:lpstr>
      <vt:lpstr>Chart性能测试</vt:lpstr>
      <vt:lpstr>浏览器选项</vt:lpstr>
      <vt:lpstr> 1W分辨率</vt:lpstr>
      <vt:lpstr>4K分辨率</vt:lpstr>
      <vt:lpstr>1k分辨率</vt:lpstr>
      <vt:lpstr>选择</vt:lpstr>
      <vt:lpstr>GPU的影响</vt:lpstr>
      <vt:lpstr>软栅格化？</vt:lpstr>
      <vt:lpstr>动画的影响</vt:lpstr>
      <vt:lpstr>alert</vt:lpstr>
      <vt:lpstr>Question？</vt:lpstr>
      <vt:lpstr>Thanks All!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从GPU历史说起</dc:title>
  <dc:creator>sqtds sun</dc:creator>
  <cp:lastModifiedBy>sqtds sun</cp:lastModifiedBy>
  <cp:revision>90</cp:revision>
  <dcterms:created xsi:type="dcterms:W3CDTF">2015-04-09T03:02:01Z</dcterms:created>
  <dcterms:modified xsi:type="dcterms:W3CDTF">2015-04-09T07:39:18Z</dcterms:modified>
</cp:coreProperties>
</file>