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" d="100"/>
          <a:sy n="20" d="100"/>
        </p:scale>
        <p:origin x="-11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F120DC-4A6A-464A-915B-E28E95C66782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541F5D-1EEE-4081-A9BB-04651E6649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57835" y="-76200"/>
            <a:ext cx="760002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Кръвообращение. Лимфообращение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49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23371" y="-14515"/>
            <a:ext cx="94488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1.Малък кръг на кръвообращението</a:t>
            </a:r>
          </a:p>
          <a:p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</a:t>
            </a:r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белодробно кръвообращение</a:t>
            </a:r>
            <a:r>
              <a:rPr lang="en-US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08924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 систола на дясна камера кръвта се изтласква по белодробната артерия. Тя се разделя на два клона за двата бели дроба. През стените на алвеолите и капилярите се извършва газообмен. Обогатената с кислород кръв се връща в лявото предсърдие по белодробните вени. </a:t>
            </a:r>
            <a:endParaRPr lang="en-US" dirty="0"/>
          </a:p>
        </p:txBody>
      </p:sp>
      <p:pic>
        <p:nvPicPr>
          <p:cNvPr id="1026" name="Picture 2" descr="C:\Users\vikis\Desktop\belodrobni_recept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857500"/>
            <a:ext cx="454342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9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13855"/>
            <a:ext cx="9372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2.Голям кръг на кръвообращението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21741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 систола на лявата камера кръвта навлиза в аортата. </a:t>
            </a:r>
          </a:p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Още от началото се отделят коронарните артерии, които доставят кръв на сърдечния мускул. </a:t>
            </a:r>
          </a:p>
          <a:p>
            <a:r>
              <a:rPr lang="bg-BG" dirty="0" smtClean="0"/>
              <a:t>-Аортата се разделя на два клона. Първият доставя кръв до горните крайници и главата, а вторият се спуска в коремната кухина, кръвоснабдява органите, разположени там, органите в малкия таз и долните крайници.</a:t>
            </a:r>
          </a:p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От кръвта в тъканната течностнепрекъснато преминават вода, разтворени вещества и кислород, които са необходими за клетките. Клетките отделят въглероден диоксид и непотребни вещества. </a:t>
            </a:r>
            <a:endParaRPr lang="en-US" dirty="0"/>
          </a:p>
        </p:txBody>
      </p:sp>
      <p:pic>
        <p:nvPicPr>
          <p:cNvPr id="2050" name="Picture 2" descr="C:\Users\vikis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07064"/>
            <a:ext cx="2405473" cy="355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06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-457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709" y="16317"/>
            <a:ext cx="91569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3.Хемодинамика на кръвообращението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4478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Кръвта се движи по кръвоносните съдове вследствие на разликата в налягането</a:t>
            </a:r>
          </a:p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Високото систолитично налягане, създадено при систола на камерите, разтяга стените на артериите и част от изтласканата кръв се задържа в разширения лумен</a:t>
            </a:r>
          </a:p>
          <a:p>
            <a:r>
              <a:rPr lang="bg-BG" dirty="0" smtClean="0"/>
              <a:t>В</a:t>
            </a:r>
            <a:r>
              <a:rPr lang="en-US" dirty="0" smtClean="0"/>
              <a:t>)</a:t>
            </a:r>
            <a:r>
              <a:rPr lang="bg-BG" dirty="0" smtClean="0"/>
              <a:t>По време на диастола на камерите еластичните стени се свиват и осигуряват кръвния поток. По този начин в капилярите няма прекъсване на потока</a:t>
            </a:r>
          </a:p>
          <a:p>
            <a:r>
              <a:rPr lang="bg-BG" dirty="0" smtClean="0"/>
              <a:t>Г</a:t>
            </a:r>
            <a:r>
              <a:rPr lang="en-US" dirty="0" smtClean="0"/>
              <a:t>)</a:t>
            </a:r>
            <a:r>
              <a:rPr lang="bg-BG" dirty="0" smtClean="0"/>
              <a:t>Скоростта на движението на кръвта в съдовата система е функция на разликата в налягането и съдовото съпротивление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28600"/>
            <a:ext cx="853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</a:t>
            </a:r>
            <a:r>
              <a:rPr lang="en-US" dirty="0" smtClean="0"/>
              <a:t>)</a:t>
            </a:r>
            <a:r>
              <a:rPr lang="bg-BG" dirty="0" smtClean="0"/>
              <a:t>Обмяната на веществата между кръвта и тъканната течност се осъществява през стените на капилярите и посткапилярните венули</a:t>
            </a:r>
          </a:p>
          <a:p>
            <a:r>
              <a:rPr lang="bg-BG" dirty="0" smtClean="0"/>
              <a:t>Е</a:t>
            </a:r>
            <a:r>
              <a:rPr lang="en-US" dirty="0" smtClean="0"/>
              <a:t>)</a:t>
            </a:r>
            <a:r>
              <a:rPr lang="bg-BG" dirty="0" smtClean="0"/>
              <a:t>Обмяната на газове в белите дробове и тъканите зависи от налягането на газовете, температурата, строежа и дебелината на мембраните, през които се извършва транспортът. </a:t>
            </a:r>
          </a:p>
          <a:p>
            <a:r>
              <a:rPr lang="bg-BG" dirty="0" smtClean="0"/>
              <a:t>-Разликата в наляганията на кислород въглероден диоксид от двете страни на алвеоларно-капилярната бариера води до пасивна дифузия на кислород от алвеолите към кръвта и на въглероден диоксид от кръвта към алвеолите.</a:t>
            </a:r>
          </a:p>
          <a:p>
            <a:r>
              <a:rPr lang="bg-BG" dirty="0" smtClean="0"/>
              <a:t>-Дифузия се извършва бързо дори и  при бавна скорост на кръвта в капилярите</a:t>
            </a:r>
            <a:endParaRPr lang="en-US" dirty="0"/>
          </a:p>
        </p:txBody>
      </p:sp>
      <p:pic>
        <p:nvPicPr>
          <p:cNvPr id="1026" name="Picture 2" descr="C:\Users\vikis\Desktop\ggazova-obmya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2789297"/>
            <a:ext cx="3135157" cy="406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ikis\Desktop\20120802132034gazova_obmia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99" y="3061523"/>
            <a:ext cx="34956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1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0"/>
            <a:ext cx="52735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4</a:t>
            </a:r>
            <a:r>
              <a:rPr lang="bg-BG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.Лимфообращение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707886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</a:t>
            </a:r>
            <a:r>
              <a:rPr lang="en-US" dirty="0" smtClean="0"/>
              <a:t>)</a:t>
            </a:r>
            <a:r>
              <a:rPr lang="bg-BG" dirty="0" smtClean="0"/>
              <a:t>Част от тъканната течност се връща в сърдечносъдовата система чрез лимфната система</a:t>
            </a:r>
          </a:p>
          <a:p>
            <a:r>
              <a:rPr lang="bg-BG" dirty="0" smtClean="0"/>
              <a:t>-Излишната тъканна течност навлиза в лимфните капилярии по големите лимфни съдове се транспортира до вените</a:t>
            </a:r>
          </a:p>
          <a:p>
            <a:r>
              <a:rPr lang="bg-BG" dirty="0" smtClean="0"/>
              <a:t>Б</a:t>
            </a:r>
            <a:r>
              <a:rPr lang="en-US" dirty="0" smtClean="0"/>
              <a:t>)</a:t>
            </a:r>
            <a:r>
              <a:rPr lang="bg-BG" dirty="0" smtClean="0"/>
              <a:t>По дължината на лимфните съдове се намират множество лимфни възли и лимфоидна тъкан в тимуса, далака и сливиците, които произвеждат лимфоцити, участващи в имунните реакции на организма. </a:t>
            </a:r>
          </a:p>
        </p:txBody>
      </p:sp>
      <p:pic>
        <p:nvPicPr>
          <p:cNvPr id="2050" name="Picture 2" descr="C:\Users\vikis\Desktop\lymph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3352800"/>
            <a:ext cx="4000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13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/>
            </a:r>
            <a:br>
              <a:rPr lang="bg-B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В)Най-малките лимфни съдове са лимфните капиляри</a:t>
            </a:r>
          </a:p>
          <a:p>
            <a:r>
              <a:rPr lang="ru-RU" dirty="0"/>
              <a:t>-Лимфните капиляри се сливат и формират по-големите лимфни съдове</a:t>
            </a:r>
          </a:p>
          <a:p>
            <a:r>
              <a:rPr lang="ru-RU" dirty="0"/>
              <a:t>Г)Най-големи лимфни съдове са десният лимфен проток и гръдният лимфен проток. </a:t>
            </a:r>
          </a:p>
          <a:p>
            <a:r>
              <a:rPr lang="ru-RU" dirty="0"/>
              <a:t>-Гръдният лимфен проток събира лимфата от долната половина на тялото, лявата половина на гръдния кош, шията, главата и левия горен крайник.</a:t>
            </a:r>
          </a:p>
          <a:p>
            <a:r>
              <a:rPr lang="ru-RU" dirty="0"/>
              <a:t>-Десният лимфен проток събира лимфата от останалата част на тялото-дясната половина на гръдната кухина, десния горен крайник, шията и главата</a:t>
            </a:r>
          </a:p>
          <a:p>
            <a:r>
              <a:rPr lang="ru-RU"/>
              <a:t>Двата протока се отварят в двете подключични вени</a:t>
            </a:r>
            <a:endParaRPr lang="ru-RU" dirty="0"/>
          </a:p>
        </p:txBody>
      </p:sp>
      <p:pic>
        <p:nvPicPr>
          <p:cNvPr id="3074" name="Picture 2" descr="C:\Users\vikis\Desktop\fb_0110092dd8d382de7c6d41926c081a2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24" y="3200400"/>
            <a:ext cx="3162300" cy="318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9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20A9CD29308BD489230AD977812B289" ma:contentTypeVersion="6" ma:contentTypeDescription="Създаване на нов документ" ma:contentTypeScope="" ma:versionID="edebfca40fd39315aa992564e540e6d7">
  <xsd:schema xmlns:xsd="http://www.w3.org/2001/XMLSchema" xmlns:xs="http://www.w3.org/2001/XMLSchema" xmlns:p="http://schemas.microsoft.com/office/2006/metadata/properties" xmlns:ns2="e3e44e0f-f064-4a0d-a1c8-84610c3f466b" targetNamespace="http://schemas.microsoft.com/office/2006/metadata/properties" ma:root="true" ma:fieldsID="f9fd74d92518b0ae2f4b7139b6f331bf" ns2:_="">
    <xsd:import namespace="e3e44e0f-f064-4a0d-a1c8-84610c3f4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44e0f-f064-4a0d-a1c8-84610c3f4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5D0651-BC21-4802-8980-51D3BED26B00}"/>
</file>

<file path=customXml/itemProps2.xml><?xml version="1.0" encoding="utf-8"?>
<ds:datastoreItem xmlns:ds="http://schemas.openxmlformats.org/officeDocument/2006/customXml" ds:itemID="{416A7265-1DA6-4668-806E-553D3670759F}"/>
</file>

<file path=customXml/itemProps3.xml><?xml version="1.0" encoding="utf-8"?>
<ds:datastoreItem xmlns:ds="http://schemas.openxmlformats.org/officeDocument/2006/customXml" ds:itemID="{75DC89AB-8F62-4505-BED3-863043C4C15E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277</TotalTime>
  <Words>488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Windows User</cp:lastModifiedBy>
  <cp:revision>21</cp:revision>
  <dcterms:created xsi:type="dcterms:W3CDTF">2021-03-22T09:12:31Z</dcterms:created>
  <dcterms:modified xsi:type="dcterms:W3CDTF">2021-03-24T13:49:57Z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0x010100C20A9CD29308BD489230AD977812B289</vt:lpwstr>
  </property>
</Properties>
</file>