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BC9E536-EB58-4CA1-9128-6D0D1A5E3F7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7D12BF-44C0-4AE1-9619-5E04ED5C7F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1296" y="533400"/>
            <a:ext cx="1861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Кръв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vikis\Desktop\изтеглен фай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444728" cy="397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026"/>
            <a:ext cx="78053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1.Състав и функции на кръвта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19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Кръвта е вид съединителна тъкан, която се състои от течно междуклетъчно вещество-кръвна плазма и формени елементи-еритроцити, левкоцити и тромбоцити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Функции на кръвта:</a:t>
            </a:r>
          </a:p>
          <a:p>
            <a:r>
              <a:rPr lang="bg-BG" dirty="0" smtClean="0"/>
              <a:t>-защитна функция</a:t>
            </a:r>
          </a:p>
          <a:p>
            <a:r>
              <a:rPr lang="bg-BG" dirty="0" smtClean="0"/>
              <a:t>-Поддържа постоянно </a:t>
            </a:r>
            <a:r>
              <a:rPr lang="en-US" dirty="0" smtClean="0"/>
              <a:t>pH-</a:t>
            </a:r>
            <a:r>
              <a:rPr lang="bg-BG" dirty="0" smtClean="0"/>
              <a:t> регулира алкално-киселинното  равновесие в организма</a:t>
            </a:r>
            <a:endParaRPr lang="bg-BG" dirty="0"/>
          </a:p>
          <a:p>
            <a:r>
              <a:rPr lang="bg-BG" dirty="0" smtClean="0"/>
              <a:t>-Транспортна функция-транспорт на хранителни вещества, витамини, хормони, газове и др.</a:t>
            </a:r>
          </a:p>
          <a:p>
            <a:r>
              <a:rPr lang="bg-BG" dirty="0" smtClean="0"/>
              <a:t>-Терморегулаторна функция</a:t>
            </a:r>
          </a:p>
          <a:p>
            <a:r>
              <a:rPr lang="bg-BG" dirty="0" smtClean="0"/>
              <a:t>-Осъществява процес на кръвосъсирване и кръвоспиране</a:t>
            </a:r>
          </a:p>
          <a:p>
            <a:r>
              <a:rPr lang="bg-BG" dirty="0" smtClean="0"/>
              <a:t>-Регулира състава на  телесните течности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4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Състав на кръвта</a:t>
            </a:r>
            <a:endParaRPr lang="en-US" dirty="0"/>
          </a:p>
        </p:txBody>
      </p:sp>
      <p:pic>
        <p:nvPicPr>
          <p:cNvPr id="2050" name="Picture 2" descr="C:\Users\vikis\Desktop\163068004_4080245168660307_833131233430486772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37007"/>
            <a:ext cx="5486400" cy="49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940757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bg-BG" dirty="0" smtClean="0"/>
              <a:t>Приблизително 7-8% от телесната маса без мазнините. Температурата е средно 37,2. Тя е слабо алкална. </a:t>
            </a:r>
            <a:r>
              <a:rPr lang="en-US" dirty="0" smtClean="0"/>
              <a:t>pH – 7,35 </a:t>
            </a:r>
            <a:r>
              <a:rPr lang="bg-BG" dirty="0" smtClean="0"/>
              <a:t>до 7, 45, поддържани от буферни системи в кръвта.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026"/>
            <a:ext cx="44214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2.Кръвна плазма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8382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Представлява бледожълт воден разтвор на неорганични електролити, плазмени белтъци, липиди, въглехидрати, АК, витамини, хормони и други. </a:t>
            </a:r>
          </a:p>
          <a:p>
            <a:r>
              <a:rPr lang="bg-BG" dirty="0" smtClean="0"/>
              <a:t>-Главни катиони на кръвната плазма са натриевите, а главни аниони са хлорните</a:t>
            </a:r>
          </a:p>
          <a:p>
            <a:r>
              <a:rPr lang="bg-BG" dirty="0" smtClean="0"/>
              <a:t>-Кръвната плазма съдържа 91% вода и 9% сухо вещество, от които 8% са белтъци, 0,9% минерални соли и 0,1% нискомолекулни органични съединения. </a:t>
            </a:r>
          </a:p>
          <a:p>
            <a:r>
              <a:rPr lang="bg-BG" dirty="0" smtClean="0"/>
              <a:t>-Белтъците на кръвната плазма са албумини, глобулини и фибриноген.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Албуминът е нискомолекулен водоразтворим белтък, който се синтезира в черния дроб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Глобулините са високомолекулни белтъци, които се </a:t>
            </a:r>
            <a:r>
              <a:rPr lang="bg-BG" dirty="0"/>
              <a:t>делят на </a:t>
            </a:r>
            <a:r>
              <a:rPr lang="el-GR" dirty="0"/>
              <a:t>α</a:t>
            </a:r>
            <a:r>
              <a:rPr lang="bg-BG" sz="1400" dirty="0"/>
              <a:t>1</a:t>
            </a:r>
            <a:r>
              <a:rPr lang="bg-BG" dirty="0"/>
              <a:t>, </a:t>
            </a:r>
            <a:r>
              <a:rPr lang="el-GR" dirty="0"/>
              <a:t>α</a:t>
            </a:r>
            <a:r>
              <a:rPr lang="bg-BG" sz="1400" dirty="0"/>
              <a:t>2</a:t>
            </a:r>
            <a:r>
              <a:rPr lang="bg-BG" dirty="0"/>
              <a:t>, </a:t>
            </a:r>
            <a:r>
              <a:rPr lang="el-GR" dirty="0" smtClean="0"/>
              <a:t>β</a:t>
            </a:r>
            <a:r>
              <a:rPr lang="bg-BG" sz="1400" dirty="0" smtClean="0"/>
              <a:t>1</a:t>
            </a:r>
            <a:r>
              <a:rPr lang="bg-BG" dirty="0"/>
              <a:t>, </a:t>
            </a:r>
            <a:r>
              <a:rPr lang="el-GR" dirty="0" smtClean="0"/>
              <a:t>β</a:t>
            </a:r>
            <a:r>
              <a:rPr lang="bg-BG" sz="1400" dirty="0" smtClean="0"/>
              <a:t>2 </a:t>
            </a:r>
            <a:r>
              <a:rPr lang="bg-BG" dirty="0" smtClean="0"/>
              <a:t>, </a:t>
            </a:r>
            <a:r>
              <a:rPr lang="el-GR" dirty="0" smtClean="0"/>
              <a:t>γ</a:t>
            </a:r>
            <a:r>
              <a:rPr lang="bg-BG" dirty="0" smtClean="0"/>
              <a:t>-глобулини. Гама-глобулините са антитела, синтезирани от В-лимфоцитите и плазмените клетки.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Факторите на кръвосъсирването-фибриноген и фибринолизин са високомолекулни плазмени белтъци.  Фибриногенът се синтезира в черния дроб</a:t>
            </a:r>
            <a:endParaRPr lang="en-US" dirty="0"/>
          </a:p>
        </p:txBody>
      </p:sp>
      <p:pic>
        <p:nvPicPr>
          <p:cNvPr id="6146" name="Picture 2" descr="C:\Users\vikis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15" y="4505323"/>
            <a:ext cx="3025775" cy="2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9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317"/>
            <a:ext cx="5532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3.Формени елементи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004"/>
            <a:ext cx="906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Еритроцитите имат форма на двойно вдлъбнат диск. В цитозолът им е разтворен хемоглобинът. Формират се в костния мозък и са безядрени при животните и човека.</a:t>
            </a:r>
          </a:p>
          <a:p>
            <a:r>
              <a:rPr lang="bg-BG" dirty="0" smtClean="0"/>
              <a:t>-Стойности на еритроцити в 1</a:t>
            </a:r>
            <a:r>
              <a:rPr lang="en-US" dirty="0" smtClean="0"/>
              <a:t>mm3 </a:t>
            </a:r>
            <a:r>
              <a:rPr lang="bg-BG" dirty="0" smtClean="0"/>
              <a:t>е 4,6-5,9млн за мъже и 4,2 – 5,4 млн. за жени</a:t>
            </a:r>
          </a:p>
          <a:p>
            <a:r>
              <a:rPr lang="bg-BG" dirty="0" smtClean="0"/>
              <a:t>-Функция-участие в транспорта на кислород и въглероден диоксид. Липсата на повечето клетъчни органели повишава количеството хемоглобин </a:t>
            </a:r>
          </a:p>
          <a:p>
            <a:r>
              <a:rPr lang="bg-BG" dirty="0" smtClean="0"/>
              <a:t>-Те живеят около 120 дни</a:t>
            </a:r>
          </a:p>
          <a:p>
            <a:r>
              <a:rPr lang="bg-BG" dirty="0" smtClean="0"/>
              <a:t>-Хемоглобинът е сложна белтъчна молекула, състояща се от четири полипептидни вериги </a:t>
            </a:r>
            <a:r>
              <a:rPr lang="en-US" dirty="0" smtClean="0"/>
              <a:t>(</a:t>
            </a:r>
            <a:r>
              <a:rPr lang="bg-BG" dirty="0" smtClean="0"/>
              <a:t>глобин</a:t>
            </a:r>
            <a:r>
              <a:rPr lang="en-US" dirty="0" smtClean="0"/>
              <a:t>)</a:t>
            </a:r>
            <a:r>
              <a:rPr lang="bg-BG" dirty="0" smtClean="0"/>
              <a:t> и небелтъчно желязосъдържащо съединение </a:t>
            </a:r>
            <a:r>
              <a:rPr lang="en-US" dirty="0" smtClean="0"/>
              <a:t>(</a:t>
            </a:r>
            <a:r>
              <a:rPr lang="bg-BG" dirty="0" smtClean="0"/>
              <a:t>хем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Съединението на хемоглобина с кислород –оксихемоглобин, а с </a:t>
            </a:r>
            <a:r>
              <a:rPr lang="en-US" dirty="0" smtClean="0"/>
              <a:t>CO</a:t>
            </a:r>
            <a:r>
              <a:rPr lang="en-US" sz="1400" dirty="0" smtClean="0"/>
              <a:t>2</a:t>
            </a:r>
            <a:r>
              <a:rPr lang="bg-BG" sz="1400" dirty="0" smtClean="0"/>
              <a:t> </a:t>
            </a:r>
            <a:r>
              <a:rPr lang="bg-BG" dirty="0" smtClean="0"/>
              <a:t>–карбаминохемоглобин. </a:t>
            </a:r>
            <a:endParaRPr lang="en-US" sz="1400" dirty="0"/>
          </a:p>
        </p:txBody>
      </p:sp>
      <p:pic>
        <p:nvPicPr>
          <p:cNvPr id="3074" name="Picture 2" descr="C:\Users\vikis\Desktop\hemoglobi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06198"/>
            <a:ext cx="4025993" cy="34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ikis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54211"/>
            <a:ext cx="3511550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39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8915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Белите кръвни клетки</a:t>
            </a:r>
            <a:r>
              <a:rPr lang="en-US" dirty="0" smtClean="0"/>
              <a:t>(</a:t>
            </a:r>
            <a:r>
              <a:rPr lang="bg-BG" dirty="0" smtClean="0"/>
              <a:t>левкоцити</a:t>
            </a:r>
            <a:r>
              <a:rPr lang="en-US" dirty="0" smtClean="0"/>
              <a:t>)</a:t>
            </a:r>
            <a:r>
              <a:rPr lang="bg-BG" dirty="0" smtClean="0"/>
              <a:t> са част от системата на организма за унищожаване на инфекциозни и токсични агенти. Броят им в 1</a:t>
            </a:r>
            <a:r>
              <a:rPr lang="en-US" dirty="0" smtClean="0"/>
              <a:t>mm3</a:t>
            </a:r>
            <a:r>
              <a:rPr lang="bg-BG" dirty="0" smtClean="0"/>
              <a:t> кръв е 4-10 хиляди. Делят се на две големи групи- гранулоцити</a:t>
            </a:r>
            <a:r>
              <a:rPr lang="en-US" dirty="0" smtClean="0"/>
              <a:t>(</a:t>
            </a:r>
            <a:r>
              <a:rPr lang="bg-BG" dirty="0" smtClean="0"/>
              <a:t>неутрофили, еозинофили и базофили</a:t>
            </a:r>
            <a:r>
              <a:rPr lang="en-US" dirty="0" smtClean="0"/>
              <a:t>)</a:t>
            </a:r>
            <a:r>
              <a:rPr lang="bg-BG" dirty="0" smtClean="0"/>
              <a:t> и агранулоцити</a:t>
            </a:r>
            <a:r>
              <a:rPr lang="en-US" dirty="0" smtClean="0"/>
              <a:t>(</a:t>
            </a:r>
            <a:r>
              <a:rPr lang="bg-BG" dirty="0" smtClean="0"/>
              <a:t>лимфоцити и моноцити</a:t>
            </a:r>
            <a:r>
              <a:rPr lang="en-US" dirty="0" smtClean="0"/>
              <a:t>)</a:t>
            </a:r>
            <a:r>
              <a:rPr lang="bg-BG" dirty="0" smtClean="0"/>
              <a:t>.</a:t>
            </a:r>
          </a:p>
          <a:p>
            <a:r>
              <a:rPr lang="bg-BG" dirty="0" smtClean="0"/>
              <a:t>-Гранулоцити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Неутрофилите са предназначени за борба с бактериални инфекции, участват в неспецифичния имунен отговор и са 60% от белите кръвни клетки. Фагоцитират чужди агенти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Еозинофилите са 3%. Те се борят с паразити чрез токсични вещества и ензими. Унищожават вируси и участват при алергични реакции.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Базофилите</a:t>
            </a:r>
            <a:r>
              <a:rPr lang="en-US" dirty="0" smtClean="0"/>
              <a:t> </a:t>
            </a:r>
            <a:r>
              <a:rPr lang="bg-BG" dirty="0" smtClean="0"/>
              <a:t>са </a:t>
            </a:r>
            <a:r>
              <a:rPr lang="bg-BG" dirty="0" smtClean="0"/>
              <a:t>най-малката група. Те стимулират В-лимфоцитите при алергични реакции да продуцират антитела. </a:t>
            </a:r>
          </a:p>
          <a:p>
            <a:endParaRPr lang="bg-BG" dirty="0" smtClean="0"/>
          </a:p>
        </p:txBody>
      </p:sp>
      <p:pic>
        <p:nvPicPr>
          <p:cNvPr id="4098" name="Picture 2" descr="C:\Users\vikis\Desktop\vidove-granuloci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581400"/>
            <a:ext cx="4724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-Агранулоцити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Лимфоцитите включват В- и Т-лимфоцити. Отговарят за клетъчния имунен отговор. В-лимфоцитите съзряват в костния мозък и в периферните лимфни възли. Те синтезират и секретират специфични антитела.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bg-BG" dirty="0" smtClean="0"/>
              <a:t>Моноцитите са 6% от левкоцитите. Мигрират към периферните тъкани, където се превръщат в макрофаги. Макрофагите изпълняват две основни функции-фагоцитират патогени или клетъчни остатъци и участват в специфичните имунни реакции. </a:t>
            </a:r>
            <a:endParaRPr lang="bg-BG" dirty="0"/>
          </a:p>
        </p:txBody>
      </p:sp>
      <p:pic>
        <p:nvPicPr>
          <p:cNvPr id="5122" name="Picture 2" descr="C:\Users\vikis\Desktop\Агранулоцити.jpg.cr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3131483"/>
            <a:ext cx="5359400" cy="259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Тромбоцитите са безядрени клетъчни фрагменти, образувани чрез откъсване от клетки-предшественици</a:t>
            </a:r>
            <a:r>
              <a:rPr lang="en-US" dirty="0" smtClean="0"/>
              <a:t>(</a:t>
            </a:r>
            <a:r>
              <a:rPr lang="bg-BG" dirty="0" smtClean="0"/>
              <a:t>мегакариоцити</a:t>
            </a:r>
            <a:r>
              <a:rPr lang="en-US" dirty="0" smtClean="0"/>
              <a:t>)</a:t>
            </a:r>
            <a:r>
              <a:rPr lang="bg-BG" dirty="0" smtClean="0"/>
              <a:t> в костния мозък. Продължителността на живот е около 10 дни. Функцията им е пряко свързана с кръвосъсирването.</a:t>
            </a:r>
            <a:endParaRPr lang="en-US" dirty="0"/>
          </a:p>
        </p:txBody>
      </p:sp>
      <p:pic>
        <p:nvPicPr>
          <p:cNvPr id="7170" name="Picture 2" descr="C:\Users\vikis\Desktop\izsledvane_trombotsi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51" y="4612530"/>
            <a:ext cx="3415549" cy="204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vikis\Desktop\trombotsiti_formiran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75" y="1303025"/>
            <a:ext cx="56197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endParaRPr lang="bg-BG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5" y="76200"/>
            <a:ext cx="2392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4.Лимфа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784086"/>
            <a:ext cx="49391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Същност-бистра течност, която се получава от тъканната течност. За 24 часа в организма се образуват около 2-3</a:t>
            </a:r>
            <a:r>
              <a:rPr lang="en-US" dirty="0" smtClean="0"/>
              <a:t>L</a:t>
            </a:r>
            <a:r>
              <a:rPr lang="bg-BG" dirty="0" smtClean="0"/>
              <a:t> кръв. 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Функции:</a:t>
            </a:r>
          </a:p>
          <a:p>
            <a:r>
              <a:rPr lang="bg-BG" dirty="0" smtClean="0"/>
              <a:t>-Защитна функция-пренася микроби и чужди частици, които се унищожават в лимфните възли</a:t>
            </a:r>
          </a:p>
          <a:p>
            <a:r>
              <a:rPr lang="bg-BG" dirty="0" smtClean="0"/>
              <a:t>-Поддържа хомеостазата- в лимфните капиляри  постъпват белтъци и частици с по-големи размери, които не могат да преминат през капилярите на кръвоносната система </a:t>
            </a:r>
          </a:p>
          <a:p>
            <a:r>
              <a:rPr lang="bg-BG" dirty="0" smtClean="0"/>
              <a:t>-Транспортна функция- чрез лимфата в кръвта навлизат липид-белтъчни комплекси от всмуканите в храносмилателния тракт липиди. </a:t>
            </a:r>
            <a:endParaRPr lang="en-US" dirty="0"/>
          </a:p>
        </p:txBody>
      </p:sp>
      <p:pic>
        <p:nvPicPr>
          <p:cNvPr id="8194" name="Picture 2" descr="C:\Users\vikis\Desktop\lymph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84086"/>
            <a:ext cx="3837915" cy="45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vikis\Desktop\limf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97869"/>
            <a:ext cx="2507798" cy="179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2769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Custom 4">
      <a:dk1>
        <a:sysClr val="windowText" lastClr="000000"/>
      </a:dk1>
      <a:lt1>
        <a:sysClr val="window" lastClr="FFFFFF"/>
      </a:lt1>
      <a:dk2>
        <a:srgbClr val="FF6566"/>
      </a:dk2>
      <a:lt2>
        <a:srgbClr val="FF6566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F1BF3-BF68-4803-8E51-2F49379541A7}"/>
</file>

<file path=customXml/itemProps2.xml><?xml version="1.0" encoding="utf-8"?>
<ds:datastoreItem xmlns:ds="http://schemas.openxmlformats.org/officeDocument/2006/customXml" ds:itemID="{A6E0404D-74FB-4399-8A9F-F8A3B85B6B61}"/>
</file>

<file path=customXml/itemProps3.xml><?xml version="1.0" encoding="utf-8"?>
<ds:datastoreItem xmlns:ds="http://schemas.openxmlformats.org/officeDocument/2006/customXml" ds:itemID="{753C6A7A-BAEF-4044-8C77-15349678366B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194</TotalTime>
  <Words>683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22</cp:revision>
  <dcterms:created xsi:type="dcterms:W3CDTF">2021-03-20T13:28:43Z</dcterms:created>
  <dcterms:modified xsi:type="dcterms:W3CDTF">2021-03-23T08:35:54Z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