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F367FD-2B26-4964-87C3-FE8C105F404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C5B38A-1EF9-41DC-9798-2993133FB4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947" y="228600"/>
            <a:ext cx="898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Физиология на мускулите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Users\vikis\Desktop\6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9" y="2057400"/>
            <a:ext cx="4572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6700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1.Физиология на скелетните мускули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Скелетните мускули са активната част на опорно-двигателната система</a:t>
            </a:r>
          </a:p>
          <a:p>
            <a:r>
              <a:rPr lang="bg-BG" dirty="0" smtClean="0"/>
              <a:t>-Състоят се от множество мускулни клетки</a:t>
            </a:r>
            <a:r>
              <a:rPr lang="en-US" dirty="0" smtClean="0"/>
              <a:t>(</a:t>
            </a:r>
            <a:r>
              <a:rPr lang="bg-BG" dirty="0" smtClean="0"/>
              <a:t>миофибрили</a:t>
            </a:r>
            <a:r>
              <a:rPr lang="en-US" dirty="0" smtClean="0"/>
              <a:t>)</a:t>
            </a:r>
            <a:r>
              <a:rPr lang="bg-BG" dirty="0" smtClean="0"/>
              <a:t>, които са опаковани от съединителна тъкан в мускулни снопчета.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Факторът, предизвикващ акционен потенциал в мускулната мембрана, е невромедиатор-ацетилхолин.</a:t>
            </a:r>
          </a:p>
          <a:p>
            <a:r>
              <a:rPr lang="bg-BG" dirty="0" smtClean="0"/>
              <a:t>-Акционният потенциал се разпространява в клетките и стимулира освобождаването на калциеви йони от грЕПМ </a:t>
            </a:r>
          </a:p>
          <a:p>
            <a:r>
              <a:rPr lang="bg-BG" dirty="0" smtClean="0"/>
              <a:t>-Скелетните мускулни влакна и сърцевите клетки под микроскоп показват тъмни и светли ивици, тези клетки се наричат напречнонабраздени.</a:t>
            </a:r>
          </a:p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Тънките и дебелите филаменти се подреждат в цилиндрични снопчета, наречени </a:t>
            </a:r>
            <a:r>
              <a:rPr lang="bg-BG" b="1" u="sng" dirty="0" smtClean="0"/>
              <a:t>миофибрили</a:t>
            </a:r>
          </a:p>
          <a:p>
            <a:r>
              <a:rPr lang="bg-BG" dirty="0" smtClean="0"/>
              <a:t>-Филаментите във всяка миофибрила са организирани в структура наречена </a:t>
            </a:r>
            <a:r>
              <a:rPr lang="bg-BG" b="1" u="sng" dirty="0" smtClean="0"/>
              <a:t>саркомер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6724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548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</a:t>
            </a:r>
            <a:r>
              <a:rPr lang="en-US" dirty="0" smtClean="0"/>
              <a:t>)</a:t>
            </a:r>
            <a:r>
              <a:rPr lang="bg-BG" dirty="0" smtClean="0"/>
              <a:t>Тънките филаменти се състоят от белтъка актин и два регулаторни белтъка-тропонин и тропомиозин. Дебелите филаменти са разположени успоредно в центъра на саркомера и оформят широка и тъмна ивица- А-зона</a:t>
            </a:r>
          </a:p>
          <a:p>
            <a:r>
              <a:rPr lang="bg-BG" dirty="0" smtClean="0"/>
              <a:t>-Всеки саркомер съдържа и два набора от тънки филаменти от двете страни на дебелите нишки, оформящи две светли ивици- </a:t>
            </a:r>
            <a:r>
              <a:rPr lang="en-US" dirty="0" smtClean="0"/>
              <a:t>I-</a:t>
            </a:r>
            <a:r>
              <a:rPr lang="bg-BG" dirty="0" smtClean="0"/>
              <a:t>зони</a:t>
            </a:r>
          </a:p>
          <a:p>
            <a:r>
              <a:rPr lang="bg-BG" dirty="0" smtClean="0"/>
              <a:t>Д</a:t>
            </a:r>
            <a:r>
              <a:rPr lang="en-US" dirty="0" smtClean="0"/>
              <a:t>)</a:t>
            </a:r>
            <a:r>
              <a:rPr lang="bg-BG" dirty="0" smtClean="0"/>
              <a:t>Миозиновата молекула се състои от 6 ППВ – 2 тежки и 4 леки</a:t>
            </a:r>
          </a:p>
          <a:p>
            <a:r>
              <a:rPr lang="bg-BG" dirty="0" smtClean="0"/>
              <a:t>-Тежките ППВ са спирално завити и оформят „ опашка“</a:t>
            </a:r>
          </a:p>
          <a:p>
            <a:r>
              <a:rPr lang="bg-BG" dirty="0" smtClean="0"/>
              <a:t>-Единият край на всяка от веригите се нагъва в глобуларна структура-миозинова глава. Всяка глава на миозиновата молекула има две свързващи места-едно за актин и едно за АТФ.</a:t>
            </a:r>
          </a:p>
          <a:p>
            <a:r>
              <a:rPr lang="bg-BG" dirty="0" smtClean="0"/>
              <a:t>Е</a:t>
            </a:r>
            <a:r>
              <a:rPr lang="en-US" dirty="0" smtClean="0"/>
              <a:t>)</a:t>
            </a:r>
            <a:r>
              <a:rPr lang="bg-BG" dirty="0" smtClean="0"/>
              <a:t>Актиновите филаменти се състоят от белтък актин, тропомиозин и тропонин</a:t>
            </a:r>
          </a:p>
          <a:p>
            <a:r>
              <a:rPr lang="bg-BG" dirty="0" smtClean="0"/>
              <a:t>-Тропомиозинът се разполага върху актина.</a:t>
            </a:r>
          </a:p>
          <a:p>
            <a:endParaRPr lang="bg-BG" dirty="0"/>
          </a:p>
        </p:txBody>
      </p:sp>
      <p:pic>
        <p:nvPicPr>
          <p:cNvPr id="3074" name="Picture 2" descr="C:\Users\vikis\Desktop\musk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88" y="2057400"/>
            <a:ext cx="3836411" cy="40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Ж</a:t>
            </a:r>
            <a:r>
              <a:rPr lang="en-US" dirty="0" smtClean="0"/>
              <a:t>)</a:t>
            </a:r>
            <a:r>
              <a:rPr lang="bg-BG" dirty="0" smtClean="0"/>
              <a:t>Саркомер</a:t>
            </a:r>
          </a:p>
          <a:p>
            <a:r>
              <a:rPr lang="bg-BG" dirty="0" smtClean="0"/>
              <a:t>-Единият край на актиновите филаменти е захванат за свързващи белтъци, които формират </a:t>
            </a:r>
            <a:r>
              <a:rPr lang="en-US" dirty="0" smtClean="0"/>
              <a:t>Z-</a:t>
            </a:r>
            <a:r>
              <a:rPr lang="bg-BG" dirty="0" smtClean="0"/>
              <a:t>дискове, а другият край се припокрива с миозиновите филаменти.</a:t>
            </a:r>
          </a:p>
          <a:p>
            <a:r>
              <a:rPr lang="bg-BG" dirty="0" smtClean="0"/>
              <a:t>-Два </a:t>
            </a:r>
            <a:r>
              <a:rPr lang="en-US" dirty="0" smtClean="0"/>
              <a:t>Z-</a:t>
            </a:r>
            <a:r>
              <a:rPr lang="bg-BG" dirty="0" smtClean="0"/>
              <a:t>диска очертават границите на саркомера. </a:t>
            </a:r>
          </a:p>
          <a:p>
            <a:r>
              <a:rPr lang="bg-BG" dirty="0" smtClean="0"/>
              <a:t>-Актиновите филаменти на съседни саркомери се залавят  за двете страни на всеки </a:t>
            </a:r>
            <a:r>
              <a:rPr lang="en-US" dirty="0" smtClean="0"/>
              <a:t>Z-</a:t>
            </a:r>
            <a:r>
              <a:rPr lang="bg-BG" dirty="0" smtClean="0"/>
              <a:t>диск.Формират светлата </a:t>
            </a:r>
            <a:r>
              <a:rPr lang="en-US" dirty="0" smtClean="0"/>
              <a:t>I-</a:t>
            </a:r>
            <a:r>
              <a:rPr lang="bg-BG" dirty="0" smtClean="0"/>
              <a:t>зона между две съседни А-зони. </a:t>
            </a:r>
          </a:p>
          <a:p>
            <a:r>
              <a:rPr lang="bg-BG" dirty="0" smtClean="0"/>
              <a:t>-Титинът свързва </a:t>
            </a:r>
            <a:r>
              <a:rPr lang="en-US" dirty="0" smtClean="0"/>
              <a:t>Z</a:t>
            </a:r>
            <a:r>
              <a:rPr lang="bg-BG" dirty="0" smtClean="0"/>
              <a:t>-диска с дебелите филаменти и така ги фиксира .</a:t>
            </a:r>
          </a:p>
          <a:p>
            <a:r>
              <a:rPr lang="bg-BG" dirty="0" smtClean="0"/>
              <a:t>-М-ивица в средата на всеки саркомер свързва дебелите филаменти  в центъра на саркомера.</a:t>
            </a:r>
          </a:p>
        </p:txBody>
      </p:sp>
      <p:pic>
        <p:nvPicPr>
          <p:cNvPr id="2050" name="Picture 2" descr="C:\Users\vikis\Desktop\180730124611stroej-na-muskulanata-kle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75908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0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7880"/>
            <a:ext cx="8242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2.Видове мускулни съкращения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65766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Единично мускулно съкращение- отговорът на мускулните влакна към единичен стимул</a:t>
            </a:r>
          </a:p>
          <a:p>
            <a:r>
              <a:rPr lang="bg-BG" dirty="0" smtClean="0"/>
              <a:t>-След възбуждането на мускулна клетка има интервал преди да започне съкращението, който се нарича латентен период.</a:t>
            </a:r>
          </a:p>
          <a:p>
            <a:r>
              <a:rPr lang="bg-BG" dirty="0" smtClean="0"/>
              <a:t>-От началото на съкращението до неговия максимум е фазата на съкращение.</a:t>
            </a:r>
          </a:p>
          <a:p>
            <a:r>
              <a:rPr lang="bg-BG" dirty="0"/>
              <a:t>-</a:t>
            </a:r>
            <a:r>
              <a:rPr lang="bg-BG" dirty="0" smtClean="0"/>
              <a:t>Сумиране на мускулното съкращение означава, че единичните мускулни съкращения се обединяват и повишават силата  на цялостното мускулно съкращение. Наблюдава се в два случая:</a:t>
            </a:r>
          </a:p>
          <a:p>
            <a:r>
              <a:rPr lang="bg-BG" dirty="0" smtClean="0"/>
              <a:t>-При повишаване на броя мускулни клетки, които се  съкращават едновременно</a:t>
            </a:r>
          </a:p>
          <a:p>
            <a:r>
              <a:rPr lang="bg-BG" dirty="0" smtClean="0"/>
              <a:t>-При повишаване на продължителността на съкращението на един и същи клетки</a:t>
            </a:r>
          </a:p>
        </p:txBody>
      </p:sp>
      <p:pic>
        <p:nvPicPr>
          <p:cNvPr id="7170" name="Picture 2" descr="C:\Users\vikis\Desktop\180801131455zaglav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42" y="4343400"/>
            <a:ext cx="58578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3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286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 Двигателна</a:t>
            </a:r>
            <a:r>
              <a:rPr lang="en-US" dirty="0" smtClean="0"/>
              <a:t>(</a:t>
            </a:r>
            <a:r>
              <a:rPr lang="bg-BG" dirty="0" smtClean="0"/>
              <a:t>моторна</a:t>
            </a:r>
            <a:r>
              <a:rPr lang="en-US" dirty="0" smtClean="0"/>
              <a:t>)</a:t>
            </a:r>
            <a:r>
              <a:rPr lang="bg-BG" dirty="0" smtClean="0"/>
              <a:t> единица</a:t>
            </a:r>
          </a:p>
          <a:p>
            <a:r>
              <a:rPr lang="bg-BG" dirty="0" smtClean="0"/>
              <a:t>-Всеки двигателен неврон от ЦНС инервира множество мускулни влакна. Всички мускулни влакна, инервирани от едно  нервно влакно, образуват двигателна единица</a:t>
            </a:r>
          </a:p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 Мускулна умора-Продължително силно съкращение на мускулите води до понижаване на мускулната сила независимо от продължаващата стимулация. Това състояние се нарича мускулна умора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55" y="76200"/>
            <a:ext cx="90669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3.Физиология на гладките мускули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84086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Гладките мускули не притежават напречна набразденост. При тях голям брой актинови филаменти са прикрепени към плътни телца.</a:t>
            </a:r>
          </a:p>
          <a:p>
            <a:r>
              <a:rPr lang="bg-BG" dirty="0" smtClean="0"/>
              <a:t>-Филаментите са ориентирани под ъгъл спряма надлъжната ос на клетката. Част от мембранните телца на две съседни клетки са свързанипомежду си с междуклетъчни белтъчни мостчета.</a:t>
            </a:r>
          </a:p>
          <a:p>
            <a:r>
              <a:rPr lang="bg-BG" dirty="0" smtClean="0"/>
              <a:t>-От две съседни плътни телца излизат много актинови филаменти. Тази съкратителна единица наподобява саркомера, но няма неговата подреденост. Плътните телца изпълняват функцията на </a:t>
            </a:r>
            <a:r>
              <a:rPr lang="en-US" dirty="0" smtClean="0"/>
              <a:t>Z-</a:t>
            </a:r>
            <a:r>
              <a:rPr lang="bg-BG" dirty="0" smtClean="0"/>
              <a:t>дисковете в скелетните мускули. </a:t>
            </a:r>
            <a:endParaRPr lang="en-US" dirty="0"/>
          </a:p>
        </p:txBody>
      </p:sp>
      <p:pic>
        <p:nvPicPr>
          <p:cNvPr id="5122" name="Picture 2" descr="C:\Users\vikis\Desktop\180828093341gl-uskulna-klet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29" y="3383216"/>
            <a:ext cx="6253156" cy="29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4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Механизъм на съкращение на гладките мускули</a:t>
            </a:r>
          </a:p>
          <a:p>
            <a:r>
              <a:rPr lang="bg-BG" dirty="0" smtClean="0"/>
              <a:t>-Притежават актин и миозин, но не съдържат тропонин. </a:t>
            </a:r>
          </a:p>
          <a:p>
            <a:r>
              <a:rPr lang="bg-BG" dirty="0" smtClean="0"/>
              <a:t>-Регулация на съкращението- гладките мускули могат да бъдат стимулирани от  както от невромедиатор, така и от хормони, локални медиатори и разтягане. Гладкомускулните клетки имат различни рецептори по мембраните, които могат да предизвикат или потиснат съкращението. Липсва структуриран нервно-мускулен синапс. Нервните влакна, които ги инервират отделят медиатор от разстояние. </a:t>
            </a:r>
          </a:p>
          <a:p>
            <a:r>
              <a:rPr lang="bg-BG" dirty="0" smtClean="0"/>
              <a:t>-Основните невромедиатори  са ацетилхолин и норадреналин. Когато ацетилхолинът стимулира гладките мускули, норадреналинът стимулира ги отпуска и обратно. </a:t>
            </a:r>
            <a:r>
              <a:rPr lang="bg-BG" dirty="0"/>
              <a:t> </a:t>
            </a:r>
            <a:r>
              <a:rPr lang="bg-BG" dirty="0" smtClean="0"/>
              <a:t>Други медиатори, които повлияват съкратителната активност са серотонинът, ендотелинът и други.</a:t>
            </a:r>
          </a:p>
        </p:txBody>
      </p:sp>
      <p:pic>
        <p:nvPicPr>
          <p:cNvPr id="6146" name="Picture 2" descr="C:\Users\vikis\Desktop\sakrashtenie_gladki_musku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47434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7446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20A9CD29308BD489230AD977812B289" ma:contentTypeVersion="6" ma:contentTypeDescription="Създаване на нов документ" ma:contentTypeScope="" ma:versionID="edebfca40fd39315aa992564e540e6d7">
  <xsd:schema xmlns:xsd="http://www.w3.org/2001/XMLSchema" xmlns:xs="http://www.w3.org/2001/XMLSchema" xmlns:p="http://schemas.microsoft.com/office/2006/metadata/properties" xmlns:ns2="e3e44e0f-f064-4a0d-a1c8-84610c3f466b" targetNamespace="http://schemas.microsoft.com/office/2006/metadata/properties" ma:root="true" ma:fieldsID="f9fd74d92518b0ae2f4b7139b6f331bf" ns2:_="">
    <xsd:import namespace="e3e44e0f-f064-4a0d-a1c8-84610c3f4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44e0f-f064-4a0d-a1c8-84610c3f4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55E8DC-A9F5-4E5F-A7C3-A15E15A6D276}"/>
</file>

<file path=customXml/itemProps2.xml><?xml version="1.0" encoding="utf-8"?>
<ds:datastoreItem xmlns:ds="http://schemas.openxmlformats.org/officeDocument/2006/customXml" ds:itemID="{60FD2BE9-3189-42BC-B3C8-C52F6D359899}"/>
</file>

<file path=customXml/itemProps3.xml><?xml version="1.0" encoding="utf-8"?>
<ds:datastoreItem xmlns:ds="http://schemas.openxmlformats.org/officeDocument/2006/customXml" ds:itemID="{5B49FA12-2A24-4403-8303-8057AD6F5CEA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113</TotalTime>
  <Words>684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15</cp:revision>
  <dcterms:created xsi:type="dcterms:W3CDTF">2021-03-15T10:12:49Z</dcterms:created>
  <dcterms:modified xsi:type="dcterms:W3CDTF">2021-03-15T12:06:14Z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0x010100C20A9CD29308BD489230AD977812B289</vt:lpwstr>
  </property>
</Properties>
</file>