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D232A-22BA-49E8-8941-7D50ADA4052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62F9-9507-4C6D-BDB7-26371BC7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362F9-9507-4C6D-BDB7-26371BC715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D64811-82FC-4962-B881-4A5A0D08981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C6A5BF-64EF-44F4-A041-37AF98A667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5344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Движение на вещества в животинския организъм. Сърце и кръвоносни съдове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3330" y="152400"/>
            <a:ext cx="92173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1.Устройство на сърцето при човек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Сърцето е мускулест орган, разположен в гръдния кош над диафрагмата, между белите дробове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Морфологично се различават основа-насочена назад, нагоре и надясно, и връх-насочен напред, надолу и наляво</a:t>
            </a:r>
          </a:p>
        </p:txBody>
      </p:sp>
    </p:spTree>
    <p:extLst>
      <p:ext uri="{BB962C8B-B14F-4D97-AF65-F5344CB8AC3E}">
        <p14:creationId xmlns:p14="http://schemas.microsoft.com/office/powerpoint/2010/main" val="34844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В)Устройство на стената- изградена от три слоя- ендокард, миокард и епикард</a:t>
            </a:r>
          </a:p>
          <a:p>
            <a:r>
              <a:rPr lang="ru-RU" dirty="0" smtClean="0"/>
              <a:t>-Ендокардът е изграден от епителна тъкан. Постила кухините на сърцето и го изолира от кръвта. Образува предсърдно-камерните клапи. </a:t>
            </a:r>
          </a:p>
          <a:p>
            <a:r>
              <a:rPr lang="ru-RU" dirty="0" smtClean="0"/>
              <a:t>-Миокардът е изграден от сърцева мускулна тъкан. Най-дебел е миокардът на лявата камера</a:t>
            </a:r>
          </a:p>
          <a:p>
            <a:r>
              <a:rPr lang="ru-RU" dirty="0" smtClean="0"/>
              <a:t>-Епикардът е външната обвивка на сърцето. Сърцето е разположено в двулистна съединитено-тъканна торбичка-перикард. Между двата листа на околосърцевата торбичка има малко количество течност, която намалява триенето. </a:t>
            </a:r>
            <a:endParaRPr lang="ru-RU" dirty="0"/>
          </a:p>
        </p:txBody>
      </p:sp>
      <p:pic>
        <p:nvPicPr>
          <p:cNvPr id="1026" name="Picture 2" descr="C:\Users\vikis\Desktop\sloeve-na-sarc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19" y="3504197"/>
            <a:ext cx="3703361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618" y="106680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</a:t>
            </a:r>
            <a:r>
              <a:rPr lang="en-US" dirty="0" smtClean="0"/>
              <a:t>)</a:t>
            </a:r>
            <a:r>
              <a:rPr lang="bg-BG" dirty="0" smtClean="0"/>
              <a:t>Устройство на сърцето-</a:t>
            </a:r>
          </a:p>
          <a:p>
            <a:r>
              <a:rPr lang="bg-BG" dirty="0" smtClean="0"/>
              <a:t>-Посредством надлъжни прегради сърцето е разделено на две половини-дясна с кръв, която е богата на карбаминохемоглобин и лява с кръв, която е богата на оксихемоглобин.</a:t>
            </a:r>
          </a:p>
          <a:p>
            <a:r>
              <a:rPr lang="bg-BG" dirty="0" smtClean="0"/>
              <a:t>-Всяка половина е разделена чрез клапи на предсърдие и камера.</a:t>
            </a:r>
          </a:p>
          <a:p>
            <a:r>
              <a:rPr lang="bg-BG" dirty="0" smtClean="0"/>
              <a:t>-Между дясно предсърдие и дясна камера се намира трикрила клапа,а между ляво предсърдие и лява камера двукрила клапа</a:t>
            </a:r>
            <a:r>
              <a:rPr lang="en-US" dirty="0" smtClean="0"/>
              <a:t>(</a:t>
            </a:r>
            <a:r>
              <a:rPr lang="bg-BG" dirty="0" smtClean="0"/>
              <a:t>митрална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-В началото на големите кръвоносни съдове-белодробна артерия и аорта се разполагат полулунни клапи </a:t>
            </a:r>
            <a:endParaRPr lang="en-US" dirty="0"/>
          </a:p>
        </p:txBody>
      </p:sp>
      <p:pic>
        <p:nvPicPr>
          <p:cNvPr id="2050" name="Picture 2" descr="C:\Users\vikis\Desktop\syrdechno-sydova-sistema-3_html_1bd351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8" y="3652123"/>
            <a:ext cx="5715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4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1" y="228600"/>
            <a:ext cx="90677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2.Физиологични характеристики на сърцето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1" y="1371600"/>
            <a:ext cx="8915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 Сърцето работи ритмично като последователно се съкращава</a:t>
            </a:r>
            <a:r>
              <a:rPr lang="en-US" dirty="0" smtClean="0"/>
              <a:t>(</a:t>
            </a:r>
            <a:r>
              <a:rPr lang="bg-BG" dirty="0" smtClean="0"/>
              <a:t>систола</a:t>
            </a:r>
            <a:r>
              <a:rPr lang="en-US" dirty="0" smtClean="0"/>
              <a:t>)</a:t>
            </a:r>
            <a:r>
              <a:rPr lang="bg-BG" dirty="0" smtClean="0"/>
              <a:t> и се отпуска</a:t>
            </a:r>
            <a:r>
              <a:rPr lang="en-US" dirty="0" smtClean="0"/>
              <a:t>(</a:t>
            </a:r>
            <a:r>
              <a:rPr lang="bg-BG" dirty="0" smtClean="0"/>
              <a:t>диастола</a:t>
            </a:r>
            <a:r>
              <a:rPr lang="en-US" dirty="0" smtClean="0"/>
              <a:t>)</a:t>
            </a:r>
            <a:r>
              <a:rPr lang="bg-BG" dirty="0"/>
              <a:t> </a:t>
            </a:r>
            <a:r>
              <a:rPr lang="bg-BG" dirty="0" smtClean="0"/>
              <a:t>мускулатурата на предсърдията и камерите. 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Автоматия-способността на сърцето  ритмично да се възбужда и съкращава под влиянието на импулси, зараждащи се във възбудно-проводната му система </a:t>
            </a:r>
          </a:p>
          <a:p>
            <a:r>
              <a:rPr lang="bg-BG" dirty="0" smtClean="0"/>
              <a:t>-При зрял индивид честотата на сърдечните съкращенияпри покой е около 75 удара в минута.</a:t>
            </a:r>
          </a:p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Потенциалът на действие от синусовия възел се предава чрез електрически синапс на двете предсърдия и предсърдно-камерния възел. </a:t>
            </a:r>
          </a:p>
          <a:p>
            <a:r>
              <a:rPr lang="bg-BG" dirty="0" smtClean="0"/>
              <a:t>-След това възбуждането преминава в камерната мускулатура по снопчето на Хис и мрежата на Пуркиние.</a:t>
            </a:r>
          </a:p>
          <a:p>
            <a:r>
              <a:rPr lang="bg-BG" dirty="0" smtClean="0"/>
              <a:t>Г</a:t>
            </a:r>
            <a:r>
              <a:rPr lang="en-US" dirty="0" smtClean="0"/>
              <a:t>)</a:t>
            </a:r>
            <a:r>
              <a:rPr lang="bg-BG" dirty="0" smtClean="0"/>
              <a:t>Първо се съкращават предсърдията, а след това камерите. Така се осигурява еднопосочно движение на кръвта</a:t>
            </a:r>
          </a:p>
          <a:p>
            <a:endParaRPr lang="en-US" dirty="0"/>
          </a:p>
        </p:txBody>
      </p:sp>
      <p:pic>
        <p:nvPicPr>
          <p:cNvPr id="3074" name="Picture 2" descr="C:\Users\vikis\Desktop\shem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857613"/>
            <a:ext cx="6648450" cy="185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8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3965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-Сърцето функционира като помпа и движи кръвта по кръвоносната система</a:t>
            </a:r>
          </a:p>
          <a:p>
            <a:r>
              <a:rPr lang="bg-BG" dirty="0" smtClean="0"/>
              <a:t>Д</a:t>
            </a:r>
            <a:r>
              <a:rPr lang="en-US" dirty="0" smtClean="0"/>
              <a:t>)</a:t>
            </a:r>
            <a:r>
              <a:rPr lang="bg-BG" dirty="0" smtClean="0"/>
              <a:t>Времето, за което се извършва една систола и последващата я диастола на предсърдията и камерите, се нарича  сърдечен цикъл.  </a:t>
            </a:r>
          </a:p>
          <a:p>
            <a:endParaRPr lang="en-US" dirty="0"/>
          </a:p>
        </p:txBody>
      </p:sp>
      <p:pic>
        <p:nvPicPr>
          <p:cNvPr id="4098" name="Picture 2" descr="C:\Users\vikis\Desktop\162880579_2674680839453981_548578268204620103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68" y="1032165"/>
            <a:ext cx="4402931" cy="43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868" y="5384275"/>
            <a:ext cx="899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Е)Количеството кръв, което се изтласква в големите кръвоносни съдове при една систола се нарича ударен обем</a:t>
            </a:r>
          </a:p>
          <a:p>
            <a:r>
              <a:rPr lang="ru-RU" dirty="0" smtClean="0"/>
              <a:t>-Обемът кръв, който изтласква всяка една от камерите за една минута, се нарича минутен обем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37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4636" y="2462"/>
            <a:ext cx="57858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3.Кръвоносни съдове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4300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Артериите са кръвоносни съдове, които изнасят кръвта от сърцето</a:t>
            </a:r>
          </a:p>
          <a:p>
            <a:r>
              <a:rPr lang="bg-BG" dirty="0" smtClean="0"/>
              <a:t>-Стената им е изградена от три слоя:вътрешен слой от еднослоен плосък епител, среден слой от колагенови и еластинови влакна и гладка мускулна тъкан, а отвън стената на артериите е покрита от рехава съединителна тъкан. </a:t>
            </a:r>
          </a:p>
          <a:p>
            <a:r>
              <a:rPr lang="bg-BG" dirty="0" smtClean="0"/>
              <a:t>-Най-големият артериален кръвоносен съд е аортата, която води началото си от лявата камера. </a:t>
            </a:r>
          </a:p>
          <a:p>
            <a:r>
              <a:rPr lang="bg-BG" dirty="0" smtClean="0"/>
              <a:t>-Най-малките разклонения на артериите се наричат артериоли, които преминават в капиляри</a:t>
            </a:r>
            <a:endParaRPr lang="en-US" dirty="0"/>
          </a:p>
        </p:txBody>
      </p:sp>
      <p:pic>
        <p:nvPicPr>
          <p:cNvPr id="7170" name="Picture 2" descr="C:\Users\vikis\Desktop\163025515_250403146803152_279221094412370285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79" y="1143000"/>
            <a:ext cx="417052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0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Капилярите са най-тесните кръвоносни съдове </a:t>
            </a:r>
          </a:p>
          <a:p>
            <a:r>
              <a:rPr lang="bg-BG" dirty="0" smtClean="0"/>
              <a:t>-Стената им е изградена от един ред плоски епителни клетки, през които се осъществява газовата обмяна. </a:t>
            </a:r>
          </a:p>
          <a:p>
            <a:r>
              <a:rPr lang="bg-BG" dirty="0" smtClean="0"/>
              <a:t>-Тънките стени и бавното движение на кръвта подпомага дифузията на веществамеждукръвта и тъканната течност</a:t>
            </a:r>
          </a:p>
          <a:p>
            <a:r>
              <a:rPr lang="bg-BG" dirty="0" smtClean="0"/>
              <a:t>-След капилярите следват посткапилярни венули, които се сливат помежду си във вени</a:t>
            </a:r>
            <a:endParaRPr lang="en-US" dirty="0"/>
          </a:p>
        </p:txBody>
      </p:sp>
      <p:pic>
        <p:nvPicPr>
          <p:cNvPr id="6146" name="Picture 2" descr="C:\Users\vikis\Desktop\171220181540sad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06" y="3026106"/>
            <a:ext cx="5411787" cy="38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5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Венитеса кръвоносни съдове, които внасят кръвта в сърцето. Стената им е изградена от същите слоеве, както и артериите, но е по-тънка и се различава по строежа на средния слой</a:t>
            </a:r>
            <a:endParaRPr lang="en-US" dirty="0"/>
          </a:p>
        </p:txBody>
      </p:sp>
      <p:pic>
        <p:nvPicPr>
          <p:cNvPr id="5122" name="Picture 2" descr="C:\Users\vikis\Desktop\ustroistvo_arterialna_venosna_ste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31" y="2195945"/>
            <a:ext cx="5291138" cy="41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3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F0000"/>
      </a:accent6>
      <a:hlink>
        <a:srgbClr val="56C7AA"/>
      </a:hlink>
      <a:folHlink>
        <a:srgbClr val="59A8D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16B1A-F72C-4863-AC1E-4269ED5DA177}"/>
</file>

<file path=customXml/itemProps2.xml><?xml version="1.0" encoding="utf-8"?>
<ds:datastoreItem xmlns:ds="http://schemas.openxmlformats.org/officeDocument/2006/customXml" ds:itemID="{C524F3AF-CBD2-483D-956F-71597A189030}"/>
</file>

<file path=customXml/itemProps3.xml><?xml version="1.0" encoding="utf-8"?>
<ds:datastoreItem xmlns:ds="http://schemas.openxmlformats.org/officeDocument/2006/customXml" ds:itemID="{94958033-66D6-4335-898C-808B708252F7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235</TotalTime>
  <Words>578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24</cp:revision>
  <dcterms:created xsi:type="dcterms:W3CDTF">2021-03-21T09:43:02Z</dcterms:created>
  <dcterms:modified xsi:type="dcterms:W3CDTF">2021-03-21T13:38:06Z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