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0"/>
  </p:notesMasterIdLst>
  <p:handoutMasterIdLst>
    <p:handoutMasterId r:id="rId21"/>
  </p:handoutMasterIdLst>
  <p:sldIdLst>
    <p:sldId id="256" r:id="rId5"/>
    <p:sldId id="298" r:id="rId6"/>
    <p:sldId id="289" r:id="rId7"/>
    <p:sldId id="299" r:id="rId8"/>
    <p:sldId id="304" r:id="rId9"/>
    <p:sldId id="300" r:id="rId10"/>
    <p:sldId id="297" r:id="rId11"/>
    <p:sldId id="296" r:id="rId12"/>
    <p:sldId id="301" r:id="rId13"/>
    <p:sldId id="302" r:id="rId14"/>
    <p:sldId id="303" r:id="rId15"/>
    <p:sldId id="305" r:id="rId16"/>
    <p:sldId id="307" r:id="rId17"/>
    <p:sldId id="306" r:id="rId18"/>
    <p:sldId id="285"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28" userDrawn="1">
          <p15:clr>
            <a:srgbClr val="A4A3A4"/>
          </p15:clr>
        </p15:guide>
        <p15:guide id="2" pos="3864" userDrawn="1">
          <p15:clr>
            <a:srgbClr val="A4A3A4"/>
          </p15:clr>
        </p15:guide>
        <p15:guide id="3" pos="7512" userDrawn="1">
          <p15:clr>
            <a:srgbClr val="A4A3A4"/>
          </p15:clr>
        </p15:guide>
        <p15:guide id="4" pos="144" userDrawn="1">
          <p15:clr>
            <a:srgbClr val="A4A3A4"/>
          </p15:clr>
        </p15:guide>
        <p15:guide id="5" orient="horz" pos="624" userDrawn="1">
          <p15:clr>
            <a:srgbClr val="A4A3A4"/>
          </p15:clr>
        </p15:guide>
        <p15:guide id="6" orient="horz" pos="40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D9AB3D3-ECD4-4806-A0E3-9840EDF3DF05}" v="1" dt="2024-12-10T01:43:33.34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25" autoAdjust="0"/>
    <p:restoredTop sz="85000" autoAdjust="0"/>
  </p:normalViewPr>
  <p:slideViewPr>
    <p:cSldViewPr snapToGrid="0" showGuides="1">
      <p:cViewPr varScale="1">
        <p:scale>
          <a:sx n="86" d="100"/>
          <a:sy n="86" d="100"/>
        </p:scale>
        <p:origin x="1266" y="300"/>
      </p:cViewPr>
      <p:guideLst>
        <p:guide orient="horz" pos="2328"/>
        <p:guide pos="3864"/>
        <p:guide pos="7512"/>
        <p:guide pos="144"/>
        <p:guide orient="horz" pos="624"/>
        <p:guide orient="horz" pos="4056"/>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ric Lidiak" userId="0d949fffeeafd9ab" providerId="LiveId" clId="{DD9AB3D3-ECD4-4806-A0E3-9840EDF3DF05}"/>
    <pc:docChg chg="undo redo custSel addSld delSld modSld sldOrd">
      <pc:chgData name="Eric Lidiak" userId="0d949fffeeafd9ab" providerId="LiveId" clId="{DD9AB3D3-ECD4-4806-A0E3-9840EDF3DF05}" dt="2024-12-10T01:45:59.488" v="257"/>
      <pc:docMkLst>
        <pc:docMk/>
      </pc:docMkLst>
      <pc:sldChg chg="ord">
        <pc:chgData name="Eric Lidiak" userId="0d949fffeeafd9ab" providerId="LiveId" clId="{DD9AB3D3-ECD4-4806-A0E3-9840EDF3DF05}" dt="2024-12-10T01:44:47.915" v="253"/>
        <pc:sldMkLst>
          <pc:docMk/>
          <pc:sldMk cId="3356332491" sldId="289"/>
        </pc:sldMkLst>
      </pc:sldChg>
      <pc:sldChg chg="ord">
        <pc:chgData name="Eric Lidiak" userId="0d949fffeeafd9ab" providerId="LiveId" clId="{DD9AB3D3-ECD4-4806-A0E3-9840EDF3DF05}" dt="2024-12-10T01:45:38.521" v="255"/>
        <pc:sldMkLst>
          <pc:docMk/>
          <pc:sldMk cId="3745022066" sldId="298"/>
        </pc:sldMkLst>
      </pc:sldChg>
      <pc:sldChg chg="ord">
        <pc:chgData name="Eric Lidiak" userId="0d949fffeeafd9ab" providerId="LiveId" clId="{DD9AB3D3-ECD4-4806-A0E3-9840EDF3DF05}" dt="2024-12-10T01:45:59.488" v="257"/>
        <pc:sldMkLst>
          <pc:docMk/>
          <pc:sldMk cId="1898139124" sldId="299"/>
        </pc:sldMkLst>
      </pc:sldChg>
      <pc:sldChg chg="ord">
        <pc:chgData name="Eric Lidiak" userId="0d949fffeeafd9ab" providerId="LiveId" clId="{DD9AB3D3-ECD4-4806-A0E3-9840EDF3DF05}" dt="2024-12-10T01:44:16.558" v="251"/>
        <pc:sldMkLst>
          <pc:docMk/>
          <pc:sldMk cId="2924643057" sldId="304"/>
        </pc:sldMkLst>
      </pc:sldChg>
      <pc:sldChg chg="modSp add mod">
        <pc:chgData name="Eric Lidiak" userId="0d949fffeeafd9ab" providerId="LiveId" clId="{DD9AB3D3-ECD4-4806-A0E3-9840EDF3DF05}" dt="2024-12-10T01:42:28.586" v="214" actId="20577"/>
        <pc:sldMkLst>
          <pc:docMk/>
          <pc:sldMk cId="2148533271" sldId="305"/>
        </pc:sldMkLst>
        <pc:spChg chg="mod">
          <ac:chgData name="Eric Lidiak" userId="0d949fffeeafd9ab" providerId="LiveId" clId="{DD9AB3D3-ECD4-4806-A0E3-9840EDF3DF05}" dt="2024-12-10T01:42:28.586" v="214" actId="20577"/>
          <ac:spMkLst>
            <pc:docMk/>
            <pc:sldMk cId="2148533271" sldId="305"/>
            <ac:spMk id="3" creationId="{5DBCF3C0-2D14-3BB8-5FFE-B86E7EBACBBF}"/>
          </ac:spMkLst>
        </pc:spChg>
        <pc:spChg chg="mod">
          <ac:chgData name="Eric Lidiak" userId="0d949fffeeafd9ab" providerId="LiveId" clId="{DD9AB3D3-ECD4-4806-A0E3-9840EDF3DF05}" dt="2024-12-10T01:41:30.439" v="20" actId="20577"/>
          <ac:spMkLst>
            <pc:docMk/>
            <pc:sldMk cId="2148533271" sldId="305"/>
            <ac:spMk id="5" creationId="{0EEEA4F2-17C1-4A04-F1EB-43EDC005C1F5}"/>
          </ac:spMkLst>
        </pc:spChg>
      </pc:sldChg>
      <pc:sldChg chg="modSp new del mod">
        <pc:chgData name="Eric Lidiak" userId="0d949fffeeafd9ab" providerId="LiveId" clId="{DD9AB3D3-ECD4-4806-A0E3-9840EDF3DF05}" dt="2024-12-10T01:41:09.745" v="5" actId="2696"/>
        <pc:sldMkLst>
          <pc:docMk/>
          <pc:sldMk cId="2151981928" sldId="305"/>
        </pc:sldMkLst>
        <pc:spChg chg="mod">
          <ac:chgData name="Eric Lidiak" userId="0d949fffeeafd9ab" providerId="LiveId" clId="{DD9AB3D3-ECD4-4806-A0E3-9840EDF3DF05}" dt="2024-12-10T01:40:50.131" v="4"/>
          <ac:spMkLst>
            <pc:docMk/>
            <pc:sldMk cId="2151981928" sldId="305"/>
            <ac:spMk id="2" creationId="{B537D5C7-6C08-0760-2A48-37F3F585596D}"/>
          </ac:spMkLst>
        </pc:spChg>
      </pc:sldChg>
      <pc:sldChg chg="new del">
        <pc:chgData name="Eric Lidiak" userId="0d949fffeeafd9ab" providerId="LiveId" clId="{DD9AB3D3-ECD4-4806-A0E3-9840EDF3DF05}" dt="2024-12-10T01:41:14.408" v="6" actId="2696"/>
        <pc:sldMkLst>
          <pc:docMk/>
          <pc:sldMk cId="2830383927" sldId="306"/>
        </pc:sldMkLst>
      </pc:sldChg>
      <pc:sldChg chg="modSp add mod">
        <pc:chgData name="Eric Lidiak" userId="0d949fffeeafd9ab" providerId="LiveId" clId="{DD9AB3D3-ECD4-4806-A0E3-9840EDF3DF05}" dt="2024-12-10T01:42:59.088" v="220"/>
        <pc:sldMkLst>
          <pc:docMk/>
          <pc:sldMk cId="4211212446" sldId="306"/>
        </pc:sldMkLst>
        <pc:spChg chg="mod">
          <ac:chgData name="Eric Lidiak" userId="0d949fffeeafd9ab" providerId="LiveId" clId="{DD9AB3D3-ECD4-4806-A0E3-9840EDF3DF05}" dt="2024-12-10T01:42:59.088" v="220"/>
          <ac:spMkLst>
            <pc:docMk/>
            <pc:sldMk cId="4211212446" sldId="306"/>
            <ac:spMk id="3" creationId="{E5962051-464E-1CC3-7DEC-A0642A849DA7}"/>
          </ac:spMkLst>
        </pc:spChg>
      </pc:sldChg>
      <pc:sldChg chg="addSp delSp modSp add mod ord">
        <pc:chgData name="Eric Lidiak" userId="0d949fffeeafd9ab" providerId="LiveId" clId="{DD9AB3D3-ECD4-4806-A0E3-9840EDF3DF05}" dt="2024-12-10T01:43:37.887" v="249" actId="1076"/>
        <pc:sldMkLst>
          <pc:docMk/>
          <pc:sldMk cId="2119524074" sldId="307"/>
        </pc:sldMkLst>
        <pc:spChg chg="mod">
          <ac:chgData name="Eric Lidiak" userId="0d949fffeeafd9ab" providerId="LiveId" clId="{DD9AB3D3-ECD4-4806-A0E3-9840EDF3DF05}" dt="2024-12-10T01:43:22.677" v="245" actId="20577"/>
          <ac:spMkLst>
            <pc:docMk/>
            <pc:sldMk cId="2119524074" sldId="307"/>
            <ac:spMk id="9" creationId="{ECDFF68B-3BA7-F238-0DA6-5650CCE67FD6}"/>
          </ac:spMkLst>
        </pc:spChg>
        <pc:picChg chg="add mod">
          <ac:chgData name="Eric Lidiak" userId="0d949fffeeafd9ab" providerId="LiveId" clId="{DD9AB3D3-ECD4-4806-A0E3-9840EDF3DF05}" dt="2024-12-10T01:43:37.887" v="249" actId="1076"/>
          <ac:picMkLst>
            <pc:docMk/>
            <pc:sldMk cId="2119524074" sldId="307"/>
            <ac:picMk id="2" creationId="{17829805-690E-131D-ECA8-1C0C96DC8D85}"/>
          </ac:picMkLst>
        </pc:picChg>
        <pc:picChg chg="del">
          <ac:chgData name="Eric Lidiak" userId="0d949fffeeafd9ab" providerId="LiveId" clId="{DD9AB3D3-ECD4-4806-A0E3-9840EDF3DF05}" dt="2024-12-10T01:43:32.011" v="246" actId="478"/>
          <ac:picMkLst>
            <pc:docMk/>
            <pc:sldMk cId="2119524074" sldId="307"/>
            <ac:picMk id="10" creationId="{BF7376CF-41B6-2FCF-4229-085EA00EF317}"/>
          </ac:picMkLst>
        </pc:picChg>
      </pc:sldChg>
      <pc:sldChg chg="new del">
        <pc:chgData name="Eric Lidiak" userId="0d949fffeeafd9ab" providerId="LiveId" clId="{DD9AB3D3-ECD4-4806-A0E3-9840EDF3DF05}" dt="2024-12-10T01:41:17.132" v="7" actId="2696"/>
        <pc:sldMkLst>
          <pc:docMk/>
          <pc:sldMk cId="2271529367" sldId="307"/>
        </pc:sldMkLst>
      </pc:sldChg>
    </pc:docChg>
  </pc:docChgLst>
  <pc:docChgLst>
    <pc:chgData name="Matthew Smith" userId="a1dbe5e423188b17" providerId="LiveId" clId="{F5FE3D1E-67D5-4676-B8E5-B176EB981F41}"/>
    <pc:docChg chg="undo custSel addSld delSld modSld">
      <pc:chgData name="Matthew Smith" userId="a1dbe5e423188b17" providerId="LiveId" clId="{F5FE3D1E-67D5-4676-B8E5-B176EB981F41}" dt="2024-12-06T07:21:54.593" v="688" actId="20577"/>
      <pc:docMkLst>
        <pc:docMk/>
      </pc:docMkLst>
      <pc:sldChg chg="new del">
        <pc:chgData name="Matthew Smith" userId="a1dbe5e423188b17" providerId="LiveId" clId="{F5FE3D1E-67D5-4676-B8E5-B176EB981F41}" dt="2024-12-06T06:45:25.469" v="1" actId="47"/>
        <pc:sldMkLst>
          <pc:docMk/>
          <pc:sldMk cId="1322645427" sldId="297"/>
        </pc:sldMkLst>
      </pc:sldChg>
      <pc:sldChg chg="addSp delSp modSp mod">
        <pc:chgData name="Matthew Smith" userId="a1dbe5e423188b17" providerId="LiveId" clId="{F5FE3D1E-67D5-4676-B8E5-B176EB981F41}" dt="2024-12-06T07:21:54.593" v="688" actId="20577"/>
        <pc:sldMkLst>
          <pc:docMk/>
          <pc:sldMk cId="1657733589" sldId="297"/>
        </pc:sldMkLst>
        <pc:spChg chg="mod">
          <ac:chgData name="Matthew Smith" userId="a1dbe5e423188b17" providerId="LiveId" clId="{F5FE3D1E-67D5-4676-B8E5-B176EB981F41}" dt="2024-12-06T07:21:54.593" v="688" actId="20577"/>
          <ac:spMkLst>
            <pc:docMk/>
            <pc:sldMk cId="1657733589" sldId="297"/>
            <ac:spMk id="8" creationId="{0A4A0003-AA42-C314-712F-65F34E562C2D}"/>
          </ac:spMkLst>
        </pc:spChg>
        <pc:spChg chg="mod">
          <ac:chgData name="Matthew Smith" userId="a1dbe5e423188b17" providerId="LiveId" clId="{F5FE3D1E-67D5-4676-B8E5-B176EB981F41}" dt="2024-12-06T06:45:45.207" v="7" actId="6549"/>
          <ac:spMkLst>
            <pc:docMk/>
            <pc:sldMk cId="1657733589" sldId="297"/>
            <ac:spMk id="9" creationId="{A62E3EDA-E41D-A9C8-3329-926AF2199C01}"/>
          </ac:spMkLst>
        </pc:spChg>
        <pc:spChg chg="add mod">
          <ac:chgData name="Matthew Smith" userId="a1dbe5e423188b17" providerId="LiveId" clId="{F5FE3D1E-67D5-4676-B8E5-B176EB981F41}" dt="2024-12-06T07:20:55.720" v="684" actId="255"/>
          <ac:spMkLst>
            <pc:docMk/>
            <pc:sldMk cId="1657733589" sldId="297"/>
            <ac:spMk id="12" creationId="{06129F7F-D4D8-1B2F-79E4-6400A35C86FB}"/>
          </ac:spMkLst>
        </pc:spChg>
        <pc:graphicFrameChg chg="add mod modGraphic">
          <ac:chgData name="Matthew Smith" userId="a1dbe5e423188b17" providerId="LiveId" clId="{F5FE3D1E-67D5-4676-B8E5-B176EB981F41}" dt="2024-12-06T07:21:00.719" v="685" actId="1076"/>
          <ac:graphicFrameMkLst>
            <pc:docMk/>
            <pc:sldMk cId="1657733589" sldId="297"/>
            <ac:graphicFrameMk id="5" creationId="{1255034B-E79C-84EC-2578-2D95566CC9A7}"/>
          </ac:graphicFrameMkLst>
        </pc:graphicFrameChg>
        <pc:picChg chg="del">
          <ac:chgData name="Matthew Smith" userId="a1dbe5e423188b17" providerId="LiveId" clId="{F5FE3D1E-67D5-4676-B8E5-B176EB981F41}" dt="2024-12-06T06:45:51.477" v="8" actId="478"/>
          <ac:picMkLst>
            <pc:docMk/>
            <pc:sldMk cId="1657733589" sldId="297"/>
            <ac:picMk id="3" creationId="{F5FBEAA9-E8E8-B900-A599-9C74A00221A9}"/>
          </ac:picMkLst>
        </pc:picChg>
        <pc:picChg chg="add mod">
          <ac:chgData name="Matthew Smith" userId="a1dbe5e423188b17" providerId="LiveId" clId="{F5FE3D1E-67D5-4676-B8E5-B176EB981F41}" dt="2024-12-06T07:21:12.400" v="687" actId="1076"/>
          <ac:picMkLst>
            <pc:docMk/>
            <pc:sldMk cId="1657733589" sldId="297"/>
            <ac:picMk id="4" creationId="{3D524C53-60A0-FCBE-ACEA-F80887ADFCCF}"/>
          </ac:picMkLst>
        </pc:picChg>
        <pc:picChg chg="add mod">
          <ac:chgData name="Matthew Smith" userId="a1dbe5e423188b17" providerId="LiveId" clId="{F5FE3D1E-67D5-4676-B8E5-B176EB981F41}" dt="2024-12-06T07:21:07.693" v="686" actId="14100"/>
          <ac:picMkLst>
            <pc:docMk/>
            <pc:sldMk cId="1657733589" sldId="297"/>
            <ac:picMk id="11" creationId="{1FFB338C-478D-FC0E-A6C8-2E14AFB33F6A}"/>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465D3EB-CBDD-4100-83B7-3BFE0A8F411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72B4595-A79D-4567-9FE1-DCF31A42B3D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E5C0719-993D-42E1-80ED-8F01056F36C2}" type="datetimeFigureOut">
              <a:rPr lang="en-US" smtClean="0"/>
              <a:t>12/9/2024</a:t>
            </a:fld>
            <a:endParaRPr lang="en-US" dirty="0"/>
          </a:p>
        </p:txBody>
      </p:sp>
      <p:sp>
        <p:nvSpPr>
          <p:cNvPr id="4" name="Footer Placeholder 3">
            <a:extLst>
              <a:ext uri="{FF2B5EF4-FFF2-40B4-BE49-F238E27FC236}">
                <a16:creationId xmlns:a16="http://schemas.microsoft.com/office/drawing/2014/main" id="{850E452F-E862-4273-987C-980229E5320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3EE394C-9AD7-48EA-AB0F-18032A3E097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00421AD-3AC0-48CB-8727-BB447FD2264E}" type="slidenum">
              <a:rPr lang="en-US" smtClean="0"/>
              <a:t>‹#›</a:t>
            </a:fld>
            <a:endParaRPr lang="en-US" dirty="0"/>
          </a:p>
        </p:txBody>
      </p:sp>
    </p:spTree>
    <p:extLst>
      <p:ext uri="{BB962C8B-B14F-4D97-AF65-F5344CB8AC3E}">
        <p14:creationId xmlns:p14="http://schemas.microsoft.com/office/powerpoint/2010/main" val="32681598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D3BC9C-6C58-464F-B94E-FD73C5FB016E}" type="datetimeFigureOut">
              <a:rPr lang="en-US" smtClean="0"/>
              <a:t>12/9/2024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60DC36-8EFA-4378-9855-E019C55AC472}" type="slidenum">
              <a:rPr lang="en-US" smtClean="0"/>
              <a:t>‹#›</a:t>
            </a:fld>
            <a:endParaRPr lang="en-US" dirty="0"/>
          </a:p>
        </p:txBody>
      </p:sp>
    </p:spTree>
    <p:extLst>
      <p:ext uri="{BB962C8B-B14F-4D97-AF65-F5344CB8AC3E}">
        <p14:creationId xmlns:p14="http://schemas.microsoft.com/office/powerpoint/2010/main" val="1877053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a:t>
            </a:fld>
            <a:endParaRPr lang="en-US" dirty="0"/>
          </a:p>
        </p:txBody>
      </p:sp>
    </p:spTree>
    <p:extLst>
      <p:ext uri="{BB962C8B-B14F-4D97-AF65-F5344CB8AC3E}">
        <p14:creationId xmlns:p14="http://schemas.microsoft.com/office/powerpoint/2010/main" val="17735278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15</a:t>
            </a:fld>
            <a:endParaRPr lang="en-US" dirty="0"/>
          </a:p>
        </p:txBody>
      </p:sp>
    </p:spTree>
    <p:extLst>
      <p:ext uri="{BB962C8B-B14F-4D97-AF65-F5344CB8AC3E}">
        <p14:creationId xmlns:p14="http://schemas.microsoft.com/office/powerpoint/2010/main" val="3967918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F864C-44C4-4000-952D-01F31BFB3F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392E06-C914-467E-9D4F-BD763EDA2D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BEFBAF-82E9-49AD-B2CF-7D154E024431}"/>
              </a:ext>
            </a:extLst>
          </p:cNvPr>
          <p:cNvSpPr>
            <a:spLocks noGrp="1"/>
          </p:cNvSpPr>
          <p:nvPr>
            <p:ph type="dt" sz="half" idx="10"/>
          </p:nvPr>
        </p:nvSpPr>
        <p:spPr/>
        <p:txBody>
          <a:bodyPr/>
          <a:lstStyle/>
          <a:p>
            <a:fld id="{40DA1498-92C7-4E4B-8045-C9195F453964}" type="datetimeFigureOut">
              <a:rPr lang="en-US" smtClean="0"/>
              <a:t>12/9/2024</a:t>
            </a:fld>
            <a:endParaRPr lang="en-US" dirty="0"/>
          </a:p>
        </p:txBody>
      </p:sp>
      <p:sp>
        <p:nvSpPr>
          <p:cNvPr id="5" name="Footer Placeholder 4">
            <a:extLst>
              <a:ext uri="{FF2B5EF4-FFF2-40B4-BE49-F238E27FC236}">
                <a16:creationId xmlns:a16="http://schemas.microsoft.com/office/drawing/2014/main" id="{5AD8006A-94B1-44F7-972D-56767EDE3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5E7BFAB-D84B-45E1-A0BD-2516AC14F8AC}"/>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8564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7B869-BFB2-4C20-8AB1-46704BB3D17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9F007DB-4F12-4428-9C48-5120DF0704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FFA8DA-0E31-4CA6-BBFC-2467AAD1D30B}"/>
              </a:ext>
            </a:extLst>
          </p:cNvPr>
          <p:cNvSpPr>
            <a:spLocks noGrp="1"/>
          </p:cNvSpPr>
          <p:nvPr>
            <p:ph type="dt" sz="half" idx="10"/>
          </p:nvPr>
        </p:nvSpPr>
        <p:spPr/>
        <p:txBody>
          <a:bodyPr/>
          <a:lstStyle/>
          <a:p>
            <a:fld id="{40DA1498-92C7-4E4B-8045-C9195F453964}" type="datetimeFigureOut">
              <a:rPr lang="en-US" smtClean="0"/>
              <a:t>12/9/2024</a:t>
            </a:fld>
            <a:endParaRPr lang="en-US" dirty="0"/>
          </a:p>
        </p:txBody>
      </p:sp>
      <p:sp>
        <p:nvSpPr>
          <p:cNvPr id="5" name="Footer Placeholder 4">
            <a:extLst>
              <a:ext uri="{FF2B5EF4-FFF2-40B4-BE49-F238E27FC236}">
                <a16:creationId xmlns:a16="http://schemas.microsoft.com/office/drawing/2014/main" id="{064974BD-9845-459A-9AAA-12731E2507C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2A71B0A-FDFB-4B2C-A9EC-2334C590013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31409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0B5D73-1652-4A8E-B5A3-101523D7290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9B7FB99-7425-444D-B602-01B672BCE8C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EEA9C5-552A-48A1-AB54-ED54209B3B48}"/>
              </a:ext>
            </a:extLst>
          </p:cNvPr>
          <p:cNvSpPr>
            <a:spLocks noGrp="1"/>
          </p:cNvSpPr>
          <p:nvPr>
            <p:ph type="dt" sz="half" idx="10"/>
          </p:nvPr>
        </p:nvSpPr>
        <p:spPr/>
        <p:txBody>
          <a:bodyPr/>
          <a:lstStyle/>
          <a:p>
            <a:fld id="{40DA1498-92C7-4E4B-8045-C9195F453964}" type="datetimeFigureOut">
              <a:rPr lang="en-US" smtClean="0"/>
              <a:t>12/9/2024</a:t>
            </a:fld>
            <a:endParaRPr lang="en-US" dirty="0"/>
          </a:p>
        </p:txBody>
      </p:sp>
      <p:sp>
        <p:nvSpPr>
          <p:cNvPr id="5" name="Footer Placeholder 4">
            <a:extLst>
              <a:ext uri="{FF2B5EF4-FFF2-40B4-BE49-F238E27FC236}">
                <a16:creationId xmlns:a16="http://schemas.microsoft.com/office/drawing/2014/main" id="{1A83AAA3-4155-48FB-8F00-16DBE0C9C25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D694EAE-CB3C-4DEF-A66D-583C7AAC92D8}"/>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746804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07FBE-061D-452C-A8A6-213063CFD6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3A3535-1708-499D-B5D2-7D8F9FD182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B06063-A112-49AB-80C8-504D99ECD771}"/>
              </a:ext>
            </a:extLst>
          </p:cNvPr>
          <p:cNvSpPr>
            <a:spLocks noGrp="1"/>
          </p:cNvSpPr>
          <p:nvPr>
            <p:ph type="dt" sz="half" idx="10"/>
          </p:nvPr>
        </p:nvSpPr>
        <p:spPr/>
        <p:txBody>
          <a:bodyPr/>
          <a:lstStyle/>
          <a:p>
            <a:fld id="{40DA1498-92C7-4E4B-8045-C9195F453964}" type="datetimeFigureOut">
              <a:rPr lang="en-US" smtClean="0"/>
              <a:t>12/9/2024</a:t>
            </a:fld>
            <a:endParaRPr lang="en-US" dirty="0"/>
          </a:p>
        </p:txBody>
      </p:sp>
      <p:sp>
        <p:nvSpPr>
          <p:cNvPr id="5" name="Footer Placeholder 4">
            <a:extLst>
              <a:ext uri="{FF2B5EF4-FFF2-40B4-BE49-F238E27FC236}">
                <a16:creationId xmlns:a16="http://schemas.microsoft.com/office/drawing/2014/main" id="{6344C8D5-F898-4318-A76D-1FBD8732919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976EC76-E8E8-4FFA-B671-7FA2F3EF5DE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2789287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2CABF-E3C1-431A-A69C-D4881CC43F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584226-69DA-4211-B2C8-C29FD05A4A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5FF82DB-B518-40FD-8A66-44B874C055FB}"/>
              </a:ext>
            </a:extLst>
          </p:cNvPr>
          <p:cNvSpPr>
            <a:spLocks noGrp="1"/>
          </p:cNvSpPr>
          <p:nvPr>
            <p:ph type="dt" sz="half" idx="10"/>
          </p:nvPr>
        </p:nvSpPr>
        <p:spPr/>
        <p:txBody>
          <a:bodyPr/>
          <a:lstStyle/>
          <a:p>
            <a:fld id="{40DA1498-92C7-4E4B-8045-C9195F453964}" type="datetimeFigureOut">
              <a:rPr lang="en-US" smtClean="0"/>
              <a:t>12/9/2024</a:t>
            </a:fld>
            <a:endParaRPr lang="en-US" dirty="0"/>
          </a:p>
        </p:txBody>
      </p:sp>
      <p:sp>
        <p:nvSpPr>
          <p:cNvPr id="5" name="Footer Placeholder 4">
            <a:extLst>
              <a:ext uri="{FF2B5EF4-FFF2-40B4-BE49-F238E27FC236}">
                <a16:creationId xmlns:a16="http://schemas.microsoft.com/office/drawing/2014/main" id="{FCC1CCEE-725F-4745-837B-87EFB70E71D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561522A-E0E6-406B-BF30-A7C7A57294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230041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C9BDC-6F21-4EF5-A8DD-E35E27EACA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968D5F-2AB6-42D3-A54E-AB3E6032517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65AB07F-D5F7-402A-AE4E-027BF1CA912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108EDC-3863-43B9-93C7-37465DC73B28}"/>
              </a:ext>
            </a:extLst>
          </p:cNvPr>
          <p:cNvSpPr>
            <a:spLocks noGrp="1"/>
          </p:cNvSpPr>
          <p:nvPr>
            <p:ph type="dt" sz="half" idx="10"/>
          </p:nvPr>
        </p:nvSpPr>
        <p:spPr/>
        <p:txBody>
          <a:bodyPr/>
          <a:lstStyle/>
          <a:p>
            <a:fld id="{40DA1498-92C7-4E4B-8045-C9195F453964}" type="datetimeFigureOut">
              <a:rPr lang="en-US" smtClean="0"/>
              <a:t>12/9/2024</a:t>
            </a:fld>
            <a:endParaRPr lang="en-US" dirty="0"/>
          </a:p>
        </p:txBody>
      </p:sp>
      <p:sp>
        <p:nvSpPr>
          <p:cNvPr id="6" name="Footer Placeholder 5">
            <a:extLst>
              <a:ext uri="{FF2B5EF4-FFF2-40B4-BE49-F238E27FC236}">
                <a16:creationId xmlns:a16="http://schemas.microsoft.com/office/drawing/2014/main" id="{A777D452-958D-4159-A9A4-16DD29680A0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89654B6-1460-48B9-AC7E-592F68BAB276}"/>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7404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8C848-926A-4FD3-A311-A100A2662B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C8ECD90-B4F0-4DFB-BB3D-F231020789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35A6C3A-033E-474B-AB97-D8291A04E7D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532B928-3A23-4FCA-AD1F-E45A467B54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DC8376-6FC6-4A11-B0DB-9A148E9C00E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E80206F-8846-425C-A56E-16FFBA442014}"/>
              </a:ext>
            </a:extLst>
          </p:cNvPr>
          <p:cNvSpPr>
            <a:spLocks noGrp="1"/>
          </p:cNvSpPr>
          <p:nvPr>
            <p:ph type="dt" sz="half" idx="10"/>
          </p:nvPr>
        </p:nvSpPr>
        <p:spPr/>
        <p:txBody>
          <a:bodyPr/>
          <a:lstStyle/>
          <a:p>
            <a:fld id="{40DA1498-92C7-4E4B-8045-C9195F453964}" type="datetimeFigureOut">
              <a:rPr lang="en-US" smtClean="0"/>
              <a:t>12/9/2024</a:t>
            </a:fld>
            <a:endParaRPr lang="en-US" dirty="0"/>
          </a:p>
        </p:txBody>
      </p:sp>
      <p:sp>
        <p:nvSpPr>
          <p:cNvPr id="8" name="Footer Placeholder 7">
            <a:extLst>
              <a:ext uri="{FF2B5EF4-FFF2-40B4-BE49-F238E27FC236}">
                <a16:creationId xmlns:a16="http://schemas.microsoft.com/office/drawing/2014/main" id="{6A45E89F-12CF-4561-A5F2-1E05783A3063}"/>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EB4DFE4-927C-43B1-A061-5CB97FFB33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69058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0E367-8DA0-4655-BCBC-F4280D8642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FEF9592-AA3C-4CF8-A5DB-4D010195A438}"/>
              </a:ext>
            </a:extLst>
          </p:cNvPr>
          <p:cNvSpPr>
            <a:spLocks noGrp="1"/>
          </p:cNvSpPr>
          <p:nvPr>
            <p:ph type="dt" sz="half" idx="10"/>
          </p:nvPr>
        </p:nvSpPr>
        <p:spPr/>
        <p:txBody>
          <a:bodyPr/>
          <a:lstStyle/>
          <a:p>
            <a:fld id="{40DA1498-92C7-4E4B-8045-C9195F453964}" type="datetimeFigureOut">
              <a:rPr lang="en-US" smtClean="0"/>
              <a:t>12/9/2024</a:t>
            </a:fld>
            <a:endParaRPr lang="en-US" dirty="0"/>
          </a:p>
        </p:txBody>
      </p:sp>
      <p:sp>
        <p:nvSpPr>
          <p:cNvPr id="4" name="Footer Placeholder 3">
            <a:extLst>
              <a:ext uri="{FF2B5EF4-FFF2-40B4-BE49-F238E27FC236}">
                <a16:creationId xmlns:a16="http://schemas.microsoft.com/office/drawing/2014/main" id="{3C2C9377-F93E-4515-852A-264707755154}"/>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AED076D-476B-42BA-8795-14FE6C1E6974}"/>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625551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A599B4-6AB2-4190-82B5-7667EE1E922A}"/>
              </a:ext>
            </a:extLst>
          </p:cNvPr>
          <p:cNvSpPr>
            <a:spLocks noGrp="1"/>
          </p:cNvSpPr>
          <p:nvPr>
            <p:ph type="dt" sz="half" idx="10"/>
          </p:nvPr>
        </p:nvSpPr>
        <p:spPr/>
        <p:txBody>
          <a:bodyPr/>
          <a:lstStyle/>
          <a:p>
            <a:fld id="{40DA1498-92C7-4E4B-8045-C9195F453964}" type="datetimeFigureOut">
              <a:rPr lang="en-US" smtClean="0"/>
              <a:t>12/9/2024</a:t>
            </a:fld>
            <a:endParaRPr lang="en-US" dirty="0"/>
          </a:p>
        </p:txBody>
      </p:sp>
      <p:sp>
        <p:nvSpPr>
          <p:cNvPr id="3" name="Footer Placeholder 2">
            <a:extLst>
              <a:ext uri="{FF2B5EF4-FFF2-40B4-BE49-F238E27FC236}">
                <a16:creationId xmlns:a16="http://schemas.microsoft.com/office/drawing/2014/main" id="{1B8FBFB3-AD86-4E39-B8AE-B4EC1452815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9A4AF55-C114-4B60-9A20-56B00A11B3B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058200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83DA1-5CB8-405D-9613-8A9B7BC566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842BB15-A24D-42E9-9CAE-BB82722630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8F0849D-D3C3-462A-9751-4EAB0B9145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80DD20-7A20-4574-98A4-427795876739}"/>
              </a:ext>
            </a:extLst>
          </p:cNvPr>
          <p:cNvSpPr>
            <a:spLocks noGrp="1"/>
          </p:cNvSpPr>
          <p:nvPr>
            <p:ph type="dt" sz="half" idx="10"/>
          </p:nvPr>
        </p:nvSpPr>
        <p:spPr/>
        <p:txBody>
          <a:bodyPr/>
          <a:lstStyle/>
          <a:p>
            <a:fld id="{40DA1498-92C7-4E4B-8045-C9195F453964}" type="datetimeFigureOut">
              <a:rPr lang="en-US" smtClean="0"/>
              <a:t>12/9/2024</a:t>
            </a:fld>
            <a:endParaRPr lang="en-US" dirty="0"/>
          </a:p>
        </p:txBody>
      </p:sp>
      <p:sp>
        <p:nvSpPr>
          <p:cNvPr id="6" name="Footer Placeholder 5">
            <a:extLst>
              <a:ext uri="{FF2B5EF4-FFF2-40B4-BE49-F238E27FC236}">
                <a16:creationId xmlns:a16="http://schemas.microsoft.com/office/drawing/2014/main" id="{54D0ED2B-71C4-421A-9DB0-676E00C10BD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8C4572A-ADFC-4C53-BCA2-42BDF693BC4D}"/>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230950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F5C67-EEEC-4AB0-9653-0F80D6B109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DD50D6D-5277-4324-AF23-5FAF007834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5275657-2BF9-4761-96B6-50EE3CFCFA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3C3F7B-A4C8-4F9D-8165-BC5186EA0929}"/>
              </a:ext>
            </a:extLst>
          </p:cNvPr>
          <p:cNvSpPr>
            <a:spLocks noGrp="1"/>
          </p:cNvSpPr>
          <p:nvPr>
            <p:ph type="dt" sz="half" idx="10"/>
          </p:nvPr>
        </p:nvSpPr>
        <p:spPr/>
        <p:txBody>
          <a:bodyPr/>
          <a:lstStyle/>
          <a:p>
            <a:fld id="{40DA1498-92C7-4E4B-8045-C9195F453964}" type="datetimeFigureOut">
              <a:rPr lang="en-US" smtClean="0"/>
              <a:t>12/9/2024</a:t>
            </a:fld>
            <a:endParaRPr lang="en-US" dirty="0"/>
          </a:p>
        </p:txBody>
      </p:sp>
      <p:sp>
        <p:nvSpPr>
          <p:cNvPr id="6" name="Footer Placeholder 5">
            <a:extLst>
              <a:ext uri="{FF2B5EF4-FFF2-40B4-BE49-F238E27FC236}">
                <a16:creationId xmlns:a16="http://schemas.microsoft.com/office/drawing/2014/main" id="{DE696EA5-2FA2-464D-982F-C53E6426A84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911B398-191B-4AB1-86ED-00D0046EACF5}"/>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586601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3445CA-54C1-4DDE-A216-DD2414E3F5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306395A-6879-4E93-B24E-067F88AC1D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50FF5B-A6A6-4F0F-AA5D-3F0F69A43A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DA1498-92C7-4E4B-8045-C9195F453964}" type="datetimeFigureOut">
              <a:rPr lang="en-US" smtClean="0"/>
              <a:t>12/9/2024</a:t>
            </a:fld>
            <a:endParaRPr lang="en-US" dirty="0"/>
          </a:p>
        </p:txBody>
      </p:sp>
      <p:sp>
        <p:nvSpPr>
          <p:cNvPr id="5" name="Footer Placeholder 4">
            <a:extLst>
              <a:ext uri="{FF2B5EF4-FFF2-40B4-BE49-F238E27FC236}">
                <a16:creationId xmlns:a16="http://schemas.microsoft.com/office/drawing/2014/main" id="{FA798FAA-76CC-42EF-8BE0-466A41BBAB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149FF02-6890-4E10-B958-1097AD32C6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FEDF93-2BFD-41CA-ABC7-B039102F3792}" type="slidenum">
              <a:rPr lang="en-US" smtClean="0"/>
              <a:t>‹#›</a:t>
            </a:fld>
            <a:endParaRPr lang="en-US" dirty="0"/>
          </a:p>
        </p:txBody>
      </p:sp>
    </p:spTree>
    <p:extLst>
      <p:ext uri="{BB962C8B-B14F-4D97-AF65-F5344CB8AC3E}">
        <p14:creationId xmlns:p14="http://schemas.microsoft.com/office/powerpoint/2010/main" val="2603789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hyperlink" Target="https://24slides.com/?utm_campaign=mp&amp;utm_medium=ppt&amp;utm_source=pptlink&amp;utm_content=&amp;utm_term="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8.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00AEF-1595-4419-801B-6E36A33BB8CF}"/>
              </a:ext>
            </a:extLst>
          </p:cNvPr>
          <p:cNvSpPr>
            <a:spLocks noGrp="1"/>
          </p:cNvSpPr>
          <p:nvPr>
            <p:ph type="ctrTitle"/>
          </p:nvPr>
        </p:nvSpPr>
        <p:spPr>
          <a:xfrm>
            <a:off x="1524000" y="3193279"/>
            <a:ext cx="8951843" cy="2382191"/>
          </a:xfrm>
        </p:spPr>
        <p:txBody>
          <a:bodyPr wrap="square" lIns="0" tIns="0" rIns="0" bIns="0" anchor="t">
            <a:spAutoFit/>
          </a:bodyPr>
          <a:lstStyle/>
          <a:p>
            <a:r>
              <a:rPr lang="en-US" b="1" dirty="0">
                <a:solidFill>
                  <a:schemeClr val="bg1"/>
                </a:solidFill>
              </a:rPr>
              <a:t>Final Project</a:t>
            </a:r>
            <a:br>
              <a:rPr lang="en-US" b="1" dirty="0">
                <a:solidFill>
                  <a:schemeClr val="bg1"/>
                </a:solidFill>
              </a:rPr>
            </a:br>
            <a:r>
              <a:rPr lang="en-US" sz="3600" b="1" dirty="0">
                <a:solidFill>
                  <a:schemeClr val="bg1"/>
                </a:solidFill>
              </a:rPr>
              <a:t>Predicting Energy Consumption based on Weather Forecasts</a:t>
            </a:r>
            <a:br>
              <a:rPr lang="en-US" dirty="0">
                <a:solidFill>
                  <a:schemeClr val="bg1"/>
                </a:solidFill>
              </a:rPr>
            </a:br>
            <a:r>
              <a:rPr lang="en-US" sz="4000" dirty="0">
                <a:solidFill>
                  <a:schemeClr val="accent4"/>
                </a:solidFill>
              </a:rPr>
              <a:t>Presentation</a:t>
            </a:r>
            <a:endParaRPr lang="en-US" dirty="0">
              <a:solidFill>
                <a:schemeClr val="accent4"/>
              </a:solidFill>
            </a:endParaRPr>
          </a:p>
        </p:txBody>
      </p:sp>
      <p:sp>
        <p:nvSpPr>
          <p:cNvPr id="4" name="Diamond 3">
            <a:extLst>
              <a:ext uri="{FF2B5EF4-FFF2-40B4-BE49-F238E27FC236}">
                <a16:creationId xmlns:a16="http://schemas.microsoft.com/office/drawing/2014/main" id="{1C59176D-59A8-4C02-B448-EE01232FB3E7}"/>
              </a:ext>
              <a:ext uri="{C183D7F6-B498-43B3-948B-1728B52AA6E4}">
                <adec:decorative xmlns:adec="http://schemas.microsoft.com/office/drawing/2017/decorative" val="1"/>
              </a:ext>
            </a:extLst>
          </p:cNvPr>
          <p:cNvSpPr/>
          <p:nvPr/>
        </p:nvSpPr>
        <p:spPr>
          <a:xfrm>
            <a:off x="4792319" y="-608242"/>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iamond 4">
            <a:extLst>
              <a:ext uri="{FF2B5EF4-FFF2-40B4-BE49-F238E27FC236}">
                <a16:creationId xmlns:a16="http://schemas.microsoft.com/office/drawing/2014/main" id="{A50B1817-3C7F-41BC-8557-7A00C928EE16}"/>
              </a:ext>
              <a:ext uri="{C183D7F6-B498-43B3-948B-1728B52AA6E4}">
                <adec:decorative xmlns:adec="http://schemas.microsoft.com/office/drawing/2017/decorative" val="1"/>
              </a:ext>
            </a:extLst>
          </p:cNvPr>
          <p:cNvSpPr/>
          <p:nvPr/>
        </p:nvSpPr>
        <p:spPr>
          <a:xfrm>
            <a:off x="4325258" y="-1770743"/>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descr="Icon of chart. ">
            <a:extLst>
              <a:ext uri="{FF2B5EF4-FFF2-40B4-BE49-F238E27FC236}">
                <a16:creationId xmlns:a16="http://schemas.microsoft.com/office/drawing/2014/main" id="{B95DF07A-CE7E-4D89-9AA0-25F4FFF3B9C7}"/>
              </a:ext>
            </a:extLst>
          </p:cNvPr>
          <p:cNvGrpSpPr/>
          <p:nvPr/>
        </p:nvGrpSpPr>
        <p:grpSpPr>
          <a:xfrm>
            <a:off x="5851021" y="2542211"/>
            <a:ext cx="489958" cy="492680"/>
            <a:chOff x="2025650" y="4786313"/>
            <a:chExt cx="285750" cy="287338"/>
          </a:xfrm>
          <a:solidFill>
            <a:schemeClr val="bg1"/>
          </a:solidFill>
        </p:grpSpPr>
        <p:sp>
          <p:nvSpPr>
            <p:cNvPr id="8" name="Freeform 565">
              <a:extLst>
                <a:ext uri="{FF2B5EF4-FFF2-40B4-BE49-F238E27FC236}">
                  <a16:creationId xmlns:a16="http://schemas.microsoft.com/office/drawing/2014/main" id="{548FC78B-EF83-4185-A63D-1A5A85640B62}"/>
                </a:ext>
              </a:extLst>
            </p:cNvPr>
            <p:cNvSpPr>
              <a:spLocks noEditPoints="1"/>
            </p:cNvSpPr>
            <p:nvPr/>
          </p:nvSpPr>
          <p:spPr bwMode="auto">
            <a:xfrm>
              <a:off x="2025650" y="4786313"/>
              <a:ext cx="285750" cy="287338"/>
            </a:xfrm>
            <a:custGeom>
              <a:avLst/>
              <a:gdLst>
                <a:gd name="T0" fmla="*/ 812 w 903"/>
                <a:gd name="T1" fmla="*/ 500 h 903"/>
                <a:gd name="T2" fmla="*/ 810 w 903"/>
                <a:gd name="T3" fmla="*/ 505 h 903"/>
                <a:gd name="T4" fmla="*/ 806 w 903"/>
                <a:gd name="T5" fmla="*/ 509 h 903"/>
                <a:gd name="T6" fmla="*/ 800 w 903"/>
                <a:gd name="T7" fmla="*/ 511 h 903"/>
                <a:gd name="T8" fmla="*/ 105 w 903"/>
                <a:gd name="T9" fmla="*/ 511 h 903"/>
                <a:gd name="T10" fmla="*/ 99 w 903"/>
                <a:gd name="T11" fmla="*/ 510 h 903"/>
                <a:gd name="T12" fmla="*/ 95 w 903"/>
                <a:gd name="T13" fmla="*/ 507 h 903"/>
                <a:gd name="T14" fmla="*/ 92 w 903"/>
                <a:gd name="T15" fmla="*/ 502 h 903"/>
                <a:gd name="T16" fmla="*/ 90 w 903"/>
                <a:gd name="T17" fmla="*/ 496 h 903"/>
                <a:gd name="T18" fmla="*/ 90 w 903"/>
                <a:gd name="T19" fmla="*/ 105 h 903"/>
                <a:gd name="T20" fmla="*/ 92 w 903"/>
                <a:gd name="T21" fmla="*/ 100 h 903"/>
                <a:gd name="T22" fmla="*/ 95 w 903"/>
                <a:gd name="T23" fmla="*/ 94 h 903"/>
                <a:gd name="T24" fmla="*/ 99 w 903"/>
                <a:gd name="T25" fmla="*/ 91 h 903"/>
                <a:gd name="T26" fmla="*/ 105 w 903"/>
                <a:gd name="T27" fmla="*/ 90 h 903"/>
                <a:gd name="T28" fmla="*/ 800 w 903"/>
                <a:gd name="T29" fmla="*/ 90 h 903"/>
                <a:gd name="T30" fmla="*/ 806 w 903"/>
                <a:gd name="T31" fmla="*/ 92 h 903"/>
                <a:gd name="T32" fmla="*/ 810 w 903"/>
                <a:gd name="T33" fmla="*/ 96 h 903"/>
                <a:gd name="T34" fmla="*/ 812 w 903"/>
                <a:gd name="T35" fmla="*/ 102 h 903"/>
                <a:gd name="T36" fmla="*/ 813 w 903"/>
                <a:gd name="T37" fmla="*/ 496 h 903"/>
                <a:gd name="T38" fmla="*/ 15 w 903"/>
                <a:gd name="T39" fmla="*/ 0 h 903"/>
                <a:gd name="T40" fmla="*/ 9 w 903"/>
                <a:gd name="T41" fmla="*/ 1 h 903"/>
                <a:gd name="T42" fmla="*/ 5 w 903"/>
                <a:gd name="T43" fmla="*/ 4 h 903"/>
                <a:gd name="T44" fmla="*/ 1 w 903"/>
                <a:gd name="T45" fmla="*/ 8 h 903"/>
                <a:gd name="T46" fmla="*/ 0 w 903"/>
                <a:gd name="T47" fmla="*/ 15 h 903"/>
                <a:gd name="T48" fmla="*/ 0 w 903"/>
                <a:gd name="T49" fmla="*/ 590 h 903"/>
                <a:gd name="T50" fmla="*/ 2 w 903"/>
                <a:gd name="T51" fmla="*/ 595 h 903"/>
                <a:gd name="T52" fmla="*/ 7 w 903"/>
                <a:gd name="T53" fmla="*/ 599 h 903"/>
                <a:gd name="T54" fmla="*/ 12 w 903"/>
                <a:gd name="T55" fmla="*/ 602 h 903"/>
                <a:gd name="T56" fmla="*/ 437 w 903"/>
                <a:gd name="T57" fmla="*/ 602 h 903"/>
                <a:gd name="T58" fmla="*/ 260 w 903"/>
                <a:gd name="T59" fmla="*/ 877 h 903"/>
                <a:gd name="T60" fmla="*/ 257 w 903"/>
                <a:gd name="T61" fmla="*/ 883 h 903"/>
                <a:gd name="T62" fmla="*/ 256 w 903"/>
                <a:gd name="T63" fmla="*/ 888 h 903"/>
                <a:gd name="T64" fmla="*/ 257 w 903"/>
                <a:gd name="T65" fmla="*/ 893 h 903"/>
                <a:gd name="T66" fmla="*/ 260 w 903"/>
                <a:gd name="T67" fmla="*/ 899 h 903"/>
                <a:gd name="T68" fmla="*/ 265 w 903"/>
                <a:gd name="T69" fmla="*/ 902 h 903"/>
                <a:gd name="T70" fmla="*/ 271 w 903"/>
                <a:gd name="T71" fmla="*/ 903 h 903"/>
                <a:gd name="T72" fmla="*/ 277 w 903"/>
                <a:gd name="T73" fmla="*/ 902 h 903"/>
                <a:gd name="T74" fmla="*/ 281 w 903"/>
                <a:gd name="T75" fmla="*/ 899 h 903"/>
                <a:gd name="T76" fmla="*/ 621 w 903"/>
                <a:gd name="T77" fmla="*/ 899 h 903"/>
                <a:gd name="T78" fmla="*/ 627 w 903"/>
                <a:gd name="T79" fmla="*/ 902 h 903"/>
                <a:gd name="T80" fmla="*/ 632 w 903"/>
                <a:gd name="T81" fmla="*/ 903 h 903"/>
                <a:gd name="T82" fmla="*/ 637 w 903"/>
                <a:gd name="T83" fmla="*/ 902 h 903"/>
                <a:gd name="T84" fmla="*/ 643 w 903"/>
                <a:gd name="T85" fmla="*/ 899 h 903"/>
                <a:gd name="T86" fmla="*/ 646 w 903"/>
                <a:gd name="T87" fmla="*/ 893 h 903"/>
                <a:gd name="T88" fmla="*/ 647 w 903"/>
                <a:gd name="T89" fmla="*/ 888 h 903"/>
                <a:gd name="T90" fmla="*/ 646 w 903"/>
                <a:gd name="T91" fmla="*/ 883 h 903"/>
                <a:gd name="T92" fmla="*/ 643 w 903"/>
                <a:gd name="T93" fmla="*/ 877 h 903"/>
                <a:gd name="T94" fmla="*/ 467 w 903"/>
                <a:gd name="T95" fmla="*/ 602 h 903"/>
                <a:gd name="T96" fmla="*/ 892 w 903"/>
                <a:gd name="T97" fmla="*/ 602 h 903"/>
                <a:gd name="T98" fmla="*/ 897 w 903"/>
                <a:gd name="T99" fmla="*/ 599 h 903"/>
                <a:gd name="T100" fmla="*/ 900 w 903"/>
                <a:gd name="T101" fmla="*/ 595 h 903"/>
                <a:gd name="T102" fmla="*/ 902 w 903"/>
                <a:gd name="T103" fmla="*/ 590 h 903"/>
                <a:gd name="T104" fmla="*/ 903 w 903"/>
                <a:gd name="T105" fmla="*/ 15 h 903"/>
                <a:gd name="T106" fmla="*/ 902 w 903"/>
                <a:gd name="T107" fmla="*/ 8 h 903"/>
                <a:gd name="T108" fmla="*/ 899 w 903"/>
                <a:gd name="T109" fmla="*/ 4 h 903"/>
                <a:gd name="T110" fmla="*/ 894 w 903"/>
                <a:gd name="T111" fmla="*/ 1 h 903"/>
                <a:gd name="T112" fmla="*/ 888 w 903"/>
                <a:gd name="T11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3" h="903">
                  <a:moveTo>
                    <a:pt x="813" y="496"/>
                  </a:moveTo>
                  <a:lnTo>
                    <a:pt x="812" y="500"/>
                  </a:lnTo>
                  <a:lnTo>
                    <a:pt x="811" y="502"/>
                  </a:lnTo>
                  <a:lnTo>
                    <a:pt x="810" y="505"/>
                  </a:lnTo>
                  <a:lnTo>
                    <a:pt x="808" y="507"/>
                  </a:lnTo>
                  <a:lnTo>
                    <a:pt x="806" y="509"/>
                  </a:lnTo>
                  <a:lnTo>
                    <a:pt x="804" y="510"/>
                  </a:lnTo>
                  <a:lnTo>
                    <a:pt x="800" y="511"/>
                  </a:lnTo>
                  <a:lnTo>
                    <a:pt x="797" y="511"/>
                  </a:lnTo>
                  <a:lnTo>
                    <a:pt x="105" y="511"/>
                  </a:lnTo>
                  <a:lnTo>
                    <a:pt x="102" y="511"/>
                  </a:lnTo>
                  <a:lnTo>
                    <a:pt x="99" y="510"/>
                  </a:lnTo>
                  <a:lnTo>
                    <a:pt x="97" y="509"/>
                  </a:lnTo>
                  <a:lnTo>
                    <a:pt x="95" y="507"/>
                  </a:lnTo>
                  <a:lnTo>
                    <a:pt x="93" y="505"/>
                  </a:lnTo>
                  <a:lnTo>
                    <a:pt x="92" y="502"/>
                  </a:lnTo>
                  <a:lnTo>
                    <a:pt x="90" y="500"/>
                  </a:lnTo>
                  <a:lnTo>
                    <a:pt x="90" y="496"/>
                  </a:lnTo>
                  <a:lnTo>
                    <a:pt x="90" y="316"/>
                  </a:lnTo>
                  <a:lnTo>
                    <a:pt x="90" y="105"/>
                  </a:lnTo>
                  <a:lnTo>
                    <a:pt x="90" y="102"/>
                  </a:lnTo>
                  <a:lnTo>
                    <a:pt x="92" y="100"/>
                  </a:lnTo>
                  <a:lnTo>
                    <a:pt x="93" y="96"/>
                  </a:lnTo>
                  <a:lnTo>
                    <a:pt x="95" y="94"/>
                  </a:lnTo>
                  <a:lnTo>
                    <a:pt x="97" y="92"/>
                  </a:lnTo>
                  <a:lnTo>
                    <a:pt x="99" y="91"/>
                  </a:lnTo>
                  <a:lnTo>
                    <a:pt x="102" y="90"/>
                  </a:lnTo>
                  <a:lnTo>
                    <a:pt x="105" y="90"/>
                  </a:lnTo>
                  <a:lnTo>
                    <a:pt x="798" y="90"/>
                  </a:lnTo>
                  <a:lnTo>
                    <a:pt x="800" y="90"/>
                  </a:lnTo>
                  <a:lnTo>
                    <a:pt x="804" y="91"/>
                  </a:lnTo>
                  <a:lnTo>
                    <a:pt x="806" y="92"/>
                  </a:lnTo>
                  <a:lnTo>
                    <a:pt x="808" y="94"/>
                  </a:lnTo>
                  <a:lnTo>
                    <a:pt x="810" y="96"/>
                  </a:lnTo>
                  <a:lnTo>
                    <a:pt x="811" y="100"/>
                  </a:lnTo>
                  <a:lnTo>
                    <a:pt x="812" y="102"/>
                  </a:lnTo>
                  <a:lnTo>
                    <a:pt x="813" y="105"/>
                  </a:lnTo>
                  <a:lnTo>
                    <a:pt x="813" y="496"/>
                  </a:lnTo>
                  <a:close/>
                  <a:moveTo>
                    <a:pt x="888" y="0"/>
                  </a:moveTo>
                  <a:lnTo>
                    <a:pt x="15" y="0"/>
                  </a:lnTo>
                  <a:lnTo>
                    <a:pt x="12" y="0"/>
                  </a:lnTo>
                  <a:lnTo>
                    <a:pt x="9" y="1"/>
                  </a:lnTo>
                  <a:lnTo>
                    <a:pt x="7" y="2"/>
                  </a:lnTo>
                  <a:lnTo>
                    <a:pt x="5" y="4"/>
                  </a:lnTo>
                  <a:lnTo>
                    <a:pt x="2" y="6"/>
                  </a:lnTo>
                  <a:lnTo>
                    <a:pt x="1" y="8"/>
                  </a:lnTo>
                  <a:lnTo>
                    <a:pt x="0" y="12"/>
                  </a:lnTo>
                  <a:lnTo>
                    <a:pt x="0" y="15"/>
                  </a:lnTo>
                  <a:lnTo>
                    <a:pt x="0" y="587"/>
                  </a:lnTo>
                  <a:lnTo>
                    <a:pt x="0" y="590"/>
                  </a:lnTo>
                  <a:lnTo>
                    <a:pt x="1" y="593"/>
                  </a:lnTo>
                  <a:lnTo>
                    <a:pt x="2" y="595"/>
                  </a:lnTo>
                  <a:lnTo>
                    <a:pt x="5" y="597"/>
                  </a:lnTo>
                  <a:lnTo>
                    <a:pt x="7" y="599"/>
                  </a:lnTo>
                  <a:lnTo>
                    <a:pt x="9" y="601"/>
                  </a:lnTo>
                  <a:lnTo>
                    <a:pt x="12" y="602"/>
                  </a:lnTo>
                  <a:lnTo>
                    <a:pt x="15" y="602"/>
                  </a:lnTo>
                  <a:lnTo>
                    <a:pt x="437" y="602"/>
                  </a:lnTo>
                  <a:lnTo>
                    <a:pt x="437" y="701"/>
                  </a:lnTo>
                  <a:lnTo>
                    <a:pt x="260" y="877"/>
                  </a:lnTo>
                  <a:lnTo>
                    <a:pt x="259" y="879"/>
                  </a:lnTo>
                  <a:lnTo>
                    <a:pt x="257" y="883"/>
                  </a:lnTo>
                  <a:lnTo>
                    <a:pt x="256" y="885"/>
                  </a:lnTo>
                  <a:lnTo>
                    <a:pt x="256" y="888"/>
                  </a:lnTo>
                  <a:lnTo>
                    <a:pt x="256" y="891"/>
                  </a:lnTo>
                  <a:lnTo>
                    <a:pt x="257" y="893"/>
                  </a:lnTo>
                  <a:lnTo>
                    <a:pt x="259" y="897"/>
                  </a:lnTo>
                  <a:lnTo>
                    <a:pt x="260" y="899"/>
                  </a:lnTo>
                  <a:lnTo>
                    <a:pt x="263" y="901"/>
                  </a:lnTo>
                  <a:lnTo>
                    <a:pt x="265" y="902"/>
                  </a:lnTo>
                  <a:lnTo>
                    <a:pt x="268" y="903"/>
                  </a:lnTo>
                  <a:lnTo>
                    <a:pt x="271" y="903"/>
                  </a:lnTo>
                  <a:lnTo>
                    <a:pt x="274" y="903"/>
                  </a:lnTo>
                  <a:lnTo>
                    <a:pt x="277" y="902"/>
                  </a:lnTo>
                  <a:lnTo>
                    <a:pt x="279" y="901"/>
                  </a:lnTo>
                  <a:lnTo>
                    <a:pt x="281" y="899"/>
                  </a:lnTo>
                  <a:lnTo>
                    <a:pt x="452" y="728"/>
                  </a:lnTo>
                  <a:lnTo>
                    <a:pt x="621" y="899"/>
                  </a:lnTo>
                  <a:lnTo>
                    <a:pt x="623" y="901"/>
                  </a:lnTo>
                  <a:lnTo>
                    <a:pt x="627" y="902"/>
                  </a:lnTo>
                  <a:lnTo>
                    <a:pt x="629" y="903"/>
                  </a:lnTo>
                  <a:lnTo>
                    <a:pt x="632" y="903"/>
                  </a:lnTo>
                  <a:lnTo>
                    <a:pt x="635" y="903"/>
                  </a:lnTo>
                  <a:lnTo>
                    <a:pt x="637" y="902"/>
                  </a:lnTo>
                  <a:lnTo>
                    <a:pt x="641" y="901"/>
                  </a:lnTo>
                  <a:lnTo>
                    <a:pt x="643" y="899"/>
                  </a:lnTo>
                  <a:lnTo>
                    <a:pt x="645" y="897"/>
                  </a:lnTo>
                  <a:lnTo>
                    <a:pt x="646" y="893"/>
                  </a:lnTo>
                  <a:lnTo>
                    <a:pt x="647" y="891"/>
                  </a:lnTo>
                  <a:lnTo>
                    <a:pt x="647" y="888"/>
                  </a:lnTo>
                  <a:lnTo>
                    <a:pt x="647" y="885"/>
                  </a:lnTo>
                  <a:lnTo>
                    <a:pt x="646" y="883"/>
                  </a:lnTo>
                  <a:lnTo>
                    <a:pt x="645" y="879"/>
                  </a:lnTo>
                  <a:lnTo>
                    <a:pt x="643" y="877"/>
                  </a:lnTo>
                  <a:lnTo>
                    <a:pt x="467" y="701"/>
                  </a:lnTo>
                  <a:lnTo>
                    <a:pt x="467" y="602"/>
                  </a:lnTo>
                  <a:lnTo>
                    <a:pt x="888" y="602"/>
                  </a:lnTo>
                  <a:lnTo>
                    <a:pt x="892" y="602"/>
                  </a:lnTo>
                  <a:lnTo>
                    <a:pt x="894" y="601"/>
                  </a:lnTo>
                  <a:lnTo>
                    <a:pt x="897" y="599"/>
                  </a:lnTo>
                  <a:lnTo>
                    <a:pt x="899" y="597"/>
                  </a:lnTo>
                  <a:lnTo>
                    <a:pt x="900" y="595"/>
                  </a:lnTo>
                  <a:lnTo>
                    <a:pt x="902" y="593"/>
                  </a:lnTo>
                  <a:lnTo>
                    <a:pt x="902" y="590"/>
                  </a:lnTo>
                  <a:lnTo>
                    <a:pt x="903" y="587"/>
                  </a:lnTo>
                  <a:lnTo>
                    <a:pt x="903" y="15"/>
                  </a:lnTo>
                  <a:lnTo>
                    <a:pt x="902" y="12"/>
                  </a:lnTo>
                  <a:lnTo>
                    <a:pt x="902" y="8"/>
                  </a:lnTo>
                  <a:lnTo>
                    <a:pt x="900" y="6"/>
                  </a:lnTo>
                  <a:lnTo>
                    <a:pt x="899" y="4"/>
                  </a:lnTo>
                  <a:lnTo>
                    <a:pt x="897" y="2"/>
                  </a:lnTo>
                  <a:lnTo>
                    <a:pt x="894" y="1"/>
                  </a:lnTo>
                  <a:lnTo>
                    <a:pt x="892" y="0"/>
                  </a:lnTo>
                  <a:lnTo>
                    <a:pt x="88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566">
              <a:extLst>
                <a:ext uri="{FF2B5EF4-FFF2-40B4-BE49-F238E27FC236}">
                  <a16:creationId xmlns:a16="http://schemas.microsoft.com/office/drawing/2014/main" id="{B7B50F87-A3AA-4FB6-9692-24BF5512FC5B}"/>
                </a:ext>
              </a:extLst>
            </p:cNvPr>
            <p:cNvSpPr>
              <a:spLocks/>
            </p:cNvSpPr>
            <p:nvPr/>
          </p:nvSpPr>
          <p:spPr bwMode="auto">
            <a:xfrm>
              <a:off x="2054225" y="4843463"/>
              <a:ext cx="200025" cy="73025"/>
            </a:xfrm>
            <a:custGeom>
              <a:avLst/>
              <a:gdLst>
                <a:gd name="T0" fmla="*/ 151 w 632"/>
                <a:gd name="T1" fmla="*/ 151 h 226"/>
                <a:gd name="T2" fmla="*/ 157 w 632"/>
                <a:gd name="T3" fmla="*/ 149 h 226"/>
                <a:gd name="T4" fmla="*/ 161 w 632"/>
                <a:gd name="T5" fmla="*/ 146 h 226"/>
                <a:gd name="T6" fmla="*/ 288 w 632"/>
                <a:gd name="T7" fmla="*/ 217 h 226"/>
                <a:gd name="T8" fmla="*/ 292 w 632"/>
                <a:gd name="T9" fmla="*/ 223 h 226"/>
                <a:gd name="T10" fmla="*/ 299 w 632"/>
                <a:gd name="T11" fmla="*/ 226 h 226"/>
                <a:gd name="T12" fmla="*/ 302 w 632"/>
                <a:gd name="T13" fmla="*/ 226 h 226"/>
                <a:gd name="T14" fmla="*/ 307 w 632"/>
                <a:gd name="T15" fmla="*/ 225 h 226"/>
                <a:gd name="T16" fmla="*/ 313 w 632"/>
                <a:gd name="T17" fmla="*/ 222 h 226"/>
                <a:gd name="T18" fmla="*/ 471 w 632"/>
                <a:gd name="T19" fmla="*/ 191 h 226"/>
                <a:gd name="T20" fmla="*/ 477 w 632"/>
                <a:gd name="T21" fmla="*/ 195 h 226"/>
                <a:gd name="T22" fmla="*/ 483 w 632"/>
                <a:gd name="T23" fmla="*/ 196 h 226"/>
                <a:gd name="T24" fmla="*/ 488 w 632"/>
                <a:gd name="T25" fmla="*/ 194 h 226"/>
                <a:gd name="T26" fmla="*/ 494 w 632"/>
                <a:gd name="T27" fmla="*/ 191 h 226"/>
                <a:gd name="T28" fmla="*/ 631 w 632"/>
                <a:gd name="T29" fmla="*/ 23 h 226"/>
                <a:gd name="T30" fmla="*/ 632 w 632"/>
                <a:gd name="T31" fmla="*/ 16 h 226"/>
                <a:gd name="T32" fmla="*/ 632 w 632"/>
                <a:gd name="T33" fmla="*/ 11 h 226"/>
                <a:gd name="T34" fmla="*/ 629 w 632"/>
                <a:gd name="T35" fmla="*/ 5 h 226"/>
                <a:gd name="T36" fmla="*/ 625 w 632"/>
                <a:gd name="T37" fmla="*/ 2 h 226"/>
                <a:gd name="T38" fmla="*/ 619 w 632"/>
                <a:gd name="T39" fmla="*/ 0 h 226"/>
                <a:gd name="T40" fmla="*/ 613 w 632"/>
                <a:gd name="T41" fmla="*/ 1 h 226"/>
                <a:gd name="T42" fmla="*/ 607 w 632"/>
                <a:gd name="T43" fmla="*/ 3 h 226"/>
                <a:gd name="T44" fmla="*/ 481 w 632"/>
                <a:gd name="T45" fmla="*/ 159 h 226"/>
                <a:gd name="T46" fmla="*/ 415 w 632"/>
                <a:gd name="T47" fmla="*/ 93 h 226"/>
                <a:gd name="T48" fmla="*/ 409 w 632"/>
                <a:gd name="T49" fmla="*/ 91 h 226"/>
                <a:gd name="T50" fmla="*/ 404 w 632"/>
                <a:gd name="T51" fmla="*/ 91 h 226"/>
                <a:gd name="T52" fmla="*/ 398 w 632"/>
                <a:gd name="T53" fmla="*/ 93 h 226"/>
                <a:gd name="T54" fmla="*/ 307 w 632"/>
                <a:gd name="T55" fmla="*/ 185 h 226"/>
                <a:gd name="T56" fmla="*/ 247 w 632"/>
                <a:gd name="T57" fmla="*/ 39 h 226"/>
                <a:gd name="T58" fmla="*/ 242 w 632"/>
                <a:gd name="T59" fmla="*/ 34 h 226"/>
                <a:gd name="T60" fmla="*/ 234 w 632"/>
                <a:gd name="T61" fmla="*/ 33 h 226"/>
                <a:gd name="T62" fmla="*/ 227 w 632"/>
                <a:gd name="T63" fmla="*/ 35 h 226"/>
                <a:gd name="T64" fmla="*/ 144 w 632"/>
                <a:gd name="T65" fmla="*/ 121 h 226"/>
                <a:gd name="T66" fmla="*/ 12 w 632"/>
                <a:gd name="T67" fmla="*/ 121 h 226"/>
                <a:gd name="T68" fmla="*/ 7 w 632"/>
                <a:gd name="T69" fmla="*/ 123 h 226"/>
                <a:gd name="T70" fmla="*/ 3 w 632"/>
                <a:gd name="T71" fmla="*/ 128 h 226"/>
                <a:gd name="T72" fmla="*/ 0 w 632"/>
                <a:gd name="T73" fmla="*/ 133 h 226"/>
                <a:gd name="T74" fmla="*/ 0 w 632"/>
                <a:gd name="T75" fmla="*/ 138 h 226"/>
                <a:gd name="T76" fmla="*/ 3 w 632"/>
                <a:gd name="T77" fmla="*/ 144 h 226"/>
                <a:gd name="T78" fmla="*/ 7 w 632"/>
                <a:gd name="T79" fmla="*/ 148 h 226"/>
                <a:gd name="T80" fmla="*/ 12 w 632"/>
                <a:gd name="T81" fmla="*/ 150 h 226"/>
                <a:gd name="T82" fmla="*/ 15 w 632"/>
                <a:gd name="T83" fmla="*/ 151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32" h="226">
                  <a:moveTo>
                    <a:pt x="15" y="151"/>
                  </a:moveTo>
                  <a:lnTo>
                    <a:pt x="151" y="151"/>
                  </a:lnTo>
                  <a:lnTo>
                    <a:pt x="154" y="150"/>
                  </a:lnTo>
                  <a:lnTo>
                    <a:pt x="157" y="149"/>
                  </a:lnTo>
                  <a:lnTo>
                    <a:pt x="159" y="148"/>
                  </a:lnTo>
                  <a:lnTo>
                    <a:pt x="161" y="146"/>
                  </a:lnTo>
                  <a:lnTo>
                    <a:pt x="230" y="75"/>
                  </a:lnTo>
                  <a:lnTo>
                    <a:pt x="288" y="217"/>
                  </a:lnTo>
                  <a:lnTo>
                    <a:pt x="289" y="220"/>
                  </a:lnTo>
                  <a:lnTo>
                    <a:pt x="292" y="223"/>
                  </a:lnTo>
                  <a:lnTo>
                    <a:pt x="294" y="224"/>
                  </a:lnTo>
                  <a:lnTo>
                    <a:pt x="299" y="226"/>
                  </a:lnTo>
                  <a:lnTo>
                    <a:pt x="300" y="226"/>
                  </a:lnTo>
                  <a:lnTo>
                    <a:pt x="302" y="226"/>
                  </a:lnTo>
                  <a:lnTo>
                    <a:pt x="304" y="226"/>
                  </a:lnTo>
                  <a:lnTo>
                    <a:pt x="307" y="225"/>
                  </a:lnTo>
                  <a:lnTo>
                    <a:pt x="309" y="223"/>
                  </a:lnTo>
                  <a:lnTo>
                    <a:pt x="313" y="222"/>
                  </a:lnTo>
                  <a:lnTo>
                    <a:pt x="407" y="127"/>
                  </a:lnTo>
                  <a:lnTo>
                    <a:pt x="471" y="191"/>
                  </a:lnTo>
                  <a:lnTo>
                    <a:pt x="473" y="193"/>
                  </a:lnTo>
                  <a:lnTo>
                    <a:pt x="477" y="195"/>
                  </a:lnTo>
                  <a:lnTo>
                    <a:pt x="480" y="196"/>
                  </a:lnTo>
                  <a:lnTo>
                    <a:pt x="483" y="196"/>
                  </a:lnTo>
                  <a:lnTo>
                    <a:pt x="486" y="195"/>
                  </a:lnTo>
                  <a:lnTo>
                    <a:pt x="488" y="194"/>
                  </a:lnTo>
                  <a:lnTo>
                    <a:pt x="492" y="193"/>
                  </a:lnTo>
                  <a:lnTo>
                    <a:pt x="494" y="191"/>
                  </a:lnTo>
                  <a:lnTo>
                    <a:pt x="629" y="25"/>
                  </a:lnTo>
                  <a:lnTo>
                    <a:pt x="631" y="23"/>
                  </a:lnTo>
                  <a:lnTo>
                    <a:pt x="632" y="19"/>
                  </a:lnTo>
                  <a:lnTo>
                    <a:pt x="632" y="16"/>
                  </a:lnTo>
                  <a:lnTo>
                    <a:pt x="632" y="14"/>
                  </a:lnTo>
                  <a:lnTo>
                    <a:pt x="632" y="11"/>
                  </a:lnTo>
                  <a:lnTo>
                    <a:pt x="631" y="9"/>
                  </a:lnTo>
                  <a:lnTo>
                    <a:pt x="629" y="5"/>
                  </a:lnTo>
                  <a:lnTo>
                    <a:pt x="627" y="3"/>
                  </a:lnTo>
                  <a:lnTo>
                    <a:pt x="625" y="2"/>
                  </a:lnTo>
                  <a:lnTo>
                    <a:pt x="621" y="1"/>
                  </a:lnTo>
                  <a:lnTo>
                    <a:pt x="619" y="0"/>
                  </a:lnTo>
                  <a:lnTo>
                    <a:pt x="616" y="0"/>
                  </a:lnTo>
                  <a:lnTo>
                    <a:pt x="613" y="1"/>
                  </a:lnTo>
                  <a:lnTo>
                    <a:pt x="611" y="2"/>
                  </a:lnTo>
                  <a:lnTo>
                    <a:pt x="607" y="3"/>
                  </a:lnTo>
                  <a:lnTo>
                    <a:pt x="605" y="5"/>
                  </a:lnTo>
                  <a:lnTo>
                    <a:pt x="481" y="159"/>
                  </a:lnTo>
                  <a:lnTo>
                    <a:pt x="418" y="95"/>
                  </a:lnTo>
                  <a:lnTo>
                    <a:pt x="415" y="93"/>
                  </a:lnTo>
                  <a:lnTo>
                    <a:pt x="412" y="91"/>
                  </a:lnTo>
                  <a:lnTo>
                    <a:pt x="409" y="91"/>
                  </a:lnTo>
                  <a:lnTo>
                    <a:pt x="407" y="90"/>
                  </a:lnTo>
                  <a:lnTo>
                    <a:pt x="404" y="91"/>
                  </a:lnTo>
                  <a:lnTo>
                    <a:pt x="400" y="91"/>
                  </a:lnTo>
                  <a:lnTo>
                    <a:pt x="398" y="93"/>
                  </a:lnTo>
                  <a:lnTo>
                    <a:pt x="396" y="95"/>
                  </a:lnTo>
                  <a:lnTo>
                    <a:pt x="307" y="185"/>
                  </a:lnTo>
                  <a:lnTo>
                    <a:pt x="249" y="42"/>
                  </a:lnTo>
                  <a:lnTo>
                    <a:pt x="247" y="39"/>
                  </a:lnTo>
                  <a:lnTo>
                    <a:pt x="244" y="36"/>
                  </a:lnTo>
                  <a:lnTo>
                    <a:pt x="242" y="34"/>
                  </a:lnTo>
                  <a:lnTo>
                    <a:pt x="237" y="33"/>
                  </a:lnTo>
                  <a:lnTo>
                    <a:pt x="234" y="33"/>
                  </a:lnTo>
                  <a:lnTo>
                    <a:pt x="230" y="33"/>
                  </a:lnTo>
                  <a:lnTo>
                    <a:pt x="227" y="35"/>
                  </a:lnTo>
                  <a:lnTo>
                    <a:pt x="224" y="38"/>
                  </a:lnTo>
                  <a:lnTo>
                    <a:pt x="144" y="121"/>
                  </a:lnTo>
                  <a:lnTo>
                    <a:pt x="15" y="121"/>
                  </a:lnTo>
                  <a:lnTo>
                    <a:pt x="12" y="121"/>
                  </a:lnTo>
                  <a:lnTo>
                    <a:pt x="9" y="122"/>
                  </a:lnTo>
                  <a:lnTo>
                    <a:pt x="7" y="123"/>
                  </a:lnTo>
                  <a:lnTo>
                    <a:pt x="5" y="126"/>
                  </a:lnTo>
                  <a:lnTo>
                    <a:pt x="3" y="128"/>
                  </a:lnTo>
                  <a:lnTo>
                    <a:pt x="2" y="130"/>
                  </a:lnTo>
                  <a:lnTo>
                    <a:pt x="0" y="133"/>
                  </a:lnTo>
                  <a:lnTo>
                    <a:pt x="0" y="136"/>
                  </a:lnTo>
                  <a:lnTo>
                    <a:pt x="0" y="138"/>
                  </a:lnTo>
                  <a:lnTo>
                    <a:pt x="2" y="142"/>
                  </a:lnTo>
                  <a:lnTo>
                    <a:pt x="3" y="144"/>
                  </a:lnTo>
                  <a:lnTo>
                    <a:pt x="5" y="146"/>
                  </a:lnTo>
                  <a:lnTo>
                    <a:pt x="7" y="148"/>
                  </a:lnTo>
                  <a:lnTo>
                    <a:pt x="9" y="150"/>
                  </a:lnTo>
                  <a:lnTo>
                    <a:pt x="12" y="150"/>
                  </a:lnTo>
                  <a:lnTo>
                    <a:pt x="15" y="151"/>
                  </a:lnTo>
                  <a:lnTo>
                    <a:pt x="15" y="15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 name="Title 1">
            <a:extLst>
              <a:ext uri="{FF2B5EF4-FFF2-40B4-BE49-F238E27FC236}">
                <a16:creationId xmlns:a16="http://schemas.microsoft.com/office/drawing/2014/main" id="{633632C6-594B-C0CD-D4B6-0F984C987ADA}"/>
              </a:ext>
            </a:extLst>
          </p:cNvPr>
          <p:cNvSpPr txBox="1">
            <a:spLocks/>
          </p:cNvSpPr>
          <p:nvPr/>
        </p:nvSpPr>
        <p:spPr>
          <a:xfrm>
            <a:off x="237232" y="5925467"/>
            <a:ext cx="11668539" cy="387798"/>
          </a:xfrm>
          <a:prstGeom prst="rect">
            <a:avLst/>
          </a:prstGeom>
        </p:spPr>
        <p:txBody>
          <a:bodyPr vert="horz" wrap="square" lIns="0" tIns="0" rIns="0" bIns="0" rtlCol="0" anchor="t">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spcAft>
                <a:spcPts val="600"/>
              </a:spcAft>
            </a:pPr>
            <a:r>
              <a:rPr lang="en-US" sz="2800" dirty="0">
                <a:solidFill>
                  <a:srgbClr val="FFFFFF"/>
                </a:solidFill>
              </a:rPr>
              <a:t>Chris Kellam, Eric </a:t>
            </a:r>
            <a:r>
              <a:rPr lang="en-US" sz="2800" dirty="0" err="1">
                <a:solidFill>
                  <a:srgbClr val="FFFFFF"/>
                </a:solidFill>
              </a:rPr>
              <a:t>Lidiak</a:t>
            </a:r>
            <a:r>
              <a:rPr lang="en-US" sz="2800" dirty="0">
                <a:solidFill>
                  <a:srgbClr val="FFFFFF"/>
                </a:solidFill>
              </a:rPr>
              <a:t>, Matthew Smith, Molly Fox, Jason Britton</a:t>
            </a:r>
          </a:p>
        </p:txBody>
      </p:sp>
    </p:spTree>
    <p:extLst>
      <p:ext uri="{BB962C8B-B14F-4D97-AF65-F5344CB8AC3E}">
        <p14:creationId xmlns:p14="http://schemas.microsoft.com/office/powerpoint/2010/main" val="23878490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B20495-DA16-66BE-3CB7-D2F4EF0C20C9}"/>
            </a:ext>
          </a:extLst>
        </p:cNvPr>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7CBB2BB3-6A6B-032A-EB7E-1CFCAFE03D67}"/>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568C6EF8-BB1A-AEE6-10FF-DA860D55A164}"/>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9" name="Title 1">
            <a:extLst>
              <a:ext uri="{FF2B5EF4-FFF2-40B4-BE49-F238E27FC236}">
                <a16:creationId xmlns:a16="http://schemas.microsoft.com/office/drawing/2014/main" id="{4975CF20-3CD7-FDBD-319D-2A2B8C1ED733}"/>
              </a:ext>
            </a:extLst>
          </p:cNvPr>
          <p:cNvSpPr txBox="1">
            <a:spLocks/>
          </p:cNvSpPr>
          <p:nvPr/>
        </p:nvSpPr>
        <p:spPr>
          <a:xfrm>
            <a:off x="228600" y="328999"/>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Model: Random Forest</a:t>
            </a:r>
            <a:endParaRPr lang="en-US" sz="2800" dirty="0">
              <a:solidFill>
                <a:schemeClr val="tx1">
                  <a:lumMod val="75000"/>
                  <a:lumOff val="25000"/>
                </a:schemeClr>
              </a:solidFill>
            </a:endParaRPr>
          </a:p>
        </p:txBody>
      </p:sp>
      <p:pic>
        <p:nvPicPr>
          <p:cNvPr id="10" name="Picture 9">
            <a:extLst>
              <a:ext uri="{FF2B5EF4-FFF2-40B4-BE49-F238E27FC236}">
                <a16:creationId xmlns:a16="http://schemas.microsoft.com/office/drawing/2014/main" id="{7A66D3F4-7926-04D1-DB77-10E258842D57}"/>
              </a:ext>
            </a:extLst>
          </p:cNvPr>
          <p:cNvPicPr>
            <a:picLocks noChangeAspect="1"/>
          </p:cNvPicPr>
          <p:nvPr/>
        </p:nvPicPr>
        <p:blipFill>
          <a:blip r:embed="rId2"/>
          <a:stretch>
            <a:fillRect/>
          </a:stretch>
        </p:blipFill>
        <p:spPr>
          <a:xfrm>
            <a:off x="361592" y="786370"/>
            <a:ext cx="11406338" cy="5709066"/>
          </a:xfrm>
          <a:prstGeom prst="rect">
            <a:avLst/>
          </a:prstGeom>
        </p:spPr>
      </p:pic>
    </p:spTree>
    <p:extLst>
      <p:ext uri="{BB962C8B-B14F-4D97-AF65-F5344CB8AC3E}">
        <p14:creationId xmlns:p14="http://schemas.microsoft.com/office/powerpoint/2010/main" val="18663272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F6FC3B-A95F-871C-2241-671C22EC01EF}"/>
            </a:ext>
          </a:extLst>
        </p:cNvPr>
        <p:cNvGrpSpPr/>
        <p:nvPr/>
      </p:nvGrpSpPr>
      <p:grpSpPr>
        <a:xfrm>
          <a:off x="0" y="0"/>
          <a:ext cx="0" cy="0"/>
          <a:chOff x="0" y="0"/>
          <a:chExt cx="0" cy="0"/>
        </a:xfrm>
      </p:grpSpPr>
      <p:sp>
        <p:nvSpPr>
          <p:cNvPr id="8" name="Content Placeholder 2">
            <a:extLst>
              <a:ext uri="{FF2B5EF4-FFF2-40B4-BE49-F238E27FC236}">
                <a16:creationId xmlns:a16="http://schemas.microsoft.com/office/drawing/2014/main" id="{6557113D-FBC1-F16E-2BC8-E0E3A8BD5A7F}"/>
              </a:ext>
            </a:extLst>
          </p:cNvPr>
          <p:cNvSpPr txBox="1">
            <a:spLocks/>
          </p:cNvSpPr>
          <p:nvPr/>
        </p:nvSpPr>
        <p:spPr>
          <a:xfrm>
            <a:off x="786962" y="910696"/>
            <a:ext cx="10618076" cy="531142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The best results were a </a:t>
            </a:r>
            <a:r>
              <a:rPr lang="en-US" sz="2400" b="1" dirty="0"/>
              <a:t>MAE of 729.74</a:t>
            </a:r>
            <a:r>
              <a:rPr lang="en-US" sz="2400" dirty="0"/>
              <a:t>, </a:t>
            </a:r>
            <a:r>
              <a:rPr lang="en-US" sz="2400" b="1" dirty="0"/>
              <a:t>RMSE of 864.43</a:t>
            </a:r>
            <a:r>
              <a:rPr lang="en-US" sz="2400" dirty="0"/>
              <a:t>, and </a:t>
            </a:r>
            <a:r>
              <a:rPr lang="en-US" sz="2400" b="1" dirty="0"/>
              <a:t>R² score</a:t>
            </a:r>
            <a:r>
              <a:rPr lang="en-US" sz="2400" dirty="0"/>
              <a:t> of 0.10%. </a:t>
            </a:r>
          </a:p>
          <a:p>
            <a:r>
              <a:rPr lang="en-US" sz="2400" dirty="0"/>
              <a:t>The parameters used for this model were: sequence length: 15, 1 hidden layer, 50 units/layer, 50 epochs. </a:t>
            </a:r>
          </a:p>
          <a:p>
            <a:r>
              <a:rPr lang="en-US" sz="2400" dirty="0"/>
              <a:t>I tried using an optimization function to find the best parameters for this model, but it was unable to find anything that performed better than what used for the above model.</a:t>
            </a:r>
          </a:p>
        </p:txBody>
      </p:sp>
      <p:cxnSp>
        <p:nvCxnSpPr>
          <p:cNvPr id="6" name="Straight Connector 5">
            <a:extLst>
              <a:ext uri="{FF2B5EF4-FFF2-40B4-BE49-F238E27FC236}">
                <a16:creationId xmlns:a16="http://schemas.microsoft.com/office/drawing/2014/main" id="{FFF14E8B-41AD-DA76-40B5-28546EF8D8B6}"/>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B067A7A5-0379-E0D9-5ACF-E3B6790286B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9" name="Title 1">
            <a:extLst>
              <a:ext uri="{FF2B5EF4-FFF2-40B4-BE49-F238E27FC236}">
                <a16:creationId xmlns:a16="http://schemas.microsoft.com/office/drawing/2014/main" id="{815FF36E-2128-0AA8-2114-6B30F803CB1F}"/>
              </a:ext>
            </a:extLst>
          </p:cNvPr>
          <p:cNvSpPr txBox="1">
            <a:spLocks/>
          </p:cNvSpPr>
          <p:nvPr/>
        </p:nvSpPr>
        <p:spPr>
          <a:xfrm>
            <a:off x="228600" y="328999"/>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Model: LSTM</a:t>
            </a:r>
            <a:endParaRPr lang="en-US" sz="2800" dirty="0">
              <a:solidFill>
                <a:schemeClr val="tx1">
                  <a:lumMod val="75000"/>
                  <a:lumOff val="25000"/>
                </a:schemeClr>
              </a:solidFill>
            </a:endParaRPr>
          </a:p>
        </p:txBody>
      </p:sp>
      <p:pic>
        <p:nvPicPr>
          <p:cNvPr id="3" name="Picture 2" descr="A graph showing a graph of coal consumption&#10;&#10;Description automatically generated">
            <a:extLst>
              <a:ext uri="{FF2B5EF4-FFF2-40B4-BE49-F238E27FC236}">
                <a16:creationId xmlns:a16="http://schemas.microsoft.com/office/drawing/2014/main" id="{B62C04BB-E7B8-D1EE-61BA-8DA0CF1610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9899" y="3429000"/>
            <a:ext cx="5626100" cy="2990850"/>
          </a:xfrm>
          <a:prstGeom prst="rect">
            <a:avLst/>
          </a:prstGeom>
        </p:spPr>
      </p:pic>
      <p:pic>
        <p:nvPicPr>
          <p:cNvPr id="5" name="Picture 4" descr="A graph showing a graph of a coal consumption&#10;&#10;Description automatically generated">
            <a:extLst>
              <a:ext uri="{FF2B5EF4-FFF2-40B4-BE49-F238E27FC236}">
                <a16:creationId xmlns:a16="http://schemas.microsoft.com/office/drawing/2014/main" id="{F0C407C8-3965-9888-B7B6-F1C63EBCD86C}"/>
              </a:ext>
            </a:extLst>
          </p:cNvPr>
          <p:cNvPicPr>
            <a:picLocks noChangeAspect="1"/>
          </p:cNvPicPr>
          <p:nvPr/>
        </p:nvPicPr>
        <p:blipFill>
          <a:blip r:embed="rId3">
            <a:extLst>
              <a:ext uri="{28A0092B-C50C-407E-A947-70E740481C1C}">
                <a14:useLocalDpi xmlns:a14="http://schemas.microsoft.com/office/drawing/2010/main" val="0"/>
              </a:ext>
            </a:extLst>
          </a:blip>
          <a:srcRect l="622" r="1101"/>
          <a:stretch/>
        </p:blipFill>
        <p:spPr>
          <a:xfrm>
            <a:off x="6143625" y="3435758"/>
            <a:ext cx="5529263" cy="2993617"/>
          </a:xfrm>
          <a:prstGeom prst="rect">
            <a:avLst/>
          </a:prstGeom>
        </p:spPr>
      </p:pic>
    </p:spTree>
    <p:extLst>
      <p:ext uri="{BB962C8B-B14F-4D97-AF65-F5344CB8AC3E}">
        <p14:creationId xmlns:p14="http://schemas.microsoft.com/office/powerpoint/2010/main" val="1256904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A43D3B-BC11-5D5A-363F-A802C8025038}"/>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DBCF3C0-2D14-3BB8-5FFE-B86E7EBACBBF}"/>
              </a:ext>
            </a:extLst>
          </p:cNvPr>
          <p:cNvSpPr>
            <a:spLocks noGrp="1"/>
          </p:cNvSpPr>
          <p:nvPr>
            <p:ph sz="half" idx="1"/>
          </p:nvPr>
        </p:nvSpPr>
        <p:spPr>
          <a:xfrm>
            <a:off x="838200" y="1152939"/>
            <a:ext cx="10515600" cy="5024024"/>
          </a:xfrm>
        </p:spPr>
        <p:txBody>
          <a:bodyPr>
            <a:normAutofit/>
          </a:bodyPr>
          <a:lstStyle/>
          <a:p>
            <a:r>
              <a:rPr lang="en-US" sz="2800" dirty="0"/>
              <a:t>Prophet is a model from Meta/ Facebook</a:t>
            </a:r>
          </a:p>
          <a:p>
            <a:r>
              <a:rPr lang="en-US" sz="2800" dirty="0"/>
              <a:t>The model only allows one input parameter</a:t>
            </a:r>
          </a:p>
          <a:p>
            <a:r>
              <a:rPr lang="en-US" sz="2800" b="1" dirty="0"/>
              <a:t>The model does allow for seasonality and holidays</a:t>
            </a:r>
          </a:p>
          <a:p>
            <a:r>
              <a:rPr lang="en-US" b="1" dirty="0"/>
              <a:t>Neural Prophet may have better results</a:t>
            </a:r>
            <a:endParaRPr lang="en-US" sz="2800" dirty="0"/>
          </a:p>
        </p:txBody>
      </p:sp>
      <p:sp>
        <p:nvSpPr>
          <p:cNvPr id="5" name="Title 1">
            <a:extLst>
              <a:ext uri="{FF2B5EF4-FFF2-40B4-BE49-F238E27FC236}">
                <a16:creationId xmlns:a16="http://schemas.microsoft.com/office/drawing/2014/main" id="{0EEEA4F2-17C1-4A04-F1EB-43EDC005C1F5}"/>
              </a:ext>
            </a:extLst>
          </p:cNvPr>
          <p:cNvSpPr txBox="1">
            <a:spLocks/>
          </p:cNvSpPr>
          <p:nvPr/>
        </p:nvSpPr>
        <p:spPr>
          <a:xfrm>
            <a:off x="228600" y="328999"/>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Meta Prophet</a:t>
            </a:r>
            <a:endParaRPr lang="en-US" sz="2800" dirty="0">
              <a:solidFill>
                <a:schemeClr val="tx1">
                  <a:lumMod val="75000"/>
                  <a:lumOff val="25000"/>
                </a:schemeClr>
              </a:solidFill>
            </a:endParaRPr>
          </a:p>
        </p:txBody>
      </p:sp>
      <p:cxnSp>
        <p:nvCxnSpPr>
          <p:cNvPr id="6" name="Straight Connector 5">
            <a:extLst>
              <a:ext uri="{FF2B5EF4-FFF2-40B4-BE49-F238E27FC236}">
                <a16:creationId xmlns:a16="http://schemas.microsoft.com/office/drawing/2014/main" id="{8C7ACE59-5940-6ADF-2E6B-857D825B5155}"/>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EED3565D-83AF-74F7-E094-50B68776DB58}"/>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85332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0CE7B5-8260-17AD-410C-59B180FECB70}"/>
            </a:ext>
          </a:extLst>
        </p:cNvPr>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040399FC-E333-791F-19AE-7071648C849E}"/>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BE8ACE0C-354D-18D9-3192-C231D338C774}"/>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9" name="Title 1">
            <a:extLst>
              <a:ext uri="{FF2B5EF4-FFF2-40B4-BE49-F238E27FC236}">
                <a16:creationId xmlns:a16="http://schemas.microsoft.com/office/drawing/2014/main" id="{ECDFF68B-3BA7-F238-0DA6-5650CCE67FD6}"/>
              </a:ext>
            </a:extLst>
          </p:cNvPr>
          <p:cNvSpPr txBox="1">
            <a:spLocks/>
          </p:cNvSpPr>
          <p:nvPr/>
        </p:nvSpPr>
        <p:spPr>
          <a:xfrm>
            <a:off x="228600" y="328999"/>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Meta Prophet</a:t>
            </a:r>
            <a:endParaRPr lang="en-US" sz="2800" dirty="0">
              <a:solidFill>
                <a:schemeClr val="tx1">
                  <a:lumMod val="75000"/>
                  <a:lumOff val="25000"/>
                </a:schemeClr>
              </a:solidFill>
            </a:endParaRPr>
          </a:p>
        </p:txBody>
      </p:sp>
      <p:pic>
        <p:nvPicPr>
          <p:cNvPr id="2" name="Content Placeholder 4">
            <a:extLst>
              <a:ext uri="{FF2B5EF4-FFF2-40B4-BE49-F238E27FC236}">
                <a16:creationId xmlns:a16="http://schemas.microsoft.com/office/drawing/2014/main" id="{17829805-690E-131D-ECA8-1C0C96DC8D85}"/>
              </a:ext>
            </a:extLst>
          </p:cNvPr>
          <p:cNvPicPr>
            <a:picLocks noGrp="1" noChangeAspect="1"/>
          </p:cNvPicPr>
          <p:nvPr>
            <p:ph idx="1"/>
          </p:nvPr>
        </p:nvPicPr>
        <p:blipFill>
          <a:blip r:embed="rId2"/>
          <a:stretch>
            <a:fillRect/>
          </a:stretch>
        </p:blipFill>
        <p:spPr>
          <a:xfrm>
            <a:off x="704385" y="1333849"/>
            <a:ext cx="10401300" cy="4351338"/>
          </a:xfrm>
        </p:spPr>
      </p:pic>
    </p:spTree>
    <p:extLst>
      <p:ext uri="{BB962C8B-B14F-4D97-AF65-F5344CB8AC3E}">
        <p14:creationId xmlns:p14="http://schemas.microsoft.com/office/powerpoint/2010/main" val="21195240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AEA870-1FC9-D1F9-31FC-A885FDD65422}"/>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5962051-464E-1CC3-7DEC-A0642A849DA7}"/>
              </a:ext>
            </a:extLst>
          </p:cNvPr>
          <p:cNvSpPr>
            <a:spLocks noGrp="1"/>
          </p:cNvSpPr>
          <p:nvPr>
            <p:ph sz="half" idx="1"/>
          </p:nvPr>
        </p:nvSpPr>
        <p:spPr>
          <a:xfrm>
            <a:off x="838200" y="1152939"/>
            <a:ext cx="10515600" cy="5024024"/>
          </a:xfrm>
        </p:spPr>
        <p:txBody>
          <a:bodyPr>
            <a:normAutofit/>
          </a:bodyPr>
          <a:lstStyle/>
          <a:p>
            <a:r>
              <a:rPr lang="en-US" sz="2800" dirty="0"/>
              <a:t> horizon           </a:t>
            </a:r>
            <a:r>
              <a:rPr lang="en-US" sz="2800" dirty="0" err="1"/>
              <a:t>mse</a:t>
            </a:r>
            <a:r>
              <a:rPr lang="en-US" sz="2800" dirty="0"/>
              <a:t>         </a:t>
            </a:r>
            <a:r>
              <a:rPr lang="en-US" sz="2800" dirty="0" err="1"/>
              <a:t>rmse</a:t>
            </a:r>
            <a:r>
              <a:rPr lang="en-US" sz="2800" dirty="0"/>
              <a:t>          </a:t>
            </a:r>
            <a:r>
              <a:rPr lang="en-US" sz="2800" dirty="0" err="1"/>
              <a:t>mae</a:t>
            </a:r>
            <a:endParaRPr lang="en-US" sz="2800" dirty="0"/>
          </a:p>
          <a:p>
            <a:r>
              <a:rPr lang="en-US" sz="2800" dirty="0"/>
              <a:t>0    37 days  1.093213e+06  1045.568034   827.816340</a:t>
            </a:r>
          </a:p>
          <a:p>
            <a:r>
              <a:rPr lang="en-US" sz="2800" dirty="0"/>
              <a:t>1    38 days  1.087036e+06  1042.610281   828.718786</a:t>
            </a:r>
          </a:p>
          <a:p>
            <a:r>
              <a:rPr lang="en-US" sz="2800" dirty="0"/>
              <a:t>2    40 days  1.065286e+06  1032.126874   814.787089</a:t>
            </a:r>
          </a:p>
          <a:p>
            <a:r>
              <a:rPr lang="en-US" sz="2800" dirty="0"/>
              <a:t>3    41 days  1.059688e+06  1029.411259   811.562895</a:t>
            </a:r>
          </a:p>
          <a:p>
            <a:r>
              <a:rPr lang="en-US" sz="2800" dirty="0"/>
              <a:t>4    42 days  1.091931e+06  1044.955242   842.449406</a:t>
            </a:r>
          </a:p>
        </p:txBody>
      </p:sp>
      <p:sp>
        <p:nvSpPr>
          <p:cNvPr id="5" name="Title 1">
            <a:extLst>
              <a:ext uri="{FF2B5EF4-FFF2-40B4-BE49-F238E27FC236}">
                <a16:creationId xmlns:a16="http://schemas.microsoft.com/office/drawing/2014/main" id="{EC2C4D5F-F1F0-5F64-0F01-A8111834C2D3}"/>
              </a:ext>
            </a:extLst>
          </p:cNvPr>
          <p:cNvSpPr txBox="1">
            <a:spLocks/>
          </p:cNvSpPr>
          <p:nvPr/>
        </p:nvSpPr>
        <p:spPr>
          <a:xfrm>
            <a:off x="228600" y="328999"/>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Meta Prophet</a:t>
            </a:r>
            <a:endParaRPr lang="en-US" sz="2800" dirty="0">
              <a:solidFill>
                <a:schemeClr val="tx1">
                  <a:lumMod val="75000"/>
                  <a:lumOff val="25000"/>
                </a:schemeClr>
              </a:solidFill>
            </a:endParaRPr>
          </a:p>
        </p:txBody>
      </p:sp>
      <p:cxnSp>
        <p:nvCxnSpPr>
          <p:cNvPr id="6" name="Straight Connector 5">
            <a:extLst>
              <a:ext uri="{FF2B5EF4-FFF2-40B4-BE49-F238E27FC236}">
                <a16:creationId xmlns:a16="http://schemas.microsoft.com/office/drawing/2014/main" id="{C6F086F0-3EE5-9BF8-5DFC-D8BFC9ED58DC}"/>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13FAFD4-60C6-3353-60C7-4245F419B71E}"/>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12124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62A21665-C64F-4BDA-B2DE-442D70605718}"/>
              </a:ext>
              <a:ext uri="{C183D7F6-B498-43B3-948B-1728B52AA6E4}">
                <adec:decorative xmlns:adec="http://schemas.microsoft.com/office/drawing/2017/decorative" val="1"/>
              </a:ext>
            </a:extLst>
          </p:cNvPr>
          <p:cNvGrpSpPr/>
          <p:nvPr/>
        </p:nvGrpSpPr>
        <p:grpSpPr>
          <a:xfrm>
            <a:off x="4325258" y="1544068"/>
            <a:ext cx="3541486" cy="3769865"/>
            <a:chOff x="4325258" y="1229517"/>
            <a:chExt cx="3541486" cy="3769865"/>
          </a:xfrm>
        </p:grpSpPr>
        <p:sp>
          <p:nvSpPr>
            <p:cNvPr id="12" name="Diamond 11">
              <a:extLst>
                <a:ext uri="{FF2B5EF4-FFF2-40B4-BE49-F238E27FC236}">
                  <a16:creationId xmlns:a16="http://schemas.microsoft.com/office/drawing/2014/main" id="{7DC8B409-5FAC-4539-B25A-26BE925A48AF}"/>
                </a:ext>
              </a:extLst>
            </p:cNvPr>
            <p:cNvSpPr/>
            <p:nvPr/>
          </p:nvSpPr>
          <p:spPr>
            <a:xfrm>
              <a:off x="4792319" y="2392018"/>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Diamond 12">
              <a:extLst>
                <a:ext uri="{FF2B5EF4-FFF2-40B4-BE49-F238E27FC236}">
                  <a16:creationId xmlns:a16="http://schemas.microsoft.com/office/drawing/2014/main" id="{91498E2F-539C-46D3-AF7C-BB1DAE76B114}"/>
                </a:ext>
              </a:extLst>
            </p:cNvPr>
            <p:cNvSpPr/>
            <p:nvPr/>
          </p:nvSpPr>
          <p:spPr>
            <a:xfrm>
              <a:off x="4325258" y="1229517"/>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 name="Title 1">
            <a:extLst>
              <a:ext uri="{FF2B5EF4-FFF2-40B4-BE49-F238E27FC236}">
                <a16:creationId xmlns:a16="http://schemas.microsoft.com/office/drawing/2014/main" id="{FA061601-468D-486D-B8EE-42BD1BE3ADCC}"/>
              </a:ext>
            </a:extLst>
          </p:cNvPr>
          <p:cNvSpPr>
            <a:spLocks noGrp="1"/>
          </p:cNvSpPr>
          <p:nvPr>
            <p:ph type="ctrTitle"/>
          </p:nvPr>
        </p:nvSpPr>
        <p:spPr>
          <a:xfrm>
            <a:off x="1524000" y="2930403"/>
            <a:ext cx="9144000" cy="997196"/>
          </a:xfrm>
        </p:spPr>
        <p:txBody>
          <a:bodyPr lIns="0" tIns="0" rIns="0" bIns="0" anchor="ctr">
            <a:spAutoFit/>
          </a:bodyPr>
          <a:lstStyle/>
          <a:p>
            <a:r>
              <a:rPr lang="en-US" sz="7200" b="1" dirty="0">
                <a:solidFill>
                  <a:schemeClr val="bg1"/>
                </a:solidFill>
              </a:rPr>
              <a:t>Thank You</a:t>
            </a:r>
            <a:endParaRPr lang="en-US" sz="7200" dirty="0">
              <a:solidFill>
                <a:schemeClr val="accent4"/>
              </a:solidFill>
            </a:endParaRPr>
          </a:p>
        </p:txBody>
      </p:sp>
      <p:pic>
        <p:nvPicPr>
          <p:cNvPr id="6" name="Picture 5" descr="This image is an icon that says &quot;24Slides.&quot;">
            <a:hlinkClick r:id="rId3"/>
            <a:extLst>
              <a:ext uri="{FF2B5EF4-FFF2-40B4-BE49-F238E27FC236}">
                <a16:creationId xmlns:a16="http://schemas.microsoft.com/office/drawing/2014/main" id="{A86744F2-5246-4A0A-B119-35E7FB76A0D8}"/>
              </a:ext>
              <a:ext uri="{C183D7F6-B498-43B3-948B-1728B52AA6E4}">
                <adec:decorative xmlns:adec="http://schemas.microsoft.com/office/drawing/2017/decorative" val="0"/>
              </a:ext>
            </a:extLst>
          </p:cNvPr>
          <p:cNvPicPr>
            <a:picLocks noChangeAspect="1"/>
          </p:cNvPicPr>
          <p:nvPr/>
        </p:nvPicPr>
        <p:blipFill>
          <a:blip r:embed="rId4"/>
          <a:stretch>
            <a:fillRect/>
          </a:stretch>
        </p:blipFill>
        <p:spPr>
          <a:xfrm>
            <a:off x="5360332" y="5919419"/>
            <a:ext cx="1471335" cy="420363"/>
          </a:xfrm>
          <a:prstGeom prst="rect">
            <a:avLst/>
          </a:prstGeom>
          <a:effectLst/>
        </p:spPr>
      </p:pic>
    </p:spTree>
    <p:extLst>
      <p:ext uri="{BB962C8B-B14F-4D97-AF65-F5344CB8AC3E}">
        <p14:creationId xmlns:p14="http://schemas.microsoft.com/office/powerpoint/2010/main" val="1923038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17E6BA5-E4EE-F3C7-34F8-E7ADB4D3BF0D}"/>
              </a:ext>
            </a:extLst>
          </p:cNvPr>
          <p:cNvSpPr>
            <a:spLocks noGrp="1"/>
          </p:cNvSpPr>
          <p:nvPr>
            <p:ph sz="half" idx="1"/>
          </p:nvPr>
        </p:nvSpPr>
        <p:spPr>
          <a:xfrm>
            <a:off x="838200" y="2097157"/>
            <a:ext cx="3853070" cy="4079806"/>
          </a:xfrm>
        </p:spPr>
        <p:txBody>
          <a:bodyPr>
            <a:normAutofit fontScale="92500" lnSpcReduction="10000"/>
          </a:bodyPr>
          <a:lstStyle/>
          <a:p>
            <a:pPr marL="0" indent="0">
              <a:buNone/>
            </a:pPr>
            <a:r>
              <a:rPr lang="en-US" sz="2800" b="1" dirty="0"/>
              <a:t>DESCRIPTION</a:t>
            </a:r>
          </a:p>
          <a:p>
            <a:pPr marL="0" indent="0">
              <a:buNone/>
            </a:pPr>
            <a:r>
              <a:rPr lang="en-US" sz="2800" dirty="0"/>
              <a:t>Create a predictive model based on historical weather and energy consumption data to forecast energy consumption based on weather variables such as minimum, maximum and average temperature, state, and mon</a:t>
            </a:r>
            <a:r>
              <a:rPr lang="en-US" dirty="0"/>
              <a:t>th of year. </a:t>
            </a:r>
            <a:endParaRPr lang="en-US" sz="2800" dirty="0"/>
          </a:p>
        </p:txBody>
      </p:sp>
      <p:sp>
        <p:nvSpPr>
          <p:cNvPr id="4" name="Content Placeholder 3">
            <a:extLst>
              <a:ext uri="{FF2B5EF4-FFF2-40B4-BE49-F238E27FC236}">
                <a16:creationId xmlns:a16="http://schemas.microsoft.com/office/drawing/2014/main" id="{56E5BD2E-D9FF-FD47-7861-12D59F0D3D8F}"/>
              </a:ext>
            </a:extLst>
          </p:cNvPr>
          <p:cNvSpPr>
            <a:spLocks noGrp="1"/>
          </p:cNvSpPr>
          <p:nvPr>
            <p:ph sz="half" idx="2"/>
          </p:nvPr>
        </p:nvSpPr>
        <p:spPr>
          <a:xfrm>
            <a:off x="5377070" y="2097157"/>
            <a:ext cx="5976730" cy="4079806"/>
          </a:xfrm>
        </p:spPr>
        <p:txBody>
          <a:bodyPr>
            <a:normAutofit fontScale="92500" lnSpcReduction="10000"/>
          </a:bodyPr>
          <a:lstStyle/>
          <a:p>
            <a:pPr marL="0" indent="0">
              <a:buNone/>
            </a:pPr>
            <a:r>
              <a:rPr lang="en-US" sz="2800" b="1" dirty="0"/>
              <a:t>RESEARCH QUESTIONS</a:t>
            </a:r>
          </a:p>
          <a:p>
            <a:r>
              <a:rPr lang="en-US" sz="2800" dirty="0"/>
              <a:t>What types of historical data are available for weather and energy consumption?</a:t>
            </a:r>
          </a:p>
          <a:p>
            <a:r>
              <a:rPr lang="en-US" sz="2800" dirty="0"/>
              <a:t>I</a:t>
            </a:r>
            <a:r>
              <a:rPr lang="en-US" dirty="0"/>
              <a:t>s weather data a good predictor of energy consumption?</a:t>
            </a:r>
          </a:p>
          <a:p>
            <a:r>
              <a:rPr lang="en-US" dirty="0"/>
              <a:t>How do different models</a:t>
            </a:r>
            <a:r>
              <a:rPr lang="en-US"/>
              <a:t>’ compare </a:t>
            </a:r>
            <a:r>
              <a:rPr lang="en-US" dirty="0"/>
              <a:t>to one another for time-series prediction?</a:t>
            </a:r>
          </a:p>
          <a:p>
            <a:endParaRPr lang="en-US" sz="2800" dirty="0"/>
          </a:p>
        </p:txBody>
      </p:sp>
      <p:cxnSp>
        <p:nvCxnSpPr>
          <p:cNvPr id="6" name="Straight Connector 5">
            <a:extLst>
              <a:ext uri="{FF2B5EF4-FFF2-40B4-BE49-F238E27FC236}">
                <a16:creationId xmlns:a16="http://schemas.microsoft.com/office/drawing/2014/main" id="{3850CE04-B719-9181-4DFE-CE4138BF0FF1}"/>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1037A836-5BE9-9EC1-3C22-51C9F3DE9E76}"/>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8" name="Content Placeholder 2">
            <a:extLst>
              <a:ext uri="{FF2B5EF4-FFF2-40B4-BE49-F238E27FC236}">
                <a16:creationId xmlns:a16="http://schemas.microsoft.com/office/drawing/2014/main" id="{A4B17579-0813-441F-8DE5-654334ECF8A7}"/>
              </a:ext>
            </a:extLst>
          </p:cNvPr>
          <p:cNvSpPr txBox="1">
            <a:spLocks/>
          </p:cNvSpPr>
          <p:nvPr/>
        </p:nvSpPr>
        <p:spPr>
          <a:xfrm>
            <a:off x="838200" y="1063487"/>
            <a:ext cx="10515600" cy="678207"/>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200" b="1" dirty="0"/>
              <a:t>TOPIC: Predicting Energy Consumption based on Weather Forecasts</a:t>
            </a:r>
          </a:p>
        </p:txBody>
      </p:sp>
      <p:sp>
        <p:nvSpPr>
          <p:cNvPr id="9" name="Title 1">
            <a:extLst>
              <a:ext uri="{FF2B5EF4-FFF2-40B4-BE49-F238E27FC236}">
                <a16:creationId xmlns:a16="http://schemas.microsoft.com/office/drawing/2014/main" id="{23740B6D-1BF2-9F1D-0517-B0F539833473}"/>
              </a:ext>
            </a:extLst>
          </p:cNvPr>
          <p:cNvSpPr txBox="1">
            <a:spLocks/>
          </p:cNvSpPr>
          <p:nvPr/>
        </p:nvSpPr>
        <p:spPr>
          <a:xfrm>
            <a:off x="228600" y="328999"/>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Summary</a:t>
            </a:r>
            <a:endParaRPr lang="en-US" sz="2800" dirty="0">
              <a:solidFill>
                <a:schemeClr val="tx1">
                  <a:lumMod val="75000"/>
                  <a:lumOff val="25000"/>
                </a:schemeClr>
              </a:solidFill>
            </a:endParaRPr>
          </a:p>
        </p:txBody>
      </p:sp>
    </p:spTree>
    <p:extLst>
      <p:ext uri="{BB962C8B-B14F-4D97-AF65-F5344CB8AC3E}">
        <p14:creationId xmlns:p14="http://schemas.microsoft.com/office/powerpoint/2010/main" val="37450220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5602CF-8B72-B04E-7717-3C328B14FF9C}"/>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C589BB3-DA5E-51D9-6AA7-31FA52BA250E}"/>
              </a:ext>
            </a:extLst>
          </p:cNvPr>
          <p:cNvSpPr>
            <a:spLocks noGrp="1"/>
          </p:cNvSpPr>
          <p:nvPr>
            <p:ph sz="half" idx="1"/>
          </p:nvPr>
        </p:nvSpPr>
        <p:spPr>
          <a:xfrm>
            <a:off x="838200" y="1152939"/>
            <a:ext cx="10515600" cy="5024024"/>
          </a:xfrm>
        </p:spPr>
        <p:txBody>
          <a:bodyPr>
            <a:normAutofit fontScale="92500" lnSpcReduction="10000"/>
          </a:bodyPr>
          <a:lstStyle/>
          <a:p>
            <a:r>
              <a:rPr lang="en-US" dirty="0"/>
              <a:t>Datasets</a:t>
            </a:r>
          </a:p>
          <a:p>
            <a:pPr lvl="1">
              <a:buFont typeface="Segoe UI Light" panose="020B0502040204020203" pitchFamily="34" charset="0"/>
              <a:buChar char="−"/>
            </a:pPr>
            <a:r>
              <a:rPr lang="en-US" sz="2800" i="1" dirty="0"/>
              <a:t>Energy Data: U.S. Energy Information Administration https://www.eia.gov</a:t>
            </a:r>
          </a:p>
          <a:p>
            <a:pPr lvl="1">
              <a:buFont typeface="Segoe UI Light" panose="020B0502040204020203" pitchFamily="34" charset="0"/>
              <a:buChar char="−"/>
            </a:pPr>
            <a:r>
              <a:rPr lang="en-US" sz="2800" i="1" dirty="0"/>
              <a:t>Weather Data: https://asmith.ucdavis.edu/data/prism-weather</a:t>
            </a:r>
          </a:p>
          <a:p>
            <a:r>
              <a:rPr lang="en-US" dirty="0"/>
              <a:t>Each team member took a potential model library (ARIMA, Prophet, Random Forest, LSTM, </a:t>
            </a:r>
            <a:r>
              <a:rPr lang="en-US" dirty="0" err="1"/>
              <a:t>XGBoost</a:t>
            </a:r>
            <a:r>
              <a:rPr lang="en-US" dirty="0"/>
              <a:t>) to compare and contrast the libraries predictive power using the two data sets.</a:t>
            </a:r>
          </a:p>
          <a:p>
            <a:r>
              <a:rPr lang="en-US" dirty="0"/>
              <a:t>The weather data began in January 1981 and continued through December 2023. The energy data began in January 2001 and continued through September 2024. We narrowed the scope of the combined data from January 2001 to December 2023. </a:t>
            </a:r>
          </a:p>
          <a:p>
            <a:r>
              <a:rPr lang="en-US" dirty="0"/>
              <a:t>Preprocessing was conducted jointly and individually based on the needs of the various models.</a:t>
            </a:r>
          </a:p>
        </p:txBody>
      </p:sp>
      <p:sp>
        <p:nvSpPr>
          <p:cNvPr id="5" name="Title 1">
            <a:extLst>
              <a:ext uri="{FF2B5EF4-FFF2-40B4-BE49-F238E27FC236}">
                <a16:creationId xmlns:a16="http://schemas.microsoft.com/office/drawing/2014/main" id="{3F135400-18D0-15C3-060F-12667B0DF732}"/>
              </a:ext>
            </a:extLst>
          </p:cNvPr>
          <p:cNvSpPr txBox="1">
            <a:spLocks/>
          </p:cNvSpPr>
          <p:nvPr/>
        </p:nvSpPr>
        <p:spPr>
          <a:xfrm>
            <a:off x="228600" y="328999"/>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Data and Delivery</a:t>
            </a:r>
            <a:endParaRPr lang="en-US" sz="2800" dirty="0">
              <a:solidFill>
                <a:schemeClr val="tx1">
                  <a:lumMod val="75000"/>
                  <a:lumOff val="25000"/>
                </a:schemeClr>
              </a:solidFill>
            </a:endParaRPr>
          </a:p>
        </p:txBody>
      </p:sp>
      <p:cxnSp>
        <p:nvCxnSpPr>
          <p:cNvPr id="6" name="Straight Connector 5">
            <a:extLst>
              <a:ext uri="{FF2B5EF4-FFF2-40B4-BE49-F238E27FC236}">
                <a16:creationId xmlns:a16="http://schemas.microsoft.com/office/drawing/2014/main" id="{CFF73CA3-6F7C-8915-05EC-7751BB258E74}"/>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90BB36DB-CB7F-D191-49CB-2E2E1202680E}"/>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63324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624EC5-F2AF-10C7-204D-08BF102DF89B}"/>
            </a:ext>
          </a:extLst>
        </p:cNvPr>
        <p:cNvGrpSpPr/>
        <p:nvPr/>
      </p:nvGrpSpPr>
      <p:grpSpPr>
        <a:xfrm>
          <a:off x="0" y="0"/>
          <a:ext cx="0" cy="0"/>
          <a:chOff x="0" y="0"/>
          <a:chExt cx="0" cy="0"/>
        </a:xfrm>
      </p:grpSpPr>
      <p:sp>
        <p:nvSpPr>
          <p:cNvPr id="8" name="Content Placeholder 2">
            <a:extLst>
              <a:ext uri="{FF2B5EF4-FFF2-40B4-BE49-F238E27FC236}">
                <a16:creationId xmlns:a16="http://schemas.microsoft.com/office/drawing/2014/main" id="{928CB23B-B269-F2EF-DB12-7D6CFB4B0EA0}"/>
              </a:ext>
            </a:extLst>
          </p:cNvPr>
          <p:cNvSpPr txBox="1">
            <a:spLocks/>
          </p:cNvSpPr>
          <p:nvPr/>
        </p:nvSpPr>
        <p:spPr>
          <a:xfrm>
            <a:off x="786962" y="910696"/>
            <a:ext cx="10618076" cy="53310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200" dirty="0"/>
              <a:t>ARIMA </a:t>
            </a:r>
          </a:p>
          <a:p>
            <a:r>
              <a:rPr lang="en-US" sz="3200" dirty="0"/>
              <a:t>Prophet </a:t>
            </a:r>
          </a:p>
          <a:p>
            <a:r>
              <a:rPr lang="en-US" sz="3200" dirty="0"/>
              <a:t>Random Forest: MAE of 881.04 and an R² score of 0.47</a:t>
            </a:r>
          </a:p>
          <a:p>
            <a:r>
              <a:rPr lang="en-US" sz="3200" dirty="0"/>
              <a:t>LSTM: MAE of 729.74 and an R</a:t>
            </a:r>
            <a:r>
              <a:rPr lang="en-US" sz="3200" baseline="30000" dirty="0"/>
              <a:t>2</a:t>
            </a:r>
            <a:r>
              <a:rPr lang="en-US" sz="3200" dirty="0"/>
              <a:t> score of 0.10</a:t>
            </a:r>
          </a:p>
          <a:p>
            <a:r>
              <a:rPr lang="en-US" sz="3200" dirty="0" err="1"/>
              <a:t>XGBoost</a:t>
            </a:r>
            <a:r>
              <a:rPr lang="en-US" sz="3200" dirty="0"/>
              <a:t>: 81.18% Accuracy with a RMSE value of 2576.06</a:t>
            </a:r>
          </a:p>
          <a:p>
            <a:pPr marL="0" indent="0">
              <a:buNone/>
            </a:pPr>
            <a:endParaRPr lang="en-US" sz="3200" dirty="0"/>
          </a:p>
          <a:p>
            <a:pPr marL="0" indent="0">
              <a:buNone/>
            </a:pPr>
            <a:r>
              <a:rPr lang="en-US" dirty="0"/>
              <a:t>The team used the same features and target to test predictions: </a:t>
            </a:r>
          </a:p>
          <a:p>
            <a:r>
              <a:rPr lang="en-US" dirty="0"/>
              <a:t>Features: </a:t>
            </a:r>
            <a:r>
              <a:rPr lang="en-US" dirty="0" err="1"/>
              <a:t>tmin</a:t>
            </a:r>
            <a:r>
              <a:rPr lang="en-US" dirty="0"/>
              <a:t>, </a:t>
            </a:r>
            <a:r>
              <a:rPr lang="en-US" dirty="0" err="1"/>
              <a:t>tmax</a:t>
            </a:r>
            <a:r>
              <a:rPr lang="en-US" dirty="0"/>
              <a:t>, </a:t>
            </a:r>
            <a:r>
              <a:rPr lang="en-US" dirty="0" err="1"/>
              <a:t>tavg</a:t>
            </a:r>
            <a:r>
              <a:rPr lang="en-US" dirty="0"/>
              <a:t>, year, month, </a:t>
            </a:r>
            <a:r>
              <a:rPr lang="en-US" dirty="0" err="1"/>
              <a:t>state_Texas</a:t>
            </a:r>
            <a:endParaRPr lang="en-US" dirty="0"/>
          </a:p>
          <a:p>
            <a:r>
              <a:rPr lang="en-US" dirty="0"/>
              <a:t>Target: coal</a:t>
            </a:r>
            <a:endParaRPr lang="en-US" sz="3200" dirty="0"/>
          </a:p>
        </p:txBody>
      </p:sp>
      <p:cxnSp>
        <p:nvCxnSpPr>
          <p:cNvPr id="6" name="Straight Connector 5">
            <a:extLst>
              <a:ext uri="{FF2B5EF4-FFF2-40B4-BE49-F238E27FC236}">
                <a16:creationId xmlns:a16="http://schemas.microsoft.com/office/drawing/2014/main" id="{C4CF88DD-99D3-9C74-6468-A086B8F555B3}"/>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20E20A67-95A4-FF8B-5DDD-9A7C621E4AF9}"/>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9" name="Title 1">
            <a:extLst>
              <a:ext uri="{FF2B5EF4-FFF2-40B4-BE49-F238E27FC236}">
                <a16:creationId xmlns:a16="http://schemas.microsoft.com/office/drawing/2014/main" id="{FBE4D145-D5FA-3B94-6596-93A098824A4C}"/>
              </a:ext>
            </a:extLst>
          </p:cNvPr>
          <p:cNvSpPr txBox="1">
            <a:spLocks/>
          </p:cNvSpPr>
          <p:nvPr/>
        </p:nvSpPr>
        <p:spPr>
          <a:xfrm>
            <a:off x="228600" y="328999"/>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Model Accuracy</a:t>
            </a:r>
            <a:endParaRPr lang="en-US" sz="2800" dirty="0">
              <a:solidFill>
                <a:schemeClr val="tx1">
                  <a:lumMod val="75000"/>
                  <a:lumOff val="25000"/>
                </a:schemeClr>
              </a:solidFill>
            </a:endParaRPr>
          </a:p>
        </p:txBody>
      </p:sp>
    </p:spTree>
    <p:extLst>
      <p:ext uri="{BB962C8B-B14F-4D97-AF65-F5344CB8AC3E}">
        <p14:creationId xmlns:p14="http://schemas.microsoft.com/office/powerpoint/2010/main" val="18981391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BE612A-E4AC-015A-13E2-D13553C86378}"/>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70DBC21-91AE-5F3D-1186-D11C8F117506}"/>
              </a:ext>
            </a:extLst>
          </p:cNvPr>
          <p:cNvSpPr>
            <a:spLocks noGrp="1"/>
          </p:cNvSpPr>
          <p:nvPr>
            <p:ph sz="half" idx="1"/>
          </p:nvPr>
        </p:nvSpPr>
        <p:spPr>
          <a:xfrm>
            <a:off x="838200" y="1152939"/>
            <a:ext cx="10515600" cy="5024024"/>
          </a:xfrm>
        </p:spPr>
        <p:txBody>
          <a:bodyPr>
            <a:normAutofit/>
          </a:bodyPr>
          <a:lstStyle/>
          <a:p>
            <a:r>
              <a:rPr lang="en-US" sz="2800" dirty="0"/>
              <a:t>Weather data serves as a </a:t>
            </a:r>
            <a:r>
              <a:rPr lang="en-US" sz="2800" b="1" dirty="0"/>
              <a:t>decent predictor </a:t>
            </a:r>
            <a:r>
              <a:rPr lang="en-US" sz="2800" dirty="0"/>
              <a:t>of energy consumption, as indicated by the models' predictive capabilities.</a:t>
            </a:r>
          </a:p>
          <a:p>
            <a:r>
              <a:rPr lang="en-US" sz="2800" dirty="0"/>
              <a:t>Monthly weather trends reveal that </a:t>
            </a:r>
            <a:r>
              <a:rPr lang="en-US" sz="2800" b="1" dirty="0"/>
              <a:t>average temperature patterns </a:t>
            </a:r>
            <a:r>
              <a:rPr lang="en-US" sz="2800" dirty="0"/>
              <a:t>correlate with energy consumption, highlighting the influence of seasonal changes.</a:t>
            </a:r>
          </a:p>
          <a:p>
            <a:r>
              <a:rPr lang="en-US" sz="2800" b="1" dirty="0"/>
              <a:t>Weather temperatures</a:t>
            </a:r>
            <a:r>
              <a:rPr lang="en-US" sz="2800" dirty="0"/>
              <a:t>—both hot and cold—are likely to impact on future energy consumption, necessitating further analysis to understand their effects.</a:t>
            </a:r>
          </a:p>
          <a:p>
            <a:pPr marL="0" indent="0">
              <a:buNone/>
            </a:pPr>
            <a:endParaRPr lang="en-US" dirty="0"/>
          </a:p>
          <a:p>
            <a:pPr marL="0" indent="0">
              <a:buNone/>
            </a:pPr>
            <a:r>
              <a:rPr lang="en-US" sz="2800" dirty="0"/>
              <a:t>And the winner is…</a:t>
            </a:r>
            <a:r>
              <a:rPr lang="en-US" sz="2800" b="1" dirty="0"/>
              <a:t>[insert model here]!</a:t>
            </a:r>
          </a:p>
        </p:txBody>
      </p:sp>
      <p:sp>
        <p:nvSpPr>
          <p:cNvPr id="5" name="Title 1">
            <a:extLst>
              <a:ext uri="{FF2B5EF4-FFF2-40B4-BE49-F238E27FC236}">
                <a16:creationId xmlns:a16="http://schemas.microsoft.com/office/drawing/2014/main" id="{90D7DA9A-9C09-0206-BCEF-47963D865FE1}"/>
              </a:ext>
            </a:extLst>
          </p:cNvPr>
          <p:cNvSpPr txBox="1">
            <a:spLocks/>
          </p:cNvSpPr>
          <p:nvPr/>
        </p:nvSpPr>
        <p:spPr>
          <a:xfrm>
            <a:off x="228600" y="328999"/>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Key Observations</a:t>
            </a:r>
            <a:endParaRPr lang="en-US" sz="2800" dirty="0">
              <a:solidFill>
                <a:schemeClr val="tx1">
                  <a:lumMod val="75000"/>
                  <a:lumOff val="25000"/>
                </a:schemeClr>
              </a:solidFill>
            </a:endParaRPr>
          </a:p>
        </p:txBody>
      </p:sp>
      <p:cxnSp>
        <p:nvCxnSpPr>
          <p:cNvPr id="6" name="Straight Connector 5">
            <a:extLst>
              <a:ext uri="{FF2B5EF4-FFF2-40B4-BE49-F238E27FC236}">
                <a16:creationId xmlns:a16="http://schemas.microsoft.com/office/drawing/2014/main" id="{EC617CF1-9E0F-B4F7-3E56-96E4B43D7643}"/>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9CEC58E1-F5EB-93B5-D3DF-DE399906FBC7}"/>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46430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14B920-D003-7F84-014E-269BA8444655}"/>
            </a:ext>
          </a:extLst>
        </p:cNvPr>
        <p:cNvGrpSpPr/>
        <p:nvPr/>
      </p:nvGrpSpPr>
      <p:grpSpPr>
        <a:xfrm>
          <a:off x="0" y="0"/>
          <a:ext cx="0" cy="0"/>
          <a:chOff x="0" y="0"/>
          <a:chExt cx="0" cy="0"/>
        </a:xfrm>
      </p:grpSpPr>
      <p:sp>
        <p:nvSpPr>
          <p:cNvPr id="8" name="Content Placeholder 2">
            <a:extLst>
              <a:ext uri="{FF2B5EF4-FFF2-40B4-BE49-F238E27FC236}">
                <a16:creationId xmlns:a16="http://schemas.microsoft.com/office/drawing/2014/main" id="{075DC86B-6171-87DD-4EA8-A05EEFC2063E}"/>
              </a:ext>
            </a:extLst>
          </p:cNvPr>
          <p:cNvSpPr txBox="1">
            <a:spLocks/>
          </p:cNvSpPr>
          <p:nvPr/>
        </p:nvSpPr>
        <p:spPr>
          <a:xfrm>
            <a:off x="786962" y="910696"/>
            <a:ext cx="10618076" cy="53310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200" dirty="0"/>
              <a:t>Initial attempts to model with one-hot encoded states resulted in excessive dimensionality, complicating the analysis.</a:t>
            </a:r>
          </a:p>
          <a:p>
            <a:r>
              <a:rPr lang="en-US" sz="3200" dirty="0"/>
              <a:t>Considered adding numeric values for states and regions, but this could cause models to treat categorical variables as continuous.</a:t>
            </a:r>
          </a:p>
          <a:p>
            <a:r>
              <a:rPr lang="en-US" sz="3200" dirty="0"/>
              <a:t>Random Forest: calculated sine and cosine to capture cyclical patterns, but this led to decreased accuracy..</a:t>
            </a:r>
          </a:p>
        </p:txBody>
      </p:sp>
      <p:cxnSp>
        <p:nvCxnSpPr>
          <p:cNvPr id="6" name="Straight Connector 5">
            <a:extLst>
              <a:ext uri="{FF2B5EF4-FFF2-40B4-BE49-F238E27FC236}">
                <a16:creationId xmlns:a16="http://schemas.microsoft.com/office/drawing/2014/main" id="{ABB835F4-CD91-CC74-777C-A93ABD330E8C}"/>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248D3671-F913-7CBF-007A-C80BC4DA29E2}"/>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9" name="Title 1">
            <a:extLst>
              <a:ext uri="{FF2B5EF4-FFF2-40B4-BE49-F238E27FC236}">
                <a16:creationId xmlns:a16="http://schemas.microsoft.com/office/drawing/2014/main" id="{AEB00E4A-2B14-345E-7322-531F20F6B4FC}"/>
              </a:ext>
            </a:extLst>
          </p:cNvPr>
          <p:cNvSpPr txBox="1">
            <a:spLocks/>
          </p:cNvSpPr>
          <p:nvPr/>
        </p:nvSpPr>
        <p:spPr>
          <a:xfrm>
            <a:off x="228600" y="328999"/>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Feature Engineering</a:t>
            </a:r>
            <a:endParaRPr lang="en-US" sz="2800" dirty="0">
              <a:solidFill>
                <a:schemeClr val="tx1">
                  <a:lumMod val="75000"/>
                  <a:lumOff val="25000"/>
                </a:schemeClr>
              </a:solidFill>
            </a:endParaRPr>
          </a:p>
        </p:txBody>
      </p:sp>
    </p:spTree>
    <p:extLst>
      <p:ext uri="{BB962C8B-B14F-4D97-AF65-F5344CB8AC3E}">
        <p14:creationId xmlns:p14="http://schemas.microsoft.com/office/powerpoint/2010/main" val="35613198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F75B1B-2E30-919C-B825-78D60E2CDAB5}"/>
            </a:ext>
          </a:extLst>
        </p:cNvPr>
        <p:cNvGrpSpPr/>
        <p:nvPr/>
      </p:nvGrpSpPr>
      <p:grpSpPr>
        <a:xfrm>
          <a:off x="0" y="0"/>
          <a:ext cx="0" cy="0"/>
          <a:chOff x="0" y="0"/>
          <a:chExt cx="0" cy="0"/>
        </a:xfrm>
      </p:grpSpPr>
      <p:sp>
        <p:nvSpPr>
          <p:cNvPr id="8" name="Content Placeholder 2">
            <a:extLst>
              <a:ext uri="{FF2B5EF4-FFF2-40B4-BE49-F238E27FC236}">
                <a16:creationId xmlns:a16="http://schemas.microsoft.com/office/drawing/2014/main" id="{0A4A0003-AA42-C314-712F-65F34E562C2D}"/>
              </a:ext>
            </a:extLst>
          </p:cNvPr>
          <p:cNvSpPr txBox="1">
            <a:spLocks/>
          </p:cNvSpPr>
          <p:nvPr/>
        </p:nvSpPr>
        <p:spPr>
          <a:xfrm>
            <a:off x="786962" y="910696"/>
            <a:ext cx="10618076" cy="203933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Segoe UI Light"/>
                <a:ea typeface="+mn-ea"/>
                <a:cs typeface="+mn-cs"/>
              </a:rPr>
              <a:t>The </a:t>
            </a:r>
            <a:r>
              <a:rPr lang="en-US" sz="2400" dirty="0">
                <a:solidFill>
                  <a:srgbClr val="000000"/>
                </a:solidFill>
                <a:latin typeface="Segoe UI Light"/>
              </a:rPr>
              <a:t>ARIMA</a:t>
            </a:r>
            <a:r>
              <a:rPr kumimoji="0" lang="en-US" sz="2400" b="0" i="0" u="none" strike="noStrike" kern="1200" cap="none" spc="0" normalizeH="0" baseline="0" noProof="0" dirty="0">
                <a:ln>
                  <a:noFill/>
                </a:ln>
                <a:solidFill>
                  <a:srgbClr val="000000"/>
                </a:solidFill>
                <a:effectLst/>
                <a:uLnTx/>
                <a:uFillTx/>
                <a:latin typeface="Segoe UI Light"/>
                <a:ea typeface="+mn-ea"/>
                <a:cs typeface="+mn-cs"/>
              </a:rPr>
              <a:t> model had an average RMSE value of 1771.17, </a:t>
            </a:r>
            <a:r>
              <a:rPr kumimoji="0" lang="en-US" sz="2400" b="0" i="0" u="none" strike="noStrike" kern="1200" cap="none" spc="0" normalizeH="0" baseline="0" noProof="0">
                <a:ln>
                  <a:noFill/>
                </a:ln>
                <a:solidFill>
                  <a:srgbClr val="000000"/>
                </a:solidFill>
                <a:effectLst/>
                <a:uLnTx/>
                <a:uFillTx/>
                <a:latin typeface="Segoe UI Light"/>
                <a:ea typeface="+mn-ea"/>
                <a:cs typeface="+mn-cs"/>
              </a:rPr>
              <a:t>Mean Absolute </a:t>
            </a:r>
            <a:r>
              <a:rPr kumimoji="0" lang="en-US" sz="2400" b="0" i="0" u="none" strike="noStrike" kern="1200" cap="none" spc="0" normalizeH="0" baseline="0" noProof="0" dirty="0">
                <a:ln>
                  <a:noFill/>
                </a:ln>
                <a:solidFill>
                  <a:srgbClr val="000000"/>
                </a:solidFill>
                <a:effectLst/>
                <a:uLnTx/>
                <a:uFillTx/>
                <a:latin typeface="Segoe UI Light"/>
                <a:ea typeface="+mn-ea"/>
                <a:cs typeface="+mn-cs"/>
              </a:rPr>
              <a:t>Error of 1494.48, and R-squared value of 0.06 (indicating the model explains only about 6.32% of the variability in coal consumption). </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Segoe UI Light"/>
                <a:ea typeface="+mn-ea"/>
                <a:cs typeface="+mn-cs"/>
              </a:rPr>
              <a:t>Auto-ARIMA was used to find the best parameters. “ARIMA(2,1,1)(0,0,0)[0]” was identified to be the best model.</a:t>
            </a:r>
          </a:p>
        </p:txBody>
      </p:sp>
      <p:cxnSp>
        <p:nvCxnSpPr>
          <p:cNvPr id="6" name="Straight Connector 5">
            <a:extLst>
              <a:ext uri="{FF2B5EF4-FFF2-40B4-BE49-F238E27FC236}">
                <a16:creationId xmlns:a16="http://schemas.microsoft.com/office/drawing/2014/main" id="{1021C110-38BD-AC34-1A9F-6BA362D96B29}"/>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81922A0C-0360-E497-25FD-B3EDB03A0349}"/>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9" name="Title 1">
            <a:extLst>
              <a:ext uri="{FF2B5EF4-FFF2-40B4-BE49-F238E27FC236}">
                <a16:creationId xmlns:a16="http://schemas.microsoft.com/office/drawing/2014/main" id="{A62E3EDA-E41D-A9C8-3329-926AF2199C01}"/>
              </a:ext>
            </a:extLst>
          </p:cNvPr>
          <p:cNvSpPr txBox="1">
            <a:spLocks/>
          </p:cNvSpPr>
          <p:nvPr/>
        </p:nvSpPr>
        <p:spPr>
          <a:xfrm>
            <a:off x="228600" y="328999"/>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2800" b="1" i="0" u="none" strike="noStrike" kern="1200" cap="none" spc="0" normalizeH="0" baseline="0" noProof="0" dirty="0">
                <a:ln>
                  <a:noFill/>
                </a:ln>
                <a:solidFill>
                  <a:srgbClr val="000000">
                    <a:lumMod val="75000"/>
                    <a:lumOff val="25000"/>
                  </a:srgbClr>
                </a:solidFill>
                <a:effectLst/>
                <a:uLnTx/>
                <a:uFillTx/>
                <a:latin typeface="Century Gothic"/>
                <a:ea typeface="+mj-ea"/>
                <a:cs typeface="+mj-cs"/>
              </a:rPr>
              <a:t>Model: ARIMA</a:t>
            </a:r>
            <a:endParaRPr kumimoji="0" lang="en-US" sz="2800" b="0" i="0" u="none" strike="noStrike" kern="1200" cap="none" spc="0" normalizeH="0" baseline="0" noProof="0" dirty="0">
              <a:ln>
                <a:noFill/>
              </a:ln>
              <a:solidFill>
                <a:srgbClr val="000000">
                  <a:lumMod val="75000"/>
                  <a:lumOff val="25000"/>
                </a:srgbClr>
              </a:solidFill>
              <a:effectLst/>
              <a:uLnTx/>
              <a:uFillTx/>
              <a:latin typeface="Century Gothic"/>
              <a:ea typeface="+mj-ea"/>
              <a:cs typeface="+mj-cs"/>
            </a:endParaRPr>
          </a:p>
        </p:txBody>
      </p:sp>
      <p:pic>
        <p:nvPicPr>
          <p:cNvPr id="4" name="Picture 3">
            <a:extLst>
              <a:ext uri="{FF2B5EF4-FFF2-40B4-BE49-F238E27FC236}">
                <a16:creationId xmlns:a16="http://schemas.microsoft.com/office/drawing/2014/main" id="{3D524C53-60A0-FCBE-ACEA-F80887ADFCCF}"/>
              </a:ext>
            </a:extLst>
          </p:cNvPr>
          <p:cNvPicPr>
            <a:picLocks noChangeAspect="1"/>
          </p:cNvPicPr>
          <p:nvPr/>
        </p:nvPicPr>
        <p:blipFill>
          <a:blip r:embed="rId2"/>
          <a:stretch>
            <a:fillRect/>
          </a:stretch>
        </p:blipFill>
        <p:spPr>
          <a:xfrm>
            <a:off x="5591409" y="2477180"/>
            <a:ext cx="5537638" cy="2512948"/>
          </a:xfrm>
          <a:prstGeom prst="rect">
            <a:avLst/>
          </a:prstGeom>
        </p:spPr>
      </p:pic>
      <p:graphicFrame>
        <p:nvGraphicFramePr>
          <p:cNvPr id="5" name="Table 4">
            <a:extLst>
              <a:ext uri="{FF2B5EF4-FFF2-40B4-BE49-F238E27FC236}">
                <a16:creationId xmlns:a16="http://schemas.microsoft.com/office/drawing/2014/main" id="{1255034B-E79C-84EC-2578-2D95566CC9A7}"/>
              </a:ext>
            </a:extLst>
          </p:cNvPr>
          <p:cNvGraphicFramePr>
            <a:graphicFrameLocks noGrp="1"/>
          </p:cNvGraphicFramePr>
          <p:nvPr>
            <p:extLst>
              <p:ext uri="{D42A27DB-BD31-4B8C-83A1-F6EECF244321}">
                <p14:modId xmlns:p14="http://schemas.microsoft.com/office/powerpoint/2010/main" val="4267873594"/>
              </p:ext>
            </p:extLst>
          </p:nvPr>
        </p:nvGraphicFramePr>
        <p:xfrm>
          <a:off x="2043112" y="4334441"/>
          <a:ext cx="3033924" cy="2194560"/>
        </p:xfrm>
        <a:graphic>
          <a:graphicData uri="http://schemas.openxmlformats.org/drawingml/2006/table">
            <a:tbl>
              <a:tblPr firstRow="1" bandRow="1">
                <a:tableStyleId>{5C22544A-7EE6-4342-B048-85BDC9FD1C3A}</a:tableStyleId>
              </a:tblPr>
              <a:tblGrid>
                <a:gridCol w="1927096">
                  <a:extLst>
                    <a:ext uri="{9D8B030D-6E8A-4147-A177-3AD203B41FA5}">
                      <a16:colId xmlns:a16="http://schemas.microsoft.com/office/drawing/2014/main" val="1742975427"/>
                    </a:ext>
                  </a:extLst>
                </a:gridCol>
                <a:gridCol w="1106828">
                  <a:extLst>
                    <a:ext uri="{9D8B030D-6E8A-4147-A177-3AD203B41FA5}">
                      <a16:colId xmlns:a16="http://schemas.microsoft.com/office/drawing/2014/main" val="134308574"/>
                    </a:ext>
                  </a:extLst>
                </a:gridCol>
              </a:tblGrid>
              <a:tr h="349069">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mn-lt"/>
                          <a:ea typeface="+mn-ea"/>
                          <a:cs typeface="+mn-cs"/>
                        </a:rPr>
                        <a:t>Predicted coal consumption</a:t>
                      </a:r>
                    </a:p>
                  </a:txBody>
                  <a:tcPr/>
                </a:tc>
                <a:tc hMerge="1">
                  <a:txBody>
                    <a:bodyPr/>
                    <a:lstStyle/>
                    <a:p>
                      <a:endParaRPr lang="en-US" dirty="0"/>
                    </a:p>
                  </a:txBody>
                  <a:tcPr/>
                </a:tc>
                <a:extLst>
                  <a:ext uri="{0D108BD9-81ED-4DB2-BD59-A6C34878D82A}">
                    <a16:rowId xmlns:a16="http://schemas.microsoft.com/office/drawing/2014/main" val="4082509038"/>
                  </a:ext>
                </a:extLst>
              </a:tr>
              <a:tr h="349069">
                <a:tc>
                  <a:txBody>
                    <a:bodyPr/>
                    <a:lstStyle/>
                    <a:p>
                      <a:r>
                        <a:rPr lang="en-US" sz="1800" dirty="0">
                          <a:solidFill>
                            <a:srgbClr val="000000"/>
                          </a:solidFill>
                          <a:latin typeface="+mn-lt"/>
                        </a:rPr>
                        <a:t>January 2024</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00000"/>
                          </a:solidFill>
                          <a:latin typeface="+mn-lt"/>
                        </a:rPr>
                        <a:t>4193</a:t>
                      </a:r>
                    </a:p>
                  </a:txBody>
                  <a:tcPr/>
                </a:tc>
                <a:extLst>
                  <a:ext uri="{0D108BD9-81ED-4DB2-BD59-A6C34878D82A}">
                    <a16:rowId xmlns:a16="http://schemas.microsoft.com/office/drawing/2014/main" val="2653684665"/>
                  </a:ext>
                </a:extLst>
              </a:tr>
              <a:tr h="349069">
                <a:tc>
                  <a:txBody>
                    <a:bodyPr/>
                    <a:lstStyle/>
                    <a:p>
                      <a:r>
                        <a:rPr kumimoji="0" lang="en-US" sz="1800" b="0" i="0" u="none" strike="noStrike" kern="1200" cap="none" spc="0" normalizeH="0" baseline="0" noProof="0" dirty="0">
                          <a:ln>
                            <a:noFill/>
                          </a:ln>
                          <a:solidFill>
                            <a:srgbClr val="000000"/>
                          </a:solidFill>
                          <a:effectLst/>
                          <a:uLnTx/>
                          <a:uFillTx/>
                          <a:latin typeface="+mn-lt"/>
                          <a:ea typeface="+mn-ea"/>
                          <a:cs typeface="+mn-cs"/>
                        </a:rPr>
                        <a:t>February 2024</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mn-lt"/>
                          <a:ea typeface="+mn-ea"/>
                          <a:cs typeface="+mn-cs"/>
                        </a:rPr>
                        <a:t>4789</a:t>
                      </a:r>
                    </a:p>
                  </a:txBody>
                  <a:tcPr/>
                </a:tc>
                <a:extLst>
                  <a:ext uri="{0D108BD9-81ED-4DB2-BD59-A6C34878D82A}">
                    <a16:rowId xmlns:a16="http://schemas.microsoft.com/office/drawing/2014/main" val="3957239976"/>
                  </a:ext>
                </a:extLst>
              </a:tr>
              <a:tr h="349069">
                <a:tc>
                  <a:txBody>
                    <a:bodyPr/>
                    <a:lstStyle/>
                    <a:p>
                      <a:r>
                        <a:rPr lang="en-US" sz="1800" dirty="0">
                          <a:solidFill>
                            <a:srgbClr val="000000"/>
                          </a:solidFill>
                          <a:latin typeface="+mn-lt"/>
                        </a:rPr>
                        <a:t>March 2024</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00000"/>
                          </a:solidFill>
                          <a:latin typeface="+mn-lt"/>
                        </a:rPr>
                        <a:t>5276</a:t>
                      </a:r>
                    </a:p>
                  </a:txBody>
                  <a:tcPr/>
                </a:tc>
                <a:extLst>
                  <a:ext uri="{0D108BD9-81ED-4DB2-BD59-A6C34878D82A}">
                    <a16:rowId xmlns:a16="http://schemas.microsoft.com/office/drawing/2014/main" val="4173608989"/>
                  </a:ext>
                </a:extLst>
              </a:tr>
              <a:tr h="349069">
                <a:tc>
                  <a:txBody>
                    <a:bodyPr/>
                    <a:lstStyle/>
                    <a:p>
                      <a:r>
                        <a:rPr kumimoji="0" lang="en-US" sz="1800" b="0" i="0" u="none" strike="noStrike" kern="1200" cap="none" spc="0" normalizeH="0" baseline="0" noProof="0" dirty="0">
                          <a:ln>
                            <a:noFill/>
                          </a:ln>
                          <a:solidFill>
                            <a:srgbClr val="000000"/>
                          </a:solidFill>
                          <a:effectLst/>
                          <a:uLnTx/>
                          <a:uFillTx/>
                          <a:latin typeface="+mn-lt"/>
                          <a:ea typeface="+mn-ea"/>
                          <a:cs typeface="+mn-cs"/>
                        </a:rPr>
                        <a:t>April 2024</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mn-lt"/>
                          <a:ea typeface="+mn-ea"/>
                          <a:cs typeface="+mn-cs"/>
                        </a:rPr>
                        <a:t>5673</a:t>
                      </a:r>
                    </a:p>
                  </a:txBody>
                  <a:tcPr/>
                </a:tc>
                <a:extLst>
                  <a:ext uri="{0D108BD9-81ED-4DB2-BD59-A6C34878D82A}">
                    <a16:rowId xmlns:a16="http://schemas.microsoft.com/office/drawing/2014/main" val="1336981244"/>
                  </a:ext>
                </a:extLst>
              </a:tr>
              <a:tr h="349069">
                <a:tc>
                  <a:txBody>
                    <a:bodyPr/>
                    <a:lstStyle/>
                    <a:p>
                      <a:r>
                        <a:rPr lang="en-US" sz="1800" dirty="0">
                          <a:solidFill>
                            <a:srgbClr val="000000"/>
                          </a:solidFill>
                          <a:latin typeface="+mn-lt"/>
                        </a:rPr>
                        <a:t>May 2024</a:t>
                      </a:r>
                      <a:endParaRPr lang="en-US" dirty="0"/>
                    </a:p>
                  </a:txBody>
                  <a:tcPr/>
                </a:tc>
                <a:tc>
                  <a:txBody>
                    <a:bodyPr/>
                    <a:lstStyle/>
                    <a:p>
                      <a:r>
                        <a:rPr lang="en-US" sz="1800" dirty="0">
                          <a:solidFill>
                            <a:srgbClr val="000000"/>
                          </a:solidFill>
                          <a:latin typeface="+mn-lt"/>
                        </a:rPr>
                        <a:t>5998</a:t>
                      </a:r>
                      <a:endParaRPr lang="en-US" dirty="0"/>
                    </a:p>
                  </a:txBody>
                  <a:tcPr/>
                </a:tc>
                <a:extLst>
                  <a:ext uri="{0D108BD9-81ED-4DB2-BD59-A6C34878D82A}">
                    <a16:rowId xmlns:a16="http://schemas.microsoft.com/office/drawing/2014/main" val="4057797141"/>
                  </a:ext>
                </a:extLst>
              </a:tr>
            </a:tbl>
          </a:graphicData>
        </a:graphic>
      </p:graphicFrame>
      <p:pic>
        <p:nvPicPr>
          <p:cNvPr id="11" name="Picture 10">
            <a:extLst>
              <a:ext uri="{FF2B5EF4-FFF2-40B4-BE49-F238E27FC236}">
                <a16:creationId xmlns:a16="http://schemas.microsoft.com/office/drawing/2014/main" id="{1FFB338C-478D-FC0E-A6C8-2E14AFB33F6A}"/>
              </a:ext>
            </a:extLst>
          </p:cNvPr>
          <p:cNvPicPr>
            <a:picLocks noChangeAspect="1"/>
          </p:cNvPicPr>
          <p:nvPr/>
        </p:nvPicPr>
        <p:blipFill>
          <a:blip r:embed="rId3"/>
          <a:stretch>
            <a:fillRect/>
          </a:stretch>
        </p:blipFill>
        <p:spPr>
          <a:xfrm>
            <a:off x="5486400" y="5075170"/>
            <a:ext cx="6040954" cy="1509087"/>
          </a:xfrm>
          <a:prstGeom prst="rect">
            <a:avLst/>
          </a:prstGeom>
        </p:spPr>
      </p:pic>
      <p:sp>
        <p:nvSpPr>
          <p:cNvPr id="12" name="TextBox 11">
            <a:extLst>
              <a:ext uri="{FF2B5EF4-FFF2-40B4-BE49-F238E27FC236}">
                <a16:creationId xmlns:a16="http://schemas.microsoft.com/office/drawing/2014/main" id="{06129F7F-D4D8-1B2F-79E4-6400A35C86FB}"/>
              </a:ext>
            </a:extLst>
          </p:cNvPr>
          <p:cNvSpPr txBox="1"/>
          <p:nvPr/>
        </p:nvSpPr>
        <p:spPr>
          <a:xfrm>
            <a:off x="786962" y="2880828"/>
            <a:ext cx="4528457" cy="2031325"/>
          </a:xfrm>
          <a:prstGeom prst="rect">
            <a:avLst/>
          </a:prstGeom>
          <a:noFill/>
        </p:spPr>
        <p:txBody>
          <a:bodyPr wrap="square" rtlCol="0">
            <a:sp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2400" dirty="0">
                <a:solidFill>
                  <a:srgbClr val="000000"/>
                </a:solidFill>
                <a:latin typeface="Segoe UI Light"/>
              </a:rPr>
              <a:t>The model was asked to predict coal consumption for January to May 2024 based off of data from January 2001 to December 2023</a:t>
            </a:r>
            <a:r>
              <a:rPr kumimoji="0" lang="en-US" sz="2400" b="0" i="0" u="none" strike="noStrike" kern="1200" cap="none" spc="0" normalizeH="0" baseline="0" noProof="0" dirty="0">
                <a:ln>
                  <a:noFill/>
                </a:ln>
                <a:solidFill>
                  <a:srgbClr val="000000"/>
                </a:solidFill>
                <a:effectLst/>
                <a:uLnTx/>
                <a:uFillTx/>
                <a:latin typeface="Segoe UI Light"/>
                <a:ea typeface="+mn-ea"/>
                <a:cs typeface="+mn-cs"/>
              </a:rPr>
              <a:t>:</a:t>
            </a:r>
          </a:p>
          <a:p>
            <a:endParaRPr lang="en-US" dirty="0"/>
          </a:p>
        </p:txBody>
      </p:sp>
    </p:spTree>
    <p:extLst>
      <p:ext uri="{BB962C8B-B14F-4D97-AF65-F5344CB8AC3E}">
        <p14:creationId xmlns:p14="http://schemas.microsoft.com/office/powerpoint/2010/main" val="16577335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190D27-ADF3-0C76-633C-339005E23DB7}"/>
            </a:ext>
          </a:extLst>
        </p:cNvPr>
        <p:cNvGrpSpPr/>
        <p:nvPr/>
      </p:nvGrpSpPr>
      <p:grpSpPr>
        <a:xfrm>
          <a:off x="0" y="0"/>
          <a:ext cx="0" cy="0"/>
          <a:chOff x="0" y="0"/>
          <a:chExt cx="0" cy="0"/>
        </a:xfrm>
      </p:grpSpPr>
      <p:sp>
        <p:nvSpPr>
          <p:cNvPr id="8" name="Content Placeholder 2">
            <a:extLst>
              <a:ext uri="{FF2B5EF4-FFF2-40B4-BE49-F238E27FC236}">
                <a16:creationId xmlns:a16="http://schemas.microsoft.com/office/drawing/2014/main" id="{5F2C6A32-918B-E135-7170-7A66ADB2C81A}"/>
              </a:ext>
            </a:extLst>
          </p:cNvPr>
          <p:cNvSpPr txBox="1">
            <a:spLocks/>
          </p:cNvSpPr>
          <p:nvPr/>
        </p:nvSpPr>
        <p:spPr>
          <a:xfrm>
            <a:off x="786962" y="910696"/>
            <a:ext cx="10618076" cy="531142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The </a:t>
            </a:r>
            <a:r>
              <a:rPr lang="en-US" sz="2400" dirty="0" err="1"/>
              <a:t>XGBoost</a:t>
            </a:r>
            <a:r>
              <a:rPr lang="en-US" sz="2400" dirty="0"/>
              <a:t> model had a predictive accuracy of 81.18% with an average RMSE value of 2576.06. </a:t>
            </a:r>
          </a:p>
          <a:p>
            <a:r>
              <a:rPr lang="en-US" sz="2400" dirty="0"/>
              <a:t>Autotuning was used for dialing the model in. The best parameters were: {'subsample': 1.0, '</a:t>
            </a:r>
            <a:r>
              <a:rPr lang="en-US" sz="2400" dirty="0" err="1"/>
              <a:t>n_estimators</a:t>
            </a:r>
            <a:r>
              <a:rPr lang="en-US" sz="2400" dirty="0"/>
              <a:t>': 2000, '</a:t>
            </a:r>
            <a:r>
              <a:rPr lang="en-US" sz="2400" dirty="0" err="1"/>
              <a:t>min_child_weight</a:t>
            </a:r>
            <a:r>
              <a:rPr lang="en-US" sz="2400" dirty="0"/>
              <a:t>': 5, '</a:t>
            </a:r>
            <a:r>
              <a:rPr lang="en-US" sz="2400" dirty="0" err="1"/>
              <a:t>max_depth</a:t>
            </a:r>
            <a:r>
              <a:rPr lang="en-US" sz="2400" dirty="0"/>
              <a:t>': 5, '</a:t>
            </a:r>
            <a:r>
              <a:rPr lang="en-US" sz="2400" dirty="0" err="1"/>
              <a:t>learning_rate</a:t>
            </a:r>
            <a:r>
              <a:rPr lang="en-US" sz="2400" dirty="0"/>
              <a:t>': 0.3, '</a:t>
            </a:r>
            <a:r>
              <a:rPr lang="en-US" sz="2400" dirty="0" err="1"/>
              <a:t>colsample_bytree</a:t>
            </a:r>
            <a:r>
              <a:rPr lang="en-US" sz="2400" dirty="0"/>
              <a:t>': 1.0}</a:t>
            </a:r>
          </a:p>
          <a:p>
            <a:r>
              <a:rPr lang="en-US" sz="2400" dirty="0"/>
              <a:t>Given values for Texas in December 2023 for the various features:</a:t>
            </a:r>
          </a:p>
          <a:p>
            <a:pPr lvl="1"/>
            <a:r>
              <a:rPr lang="en-US" sz="1800" dirty="0"/>
              <a:t>'year': [2025], '</a:t>
            </a:r>
            <a:r>
              <a:rPr lang="en-US" sz="1800" dirty="0" err="1"/>
              <a:t>month_num</a:t>
            </a:r>
            <a:r>
              <a:rPr lang="en-US" sz="1800" dirty="0"/>
              <a:t>': [12], '</a:t>
            </a:r>
            <a:r>
              <a:rPr lang="en-US" sz="1800" dirty="0" err="1"/>
              <a:t>tmin</a:t>
            </a:r>
            <a:r>
              <a:rPr lang="en-US" sz="1800" dirty="0"/>
              <a:t>': [2.652], '</a:t>
            </a:r>
            <a:r>
              <a:rPr lang="en-US" sz="1800" dirty="0" err="1"/>
              <a:t>tmax</a:t>
            </a:r>
            <a:r>
              <a:rPr lang="en-US" sz="1800" dirty="0"/>
              <a:t>': [15.471], '</a:t>
            </a:r>
            <a:r>
              <a:rPr lang="en-US" sz="1800" dirty="0" err="1"/>
              <a:t>tavg</a:t>
            </a:r>
            <a:r>
              <a:rPr lang="en-US" sz="1800" dirty="0"/>
              <a:t>': [9.062], 'ppt': [94.212]</a:t>
            </a:r>
          </a:p>
          <a:p>
            <a:pPr marL="0" indent="0">
              <a:spcBef>
                <a:spcPts val="0"/>
              </a:spcBef>
              <a:buNone/>
            </a:pPr>
            <a:r>
              <a:rPr lang="en-US" sz="2400" dirty="0"/>
              <a:t>The model was asked to predict coal consumption for Texas in December 2025. The model predicted a value of 2871</a:t>
            </a:r>
          </a:p>
          <a:p>
            <a:pPr marL="0" indent="0">
              <a:spcBef>
                <a:spcPts val="0"/>
              </a:spcBef>
              <a:buNone/>
            </a:pPr>
            <a:r>
              <a:rPr lang="en-US" sz="2400" dirty="0"/>
              <a:t>thousand tons. The actual coal </a:t>
            </a:r>
          </a:p>
          <a:p>
            <a:pPr marL="0" indent="0">
              <a:spcBef>
                <a:spcPts val="0"/>
              </a:spcBef>
              <a:buNone/>
            </a:pPr>
            <a:r>
              <a:rPr lang="en-US" sz="2400" dirty="0"/>
              <a:t>consumption for Texas in December </a:t>
            </a:r>
          </a:p>
          <a:p>
            <a:pPr marL="0" indent="0">
              <a:spcBef>
                <a:spcPts val="0"/>
              </a:spcBef>
              <a:buNone/>
            </a:pPr>
            <a:r>
              <a:rPr lang="en-US" sz="2400" dirty="0"/>
              <a:t>2023 was 3736. A difference of 865 </a:t>
            </a:r>
          </a:p>
          <a:p>
            <a:pPr marL="0" indent="0">
              <a:spcBef>
                <a:spcPts val="0"/>
              </a:spcBef>
              <a:buNone/>
            </a:pPr>
            <a:r>
              <a:rPr lang="en-US" sz="2400" dirty="0"/>
              <a:t>thousand tons.  </a:t>
            </a:r>
          </a:p>
          <a:p>
            <a:pPr marL="0" indent="0">
              <a:buNone/>
            </a:pPr>
            <a:endParaRPr lang="en-US" sz="2400" dirty="0"/>
          </a:p>
        </p:txBody>
      </p:sp>
      <p:cxnSp>
        <p:nvCxnSpPr>
          <p:cNvPr id="6" name="Straight Connector 5">
            <a:extLst>
              <a:ext uri="{FF2B5EF4-FFF2-40B4-BE49-F238E27FC236}">
                <a16:creationId xmlns:a16="http://schemas.microsoft.com/office/drawing/2014/main" id="{4F1A1EDC-039F-185C-B91A-A73A68E955BD}"/>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6076C865-45DE-E5BE-20B7-1DEE098E456F}"/>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9" name="Title 1">
            <a:extLst>
              <a:ext uri="{FF2B5EF4-FFF2-40B4-BE49-F238E27FC236}">
                <a16:creationId xmlns:a16="http://schemas.microsoft.com/office/drawing/2014/main" id="{6EBD9AD6-EEA9-B141-CE4F-451CFE668FD9}"/>
              </a:ext>
            </a:extLst>
          </p:cNvPr>
          <p:cNvSpPr txBox="1">
            <a:spLocks/>
          </p:cNvSpPr>
          <p:nvPr/>
        </p:nvSpPr>
        <p:spPr>
          <a:xfrm>
            <a:off x="228600" y="328999"/>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Model: </a:t>
            </a:r>
            <a:r>
              <a:rPr lang="en-US" sz="2800" b="1" dirty="0" err="1">
                <a:solidFill>
                  <a:schemeClr val="tx1">
                    <a:lumMod val="75000"/>
                    <a:lumOff val="25000"/>
                  </a:schemeClr>
                </a:solidFill>
              </a:rPr>
              <a:t>XGBoost</a:t>
            </a:r>
            <a:endParaRPr lang="en-US" sz="2800" dirty="0">
              <a:solidFill>
                <a:schemeClr val="tx1">
                  <a:lumMod val="75000"/>
                  <a:lumOff val="25000"/>
                </a:schemeClr>
              </a:solidFill>
            </a:endParaRPr>
          </a:p>
        </p:txBody>
      </p:sp>
      <p:pic>
        <p:nvPicPr>
          <p:cNvPr id="3" name="Picture 2">
            <a:extLst>
              <a:ext uri="{FF2B5EF4-FFF2-40B4-BE49-F238E27FC236}">
                <a16:creationId xmlns:a16="http://schemas.microsoft.com/office/drawing/2014/main" id="{600F682C-3E68-BE43-05F3-21885C3915DD}"/>
              </a:ext>
            </a:extLst>
          </p:cNvPr>
          <p:cNvPicPr>
            <a:picLocks noChangeAspect="1"/>
          </p:cNvPicPr>
          <p:nvPr/>
        </p:nvPicPr>
        <p:blipFill>
          <a:blip r:embed="rId2"/>
          <a:stretch>
            <a:fillRect/>
          </a:stretch>
        </p:blipFill>
        <p:spPr>
          <a:xfrm>
            <a:off x="5687410" y="3883302"/>
            <a:ext cx="5717628" cy="2645699"/>
          </a:xfrm>
          <a:prstGeom prst="rect">
            <a:avLst/>
          </a:prstGeom>
        </p:spPr>
      </p:pic>
    </p:spTree>
    <p:extLst>
      <p:ext uri="{BB962C8B-B14F-4D97-AF65-F5344CB8AC3E}">
        <p14:creationId xmlns:p14="http://schemas.microsoft.com/office/powerpoint/2010/main" val="37131183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331AAE-66A9-D60E-185A-3A7C1684EE5B}"/>
            </a:ext>
          </a:extLst>
        </p:cNvPr>
        <p:cNvGrpSpPr/>
        <p:nvPr/>
      </p:nvGrpSpPr>
      <p:grpSpPr>
        <a:xfrm>
          <a:off x="0" y="0"/>
          <a:ext cx="0" cy="0"/>
          <a:chOff x="0" y="0"/>
          <a:chExt cx="0" cy="0"/>
        </a:xfrm>
      </p:grpSpPr>
      <p:sp>
        <p:nvSpPr>
          <p:cNvPr id="8" name="Content Placeholder 2">
            <a:extLst>
              <a:ext uri="{FF2B5EF4-FFF2-40B4-BE49-F238E27FC236}">
                <a16:creationId xmlns:a16="http://schemas.microsoft.com/office/drawing/2014/main" id="{EDAA3EE3-B491-1B52-04CC-C8C562A8DEA3}"/>
              </a:ext>
            </a:extLst>
          </p:cNvPr>
          <p:cNvSpPr txBox="1">
            <a:spLocks/>
          </p:cNvSpPr>
          <p:nvPr/>
        </p:nvSpPr>
        <p:spPr>
          <a:xfrm>
            <a:off x="786962" y="910696"/>
            <a:ext cx="10618076" cy="531142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Initial </a:t>
            </a:r>
            <a:r>
              <a:rPr lang="en-US" b="1" dirty="0"/>
              <a:t>MSE of 3,045,606 </a:t>
            </a:r>
            <a:r>
              <a:rPr lang="en-US" dirty="0"/>
              <a:t>and an </a:t>
            </a:r>
            <a:r>
              <a:rPr lang="en-US" b="1" dirty="0"/>
              <a:t>R² value of 0.26</a:t>
            </a:r>
            <a:r>
              <a:rPr lang="en-US" dirty="0"/>
              <a:t>.</a:t>
            </a:r>
          </a:p>
          <a:p>
            <a:r>
              <a:rPr lang="en-US" dirty="0" err="1"/>
              <a:t>RandomizedSearchCV</a:t>
            </a:r>
            <a:r>
              <a:rPr lang="en-US" dirty="0"/>
              <a:t> improved the </a:t>
            </a:r>
            <a:r>
              <a:rPr lang="en-US" b="1" dirty="0"/>
              <a:t>MAE to 881 </a:t>
            </a:r>
            <a:r>
              <a:rPr lang="en-US" dirty="0"/>
              <a:t>and </a:t>
            </a:r>
            <a:r>
              <a:rPr lang="en-US" b="1" dirty="0"/>
              <a:t>R² score to 0.47, </a:t>
            </a:r>
            <a:r>
              <a:rPr lang="en-US" dirty="0"/>
              <a:t>indicating only 47% of the variability in energy consumption is captured.</a:t>
            </a:r>
          </a:p>
          <a:p>
            <a:r>
              <a:rPr lang="en-US" dirty="0"/>
              <a:t>Random Forest Time-Series Analysis Challenges:</a:t>
            </a:r>
          </a:p>
          <a:p>
            <a:pPr lvl="1"/>
            <a:r>
              <a:rPr lang="en-US" dirty="0"/>
              <a:t>The model assumes that observations are independent and non-sequential, which is not the case in time-series data.</a:t>
            </a:r>
          </a:p>
          <a:p>
            <a:pPr lvl="1"/>
            <a:r>
              <a:rPr lang="en-US" dirty="0"/>
              <a:t>It does not effectively utilize lagged values and seasonal indicators, which are crucial for capturing temporal patterns.</a:t>
            </a:r>
          </a:p>
          <a:p>
            <a:pPr lvl="1"/>
            <a:r>
              <a:rPr lang="en-US" dirty="0"/>
              <a:t>The decision trees used in the model split the data into homogeneous groups that fail to capture cyclical patterns or trends over time.</a:t>
            </a:r>
          </a:p>
          <a:p>
            <a:pPr lvl="1"/>
            <a:r>
              <a:rPr lang="en-US" dirty="0"/>
              <a:t>Random forest is prone to overfitting, which can lead to poor performance when applied to time-series data.</a:t>
            </a:r>
          </a:p>
        </p:txBody>
      </p:sp>
      <p:cxnSp>
        <p:nvCxnSpPr>
          <p:cNvPr id="6" name="Straight Connector 5">
            <a:extLst>
              <a:ext uri="{FF2B5EF4-FFF2-40B4-BE49-F238E27FC236}">
                <a16:creationId xmlns:a16="http://schemas.microsoft.com/office/drawing/2014/main" id="{6551980A-DCE4-64BB-F097-F77AA617E9A9}"/>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EA6A1DE-D35C-DBF3-BA9B-0159CF5C43A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9" name="Title 1">
            <a:extLst>
              <a:ext uri="{FF2B5EF4-FFF2-40B4-BE49-F238E27FC236}">
                <a16:creationId xmlns:a16="http://schemas.microsoft.com/office/drawing/2014/main" id="{576EAB3D-FBA7-A0BA-975D-7BC52FB76C8D}"/>
              </a:ext>
            </a:extLst>
          </p:cNvPr>
          <p:cNvSpPr txBox="1">
            <a:spLocks/>
          </p:cNvSpPr>
          <p:nvPr/>
        </p:nvSpPr>
        <p:spPr>
          <a:xfrm>
            <a:off x="228600" y="328999"/>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Model: Random Forest</a:t>
            </a:r>
            <a:endParaRPr lang="en-US" sz="2800" dirty="0">
              <a:solidFill>
                <a:schemeClr val="tx1">
                  <a:lumMod val="75000"/>
                  <a:lumOff val="25000"/>
                </a:schemeClr>
              </a:solidFill>
            </a:endParaRPr>
          </a:p>
        </p:txBody>
      </p:sp>
    </p:spTree>
    <p:extLst>
      <p:ext uri="{BB962C8B-B14F-4D97-AF65-F5344CB8AC3E}">
        <p14:creationId xmlns:p14="http://schemas.microsoft.com/office/powerpoint/2010/main" val="1236600688"/>
      </p:ext>
    </p:extLst>
  </p:cSld>
  <p:clrMapOvr>
    <a:masterClrMapping/>
  </p:clrMapOvr>
</p:sld>
</file>

<file path=ppt/theme/theme1.xml><?xml version="1.0" encoding="utf-8"?>
<a:theme xmlns:a="http://schemas.openxmlformats.org/drawingml/2006/main" name="Office Theme">
  <a:themeElements>
    <a:clrScheme name="Custom 73">
      <a:dk1>
        <a:srgbClr val="000000"/>
      </a:dk1>
      <a:lt1>
        <a:sysClr val="window" lastClr="FFFFFF"/>
      </a:lt1>
      <a:dk2>
        <a:srgbClr val="585858"/>
      </a:dk2>
      <a:lt2>
        <a:srgbClr val="E3E3E3"/>
      </a:lt2>
      <a:accent1>
        <a:srgbClr val="E20613"/>
      </a:accent1>
      <a:accent2>
        <a:srgbClr val="A9C038"/>
      </a:accent2>
      <a:accent3>
        <a:srgbClr val="11AEC7"/>
      </a:accent3>
      <a:accent4>
        <a:srgbClr val="F59F26"/>
      </a:accent4>
      <a:accent5>
        <a:srgbClr val="0062A9"/>
      </a:accent5>
      <a:accent6>
        <a:srgbClr val="EB6047"/>
      </a:accent6>
      <a:hlink>
        <a:srgbClr val="8ED9F6"/>
      </a:hlink>
      <a:folHlink>
        <a:srgbClr val="C00000"/>
      </a:folHlink>
    </a:clrScheme>
    <a:fontScheme name="Modern 01">
      <a:majorFont>
        <a:latin typeface="Century Gothic"/>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455520_Project analysis, from 24Slides_SL_V1.potx" id="{55E7247F-78B2-40DB-9AFE-D4DD42FA8F09}" vid="{22E2FD65-A32D-4798-AF43-CE42F250BDD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1A00BBF-EEBB-4E18-B8CB-F926EAAC48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F609EDA-869E-4BE5-AE5D-B898C584B6FF}">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2FD05317-60D6-4B3A-8545-888496D1A8E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Project analysis, from 24Slides</Template>
  <TotalTime>163</TotalTime>
  <Words>1003</Words>
  <Application>Microsoft Office PowerPoint</Application>
  <PresentationFormat>Widescreen</PresentationFormat>
  <Paragraphs>91</Paragraphs>
  <Slides>15</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Century Gothic</vt:lpstr>
      <vt:lpstr>Segoe UI Light</vt:lpstr>
      <vt:lpstr>Office Theme</vt:lpstr>
      <vt:lpstr>Final Project Predicting Energy Consumption based on Weather Forecasts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Molly Fox</dc:creator>
  <cp:lastModifiedBy>Eric Lidiak</cp:lastModifiedBy>
  <cp:revision>5</cp:revision>
  <dcterms:created xsi:type="dcterms:W3CDTF">2024-10-15T04:01:22Z</dcterms:created>
  <dcterms:modified xsi:type="dcterms:W3CDTF">2024-12-10T01:46:08Z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