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98" r:id="rId6"/>
    <p:sldId id="289" r:id="rId7"/>
    <p:sldId id="299" r:id="rId8"/>
    <p:sldId id="300" r:id="rId9"/>
    <p:sldId id="297" r:id="rId10"/>
    <p:sldId id="296" r:id="rId11"/>
    <p:sldId id="301" r:id="rId12"/>
    <p:sldId id="302" r:id="rId13"/>
    <p:sldId id="303" r:id="rId14"/>
    <p:sldId id="30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E3D1E-67D5-4676-B8E5-B176EB981F41}" v="13" dt="2024-12-06T07:20:33.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5000" autoAdjust="0"/>
  </p:normalViewPr>
  <p:slideViewPr>
    <p:cSldViewPr snapToGrid="0" showGuides="1">
      <p:cViewPr varScale="1">
        <p:scale>
          <a:sx n="106" d="100"/>
          <a:sy n="106" d="100"/>
        </p:scale>
        <p:origin x="168" y="6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F5FE3D1E-67D5-4676-B8E5-B176EB981F41}"/>
    <pc:docChg chg="undo custSel addSld delSld modSld">
      <pc:chgData name="Matthew Smith" userId="a1dbe5e423188b17" providerId="LiveId" clId="{F5FE3D1E-67D5-4676-B8E5-B176EB981F41}" dt="2024-12-06T07:21:54.593" v="688" actId="20577"/>
      <pc:docMkLst>
        <pc:docMk/>
      </pc:docMkLst>
      <pc:sldChg chg="new del">
        <pc:chgData name="Matthew Smith" userId="a1dbe5e423188b17" providerId="LiveId" clId="{F5FE3D1E-67D5-4676-B8E5-B176EB981F41}" dt="2024-12-06T06:45:25.469" v="1" actId="47"/>
        <pc:sldMkLst>
          <pc:docMk/>
          <pc:sldMk cId="1322645427" sldId="297"/>
        </pc:sldMkLst>
      </pc:sldChg>
      <pc:sldChg chg="addSp delSp modSp mod">
        <pc:chgData name="Matthew Smith" userId="a1dbe5e423188b17" providerId="LiveId" clId="{F5FE3D1E-67D5-4676-B8E5-B176EB981F41}" dt="2024-12-06T07:21:54.593" v="688" actId="20577"/>
        <pc:sldMkLst>
          <pc:docMk/>
          <pc:sldMk cId="1657733589" sldId="297"/>
        </pc:sldMkLst>
        <pc:spChg chg="mod">
          <ac:chgData name="Matthew Smith" userId="a1dbe5e423188b17" providerId="LiveId" clId="{F5FE3D1E-67D5-4676-B8E5-B176EB981F41}" dt="2024-12-06T07:21:54.593" v="688" actId="20577"/>
          <ac:spMkLst>
            <pc:docMk/>
            <pc:sldMk cId="1657733589" sldId="297"/>
            <ac:spMk id="8" creationId="{0A4A0003-AA42-C314-712F-65F34E562C2D}"/>
          </ac:spMkLst>
        </pc:spChg>
        <pc:spChg chg="mod">
          <ac:chgData name="Matthew Smith" userId="a1dbe5e423188b17" providerId="LiveId" clId="{F5FE3D1E-67D5-4676-B8E5-B176EB981F41}" dt="2024-12-06T06:45:45.207" v="7" actId="6549"/>
          <ac:spMkLst>
            <pc:docMk/>
            <pc:sldMk cId="1657733589" sldId="297"/>
            <ac:spMk id="9" creationId="{A62E3EDA-E41D-A9C8-3329-926AF2199C01}"/>
          </ac:spMkLst>
        </pc:spChg>
        <pc:spChg chg="add mod">
          <ac:chgData name="Matthew Smith" userId="a1dbe5e423188b17" providerId="LiveId" clId="{F5FE3D1E-67D5-4676-B8E5-B176EB981F41}" dt="2024-12-06T07:20:55.720" v="684" actId="255"/>
          <ac:spMkLst>
            <pc:docMk/>
            <pc:sldMk cId="1657733589" sldId="297"/>
            <ac:spMk id="12" creationId="{06129F7F-D4D8-1B2F-79E4-6400A35C86FB}"/>
          </ac:spMkLst>
        </pc:spChg>
        <pc:graphicFrameChg chg="add mod modGraphic">
          <ac:chgData name="Matthew Smith" userId="a1dbe5e423188b17" providerId="LiveId" clId="{F5FE3D1E-67D5-4676-B8E5-B176EB981F41}" dt="2024-12-06T07:21:00.719" v="685" actId="1076"/>
          <ac:graphicFrameMkLst>
            <pc:docMk/>
            <pc:sldMk cId="1657733589" sldId="297"/>
            <ac:graphicFrameMk id="5" creationId="{1255034B-E79C-84EC-2578-2D95566CC9A7}"/>
          </ac:graphicFrameMkLst>
        </pc:graphicFrameChg>
        <pc:picChg chg="del">
          <ac:chgData name="Matthew Smith" userId="a1dbe5e423188b17" providerId="LiveId" clId="{F5FE3D1E-67D5-4676-B8E5-B176EB981F41}" dt="2024-12-06T06:45:51.477" v="8" actId="478"/>
          <ac:picMkLst>
            <pc:docMk/>
            <pc:sldMk cId="1657733589" sldId="297"/>
            <ac:picMk id="3" creationId="{F5FBEAA9-E8E8-B900-A599-9C74A00221A9}"/>
          </ac:picMkLst>
        </pc:picChg>
        <pc:picChg chg="add mod">
          <ac:chgData name="Matthew Smith" userId="a1dbe5e423188b17" providerId="LiveId" clId="{F5FE3D1E-67D5-4676-B8E5-B176EB981F41}" dt="2024-12-06T07:21:12.400" v="687" actId="1076"/>
          <ac:picMkLst>
            <pc:docMk/>
            <pc:sldMk cId="1657733589" sldId="297"/>
            <ac:picMk id="4" creationId="{3D524C53-60A0-FCBE-ACEA-F80887ADFCCF}"/>
          </ac:picMkLst>
        </pc:picChg>
        <pc:picChg chg="add mod">
          <ac:chgData name="Matthew Smith" userId="a1dbe5e423188b17" providerId="LiveId" clId="{F5FE3D1E-67D5-4676-B8E5-B176EB981F41}" dt="2024-12-06T07:21:07.693" v="686" actId="14100"/>
          <ac:picMkLst>
            <pc:docMk/>
            <pc:sldMk cId="1657733589" sldId="297"/>
            <ac:picMk id="11" creationId="{1FFB338C-478D-FC0E-A6C8-2E14AFB33F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6FC3B-A95F-871C-2241-671C22EC01EF}"/>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557113D-FBC1-F16E-2BC8-E0E3A8BD5A7F}"/>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best results were a </a:t>
            </a:r>
            <a:r>
              <a:rPr lang="en-US" sz="2400" b="1" dirty="0"/>
              <a:t>MAE of 729.74</a:t>
            </a:r>
            <a:r>
              <a:rPr lang="en-US" sz="2400" dirty="0"/>
              <a:t>, </a:t>
            </a:r>
            <a:r>
              <a:rPr lang="en-US" sz="2400" b="1" dirty="0"/>
              <a:t>RMSE of 864.43</a:t>
            </a:r>
            <a:r>
              <a:rPr lang="en-US" sz="2400" dirty="0"/>
              <a:t>, and </a:t>
            </a:r>
            <a:r>
              <a:rPr lang="en-US" sz="2400" b="1" dirty="0"/>
              <a:t>R² score</a:t>
            </a:r>
            <a:r>
              <a:rPr lang="en-US" sz="2400" dirty="0"/>
              <a:t> of 0.10%. </a:t>
            </a:r>
          </a:p>
          <a:p>
            <a:r>
              <a:rPr lang="en-US" sz="2400" dirty="0"/>
              <a:t>The parameters used for this model were: sequence length: 15, 1 hidden layer, 50 units/layer, 50 epochs. </a:t>
            </a:r>
          </a:p>
          <a:p>
            <a:r>
              <a:rPr lang="en-US" sz="2400" dirty="0"/>
              <a:t>I tried using an optimization function to find the best parameters for this model, but it was unable to find anything that performed better than what used for the above model.</a:t>
            </a:r>
          </a:p>
        </p:txBody>
      </p:sp>
      <p:cxnSp>
        <p:nvCxnSpPr>
          <p:cNvPr id="6" name="Straight Connector 5">
            <a:extLst>
              <a:ext uri="{FF2B5EF4-FFF2-40B4-BE49-F238E27FC236}">
                <a16:creationId xmlns:a16="http://schemas.microsoft.com/office/drawing/2014/main" id="{FFF14E8B-41AD-DA76-40B5-28546EF8D8B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067A7A5-0379-E0D9-5ACF-E3B6790286B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15FF36E-2128-0AA8-2114-6B30F803CB1F}"/>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LSTM</a:t>
            </a:r>
            <a:endParaRPr lang="en-US" sz="2800" dirty="0">
              <a:solidFill>
                <a:schemeClr val="tx1">
                  <a:lumMod val="75000"/>
                  <a:lumOff val="25000"/>
                </a:schemeClr>
              </a:solidFill>
            </a:endParaRPr>
          </a:p>
        </p:txBody>
      </p:sp>
      <p:pic>
        <p:nvPicPr>
          <p:cNvPr id="3" name="Picture 2" descr="A graph showing a graph of coal consumption&#10;&#10;Description automatically generated">
            <a:extLst>
              <a:ext uri="{FF2B5EF4-FFF2-40B4-BE49-F238E27FC236}">
                <a16:creationId xmlns:a16="http://schemas.microsoft.com/office/drawing/2014/main" id="{B62C04BB-E7B8-D1EE-61BA-8DA0CF161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9" y="3429000"/>
            <a:ext cx="5626100" cy="2990850"/>
          </a:xfrm>
          <a:prstGeom prst="rect">
            <a:avLst/>
          </a:prstGeom>
        </p:spPr>
      </p:pic>
      <p:pic>
        <p:nvPicPr>
          <p:cNvPr id="5" name="Picture 4" descr="A graph showing a graph of a coal consumption&#10;&#10;Description automatically generated">
            <a:extLst>
              <a:ext uri="{FF2B5EF4-FFF2-40B4-BE49-F238E27FC236}">
                <a16:creationId xmlns:a16="http://schemas.microsoft.com/office/drawing/2014/main" id="{F0C407C8-3965-9888-B7B6-F1C63EBCD86C}"/>
              </a:ext>
            </a:extLst>
          </p:cNvPr>
          <p:cNvPicPr>
            <a:picLocks noChangeAspect="1"/>
          </p:cNvPicPr>
          <p:nvPr/>
        </p:nvPicPr>
        <p:blipFill>
          <a:blip r:embed="rId3">
            <a:extLst>
              <a:ext uri="{28A0092B-C50C-407E-A947-70E740481C1C}">
                <a14:useLocalDpi xmlns:a14="http://schemas.microsoft.com/office/drawing/2010/main" val="0"/>
              </a:ext>
            </a:extLst>
          </a:blip>
          <a:srcRect l="622" r="1101"/>
          <a:stretch/>
        </p:blipFill>
        <p:spPr>
          <a:xfrm>
            <a:off x="6143625" y="3435758"/>
            <a:ext cx="5529263" cy="2993617"/>
          </a:xfrm>
          <a:prstGeom prst="rect">
            <a:avLst/>
          </a:prstGeom>
        </p:spPr>
      </p:pic>
    </p:spTree>
    <p:extLst>
      <p:ext uri="{BB962C8B-B14F-4D97-AF65-F5344CB8AC3E}">
        <p14:creationId xmlns:p14="http://schemas.microsoft.com/office/powerpoint/2010/main" val="12569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serves as a </a:t>
            </a:r>
            <a:r>
              <a:rPr lang="en-US" sz="2800" b="1" dirty="0"/>
              <a:t>decent predictor </a:t>
            </a:r>
            <a:r>
              <a:rPr lang="en-US" sz="2800" dirty="0"/>
              <a:t>of energy consumption, as indicated by the models' predictive capabilities.</a:t>
            </a:r>
          </a:p>
          <a:p>
            <a:r>
              <a:rPr lang="en-US" sz="2800" dirty="0"/>
              <a:t>Monthly weather trends reveal that </a:t>
            </a:r>
            <a:r>
              <a:rPr lang="en-US" sz="2800" b="1" dirty="0"/>
              <a:t>average temperature patterns </a:t>
            </a:r>
            <a:r>
              <a:rPr lang="en-US" sz="2800" dirty="0"/>
              <a:t>correlate with energy consumption, highlighting the influence of seasonal changes.</a:t>
            </a:r>
          </a:p>
          <a:p>
            <a:r>
              <a:rPr lang="en-US" sz="2800" b="1" dirty="0"/>
              <a:t>Weather temperatures</a:t>
            </a:r>
            <a:r>
              <a:rPr lang="en-US" sz="2800" dirty="0"/>
              <a:t>—both hot and cold—are likely to impact on future energy consumption, necessitating further analysis to understand their effects.</a:t>
            </a:r>
          </a:p>
          <a:p>
            <a:pPr marL="0" indent="0">
              <a:buNone/>
            </a:pPr>
            <a:endParaRPr lang="en-US" dirty="0"/>
          </a:p>
          <a:p>
            <a:pPr marL="0" indent="0">
              <a:buNone/>
            </a:pPr>
            <a:r>
              <a:rPr lang="en-US" sz="2800" dirty="0"/>
              <a:t>And the winner is…</a:t>
            </a:r>
            <a:r>
              <a:rPr lang="en-US" sz="2800" b="1" dirty="0"/>
              <a:t>[insert model here]!</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4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r>
              <a:rPr lang="en-US" dirty="0"/>
              <a:t>How do different models</a:t>
            </a:r>
            <a:r>
              <a:rPr lang="en-US"/>
              <a:t>’ compare </a:t>
            </a:r>
            <a:r>
              <a:rPr lang="en-US" dirty="0"/>
              <a:t>to one another for time-series prediction?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74502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 MAE of 881.04 and an R² score of 0.47</a:t>
            </a:r>
          </a:p>
          <a:p>
            <a:r>
              <a:rPr lang="en-US" sz="3200" dirty="0"/>
              <a:t>LSTM: MAE of 729.74 and an R</a:t>
            </a:r>
            <a:r>
              <a:rPr lang="en-US" sz="3200" baseline="30000" dirty="0"/>
              <a:t>2</a:t>
            </a:r>
            <a:r>
              <a:rPr lang="en-US" sz="3200" dirty="0"/>
              <a:t> score of 0.10</a:t>
            </a:r>
          </a:p>
          <a:p>
            <a:r>
              <a:rPr lang="en-US" sz="3200" dirty="0" err="1"/>
              <a:t>XGBoost</a:t>
            </a:r>
            <a:r>
              <a:rPr lang="en-US" sz="3200" dirty="0"/>
              <a:t>: 81.18% Accuracy with a RMSE value of 2576.06</a:t>
            </a:r>
          </a:p>
          <a:p>
            <a:pPr marL="0" indent="0">
              <a:buNone/>
            </a:pPr>
            <a:endParaRPr lang="en-US" sz="3200" dirty="0"/>
          </a:p>
          <a:p>
            <a:pPr marL="0" indent="0">
              <a:buNone/>
            </a:pPr>
            <a:r>
              <a:rPr lang="en-US" dirty="0"/>
              <a:t>The team used the same features and target to test predictions: </a:t>
            </a:r>
          </a:p>
          <a:p>
            <a:r>
              <a:rPr lang="en-US" dirty="0"/>
              <a:t>Features: </a:t>
            </a:r>
            <a:r>
              <a:rPr lang="en-US" dirty="0" err="1"/>
              <a:t>tmin</a:t>
            </a:r>
            <a:r>
              <a:rPr lang="en-US" dirty="0"/>
              <a:t>, </a:t>
            </a:r>
            <a:r>
              <a:rPr lang="en-US" dirty="0" err="1"/>
              <a:t>tmax</a:t>
            </a:r>
            <a:r>
              <a:rPr lang="en-US" dirty="0"/>
              <a:t>, </a:t>
            </a:r>
            <a:r>
              <a:rPr lang="en-US" dirty="0" err="1"/>
              <a:t>tavg</a:t>
            </a:r>
            <a:r>
              <a:rPr lang="en-US" dirty="0"/>
              <a:t>, year, month, </a:t>
            </a:r>
            <a:r>
              <a:rPr lang="en-US" dirty="0" err="1"/>
              <a:t>state_Texas</a:t>
            </a:r>
            <a:endParaRPr lang="en-US" dirty="0"/>
          </a:p>
          <a:p>
            <a:r>
              <a:rPr lang="en-US" dirty="0"/>
              <a:t>Target: coal</a:t>
            </a:r>
            <a:endParaRPr lang="en-US" sz="32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89813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4B920-D003-7F84-014E-269BA844465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75DC86B-6171-87DD-4EA8-A05EEFC2063E}"/>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Initial attempts to model with one-hot encoded states resulted in excessive dimensionality, complicating the analysis.</a:t>
            </a:r>
          </a:p>
          <a:p>
            <a:r>
              <a:rPr lang="en-US" sz="3200" dirty="0"/>
              <a:t>Considered adding numeric values for states and regions, but this could cause models to treat categorical variables as continuous.</a:t>
            </a:r>
          </a:p>
          <a:p>
            <a:r>
              <a:rPr lang="en-US" sz="3200" dirty="0"/>
              <a:t>Random Forest: calculated sine and cosine to capture cyclical patterns, but this led to decreased accuracy..</a:t>
            </a:r>
          </a:p>
        </p:txBody>
      </p:sp>
      <p:cxnSp>
        <p:nvCxnSpPr>
          <p:cNvPr id="6" name="Straight Connector 5">
            <a:extLst>
              <a:ext uri="{FF2B5EF4-FFF2-40B4-BE49-F238E27FC236}">
                <a16:creationId xmlns:a16="http://schemas.microsoft.com/office/drawing/2014/main" id="{ABB835F4-CD91-CC74-777C-A93ABD330E8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8D3671-F913-7CBF-007A-C80BC4DA29E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EB00E4A-2B14-345E-7322-531F20F6B4F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Engineering</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6131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75B1B-2E30-919C-B825-78D60E2CDAB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A4A0003-AA42-C314-712F-65F34E562C2D}"/>
              </a:ext>
            </a:extLst>
          </p:cNvPr>
          <p:cNvSpPr txBox="1">
            <a:spLocks/>
          </p:cNvSpPr>
          <p:nvPr/>
        </p:nvSpPr>
        <p:spPr>
          <a:xfrm>
            <a:off x="786962" y="910696"/>
            <a:ext cx="10618076" cy="2039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The </a:t>
            </a:r>
            <a:r>
              <a:rPr lang="en-US" sz="2400" dirty="0">
                <a:solidFill>
                  <a:srgbClr val="000000"/>
                </a:solidFill>
                <a:latin typeface="Segoe UI Light"/>
              </a:rPr>
              <a:t>ARIMA</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 model had an average RMSE value of 1771.17, </a:t>
            </a:r>
            <a:r>
              <a:rPr kumimoji="0" lang="en-US" sz="2400" b="0" i="0" u="none" strike="noStrike" kern="1200" cap="none" spc="0" normalizeH="0" baseline="0" noProof="0">
                <a:ln>
                  <a:noFill/>
                </a:ln>
                <a:solidFill>
                  <a:srgbClr val="000000"/>
                </a:solidFill>
                <a:effectLst/>
                <a:uLnTx/>
                <a:uFillTx/>
                <a:latin typeface="Segoe UI Light"/>
                <a:ea typeface="+mn-ea"/>
                <a:cs typeface="+mn-cs"/>
              </a:rPr>
              <a:t>Mean Absolute </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Error of 1494.48, and R-squared value of 0.06 (indicating the model explains only about 6.32% of the variability in coal consumption).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Auto-ARIMA was used to find the best parameters. “ARIMA(2,1,1)(0,0,0)[0]” was identified to be the best model.</a:t>
            </a:r>
          </a:p>
        </p:txBody>
      </p:sp>
      <p:cxnSp>
        <p:nvCxnSpPr>
          <p:cNvPr id="6" name="Straight Connector 5">
            <a:extLst>
              <a:ext uri="{FF2B5EF4-FFF2-40B4-BE49-F238E27FC236}">
                <a16:creationId xmlns:a16="http://schemas.microsoft.com/office/drawing/2014/main" id="{1021C110-38BD-AC34-1A9F-6BA362D96B2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922A0C-0360-E497-25FD-B3EDB03A034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62E3EDA-E41D-A9C8-3329-926AF2199C0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Model: ARIMA</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pic>
        <p:nvPicPr>
          <p:cNvPr id="4" name="Picture 3">
            <a:extLst>
              <a:ext uri="{FF2B5EF4-FFF2-40B4-BE49-F238E27FC236}">
                <a16:creationId xmlns:a16="http://schemas.microsoft.com/office/drawing/2014/main" id="{3D524C53-60A0-FCBE-ACEA-F80887ADFCCF}"/>
              </a:ext>
            </a:extLst>
          </p:cNvPr>
          <p:cNvPicPr>
            <a:picLocks noChangeAspect="1"/>
          </p:cNvPicPr>
          <p:nvPr/>
        </p:nvPicPr>
        <p:blipFill>
          <a:blip r:embed="rId2"/>
          <a:stretch>
            <a:fillRect/>
          </a:stretch>
        </p:blipFill>
        <p:spPr>
          <a:xfrm>
            <a:off x="5591409" y="2477180"/>
            <a:ext cx="5537638" cy="2512948"/>
          </a:xfrm>
          <a:prstGeom prst="rect">
            <a:avLst/>
          </a:prstGeom>
        </p:spPr>
      </p:pic>
      <p:graphicFrame>
        <p:nvGraphicFramePr>
          <p:cNvPr id="5" name="Table 4">
            <a:extLst>
              <a:ext uri="{FF2B5EF4-FFF2-40B4-BE49-F238E27FC236}">
                <a16:creationId xmlns:a16="http://schemas.microsoft.com/office/drawing/2014/main" id="{1255034B-E79C-84EC-2578-2D95566CC9A7}"/>
              </a:ext>
            </a:extLst>
          </p:cNvPr>
          <p:cNvGraphicFramePr>
            <a:graphicFrameLocks noGrp="1"/>
          </p:cNvGraphicFramePr>
          <p:nvPr>
            <p:extLst>
              <p:ext uri="{D42A27DB-BD31-4B8C-83A1-F6EECF244321}">
                <p14:modId xmlns:p14="http://schemas.microsoft.com/office/powerpoint/2010/main" val="4267873594"/>
              </p:ext>
            </p:extLst>
          </p:nvPr>
        </p:nvGraphicFramePr>
        <p:xfrm>
          <a:off x="2043112" y="4334441"/>
          <a:ext cx="3033924" cy="2194560"/>
        </p:xfrm>
        <a:graphic>
          <a:graphicData uri="http://schemas.openxmlformats.org/drawingml/2006/table">
            <a:tbl>
              <a:tblPr firstRow="1" bandRow="1">
                <a:tableStyleId>{5C22544A-7EE6-4342-B048-85BDC9FD1C3A}</a:tableStyleId>
              </a:tblPr>
              <a:tblGrid>
                <a:gridCol w="1927096">
                  <a:extLst>
                    <a:ext uri="{9D8B030D-6E8A-4147-A177-3AD203B41FA5}">
                      <a16:colId xmlns:a16="http://schemas.microsoft.com/office/drawing/2014/main" val="1742975427"/>
                    </a:ext>
                  </a:extLst>
                </a:gridCol>
                <a:gridCol w="1106828">
                  <a:extLst>
                    <a:ext uri="{9D8B030D-6E8A-4147-A177-3AD203B41FA5}">
                      <a16:colId xmlns:a16="http://schemas.microsoft.com/office/drawing/2014/main" val="134308574"/>
                    </a:ext>
                  </a:extLst>
                </a:gridCol>
              </a:tblGrid>
              <a:tr h="3490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mn-lt"/>
                          <a:ea typeface="+mn-ea"/>
                          <a:cs typeface="+mn-cs"/>
                        </a:rPr>
                        <a:t>Predicted coal consumption</a:t>
                      </a:r>
                    </a:p>
                  </a:txBody>
                  <a:tcPr/>
                </a:tc>
                <a:tc hMerge="1">
                  <a:txBody>
                    <a:bodyPr/>
                    <a:lstStyle/>
                    <a:p>
                      <a:endParaRPr lang="en-US" dirty="0"/>
                    </a:p>
                  </a:txBody>
                  <a:tcPr/>
                </a:tc>
                <a:extLst>
                  <a:ext uri="{0D108BD9-81ED-4DB2-BD59-A6C34878D82A}">
                    <a16:rowId xmlns:a16="http://schemas.microsoft.com/office/drawing/2014/main" val="4082509038"/>
                  </a:ext>
                </a:extLst>
              </a:tr>
              <a:tr h="349069">
                <a:tc>
                  <a:txBody>
                    <a:bodyPr/>
                    <a:lstStyle/>
                    <a:p>
                      <a:r>
                        <a:rPr lang="en-US" sz="1800" dirty="0">
                          <a:solidFill>
                            <a:srgbClr val="000000"/>
                          </a:solidFill>
                          <a:latin typeface="+mn-lt"/>
                        </a:rPr>
                        <a:t>January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4193</a:t>
                      </a:r>
                    </a:p>
                  </a:txBody>
                  <a:tcPr/>
                </a:tc>
                <a:extLst>
                  <a:ext uri="{0D108BD9-81ED-4DB2-BD59-A6C34878D82A}">
                    <a16:rowId xmlns:a16="http://schemas.microsoft.com/office/drawing/2014/main" val="2653684665"/>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February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4789</a:t>
                      </a:r>
                    </a:p>
                  </a:txBody>
                  <a:tcPr/>
                </a:tc>
                <a:extLst>
                  <a:ext uri="{0D108BD9-81ED-4DB2-BD59-A6C34878D82A}">
                    <a16:rowId xmlns:a16="http://schemas.microsoft.com/office/drawing/2014/main" val="3957239976"/>
                  </a:ext>
                </a:extLst>
              </a:tr>
              <a:tr h="349069">
                <a:tc>
                  <a:txBody>
                    <a:bodyPr/>
                    <a:lstStyle/>
                    <a:p>
                      <a:r>
                        <a:rPr lang="en-US" sz="1800" dirty="0">
                          <a:solidFill>
                            <a:srgbClr val="000000"/>
                          </a:solidFill>
                          <a:latin typeface="+mn-lt"/>
                        </a:rPr>
                        <a:t>March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5276</a:t>
                      </a:r>
                    </a:p>
                  </a:txBody>
                  <a:tcPr/>
                </a:tc>
                <a:extLst>
                  <a:ext uri="{0D108BD9-81ED-4DB2-BD59-A6C34878D82A}">
                    <a16:rowId xmlns:a16="http://schemas.microsoft.com/office/drawing/2014/main" val="4173608989"/>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April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5673</a:t>
                      </a:r>
                    </a:p>
                  </a:txBody>
                  <a:tcPr/>
                </a:tc>
                <a:extLst>
                  <a:ext uri="{0D108BD9-81ED-4DB2-BD59-A6C34878D82A}">
                    <a16:rowId xmlns:a16="http://schemas.microsoft.com/office/drawing/2014/main" val="1336981244"/>
                  </a:ext>
                </a:extLst>
              </a:tr>
              <a:tr h="349069">
                <a:tc>
                  <a:txBody>
                    <a:bodyPr/>
                    <a:lstStyle/>
                    <a:p>
                      <a:r>
                        <a:rPr lang="en-US" sz="1800" dirty="0">
                          <a:solidFill>
                            <a:srgbClr val="000000"/>
                          </a:solidFill>
                          <a:latin typeface="+mn-lt"/>
                        </a:rPr>
                        <a:t>May 2024</a:t>
                      </a:r>
                      <a:endParaRPr lang="en-US" dirty="0"/>
                    </a:p>
                  </a:txBody>
                  <a:tcPr/>
                </a:tc>
                <a:tc>
                  <a:txBody>
                    <a:bodyPr/>
                    <a:lstStyle/>
                    <a:p>
                      <a:r>
                        <a:rPr lang="en-US" sz="1800" dirty="0">
                          <a:solidFill>
                            <a:srgbClr val="000000"/>
                          </a:solidFill>
                          <a:latin typeface="+mn-lt"/>
                        </a:rPr>
                        <a:t>5998</a:t>
                      </a:r>
                      <a:endParaRPr lang="en-US" dirty="0"/>
                    </a:p>
                  </a:txBody>
                  <a:tcPr/>
                </a:tc>
                <a:extLst>
                  <a:ext uri="{0D108BD9-81ED-4DB2-BD59-A6C34878D82A}">
                    <a16:rowId xmlns:a16="http://schemas.microsoft.com/office/drawing/2014/main" val="4057797141"/>
                  </a:ext>
                </a:extLst>
              </a:tr>
            </a:tbl>
          </a:graphicData>
        </a:graphic>
      </p:graphicFrame>
      <p:pic>
        <p:nvPicPr>
          <p:cNvPr id="11" name="Picture 10">
            <a:extLst>
              <a:ext uri="{FF2B5EF4-FFF2-40B4-BE49-F238E27FC236}">
                <a16:creationId xmlns:a16="http://schemas.microsoft.com/office/drawing/2014/main" id="{1FFB338C-478D-FC0E-A6C8-2E14AFB33F6A}"/>
              </a:ext>
            </a:extLst>
          </p:cNvPr>
          <p:cNvPicPr>
            <a:picLocks noChangeAspect="1"/>
          </p:cNvPicPr>
          <p:nvPr/>
        </p:nvPicPr>
        <p:blipFill>
          <a:blip r:embed="rId3"/>
          <a:stretch>
            <a:fillRect/>
          </a:stretch>
        </p:blipFill>
        <p:spPr>
          <a:xfrm>
            <a:off x="5486400" y="5075170"/>
            <a:ext cx="6040954" cy="1509087"/>
          </a:xfrm>
          <a:prstGeom prst="rect">
            <a:avLst/>
          </a:prstGeom>
        </p:spPr>
      </p:pic>
      <p:sp>
        <p:nvSpPr>
          <p:cNvPr id="12" name="TextBox 11">
            <a:extLst>
              <a:ext uri="{FF2B5EF4-FFF2-40B4-BE49-F238E27FC236}">
                <a16:creationId xmlns:a16="http://schemas.microsoft.com/office/drawing/2014/main" id="{06129F7F-D4D8-1B2F-79E4-6400A35C86FB}"/>
              </a:ext>
            </a:extLst>
          </p:cNvPr>
          <p:cNvSpPr txBox="1"/>
          <p:nvPr/>
        </p:nvSpPr>
        <p:spPr>
          <a:xfrm>
            <a:off x="786962" y="2880828"/>
            <a:ext cx="4528457" cy="203132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srgbClr val="000000"/>
                </a:solidFill>
                <a:latin typeface="Segoe UI Light"/>
              </a:rPr>
              <a:t>The model was asked to predict coal consumption for January to May 2024 based off of data from January 2001 to December 2023</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a:t>
            </a:r>
          </a:p>
          <a:p>
            <a:endParaRPr lang="en-US" dirty="0"/>
          </a:p>
        </p:txBody>
      </p:sp>
    </p:spTree>
    <p:extLst>
      <p:ext uri="{BB962C8B-B14F-4D97-AF65-F5344CB8AC3E}">
        <p14:creationId xmlns:p14="http://schemas.microsoft.com/office/powerpoint/2010/main" val="16577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90D27-ADF3-0C76-633C-339005E23DB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2C6A32-918B-E135-7170-7A66ADB2C81A}"/>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XGBoost</a:t>
            </a:r>
            <a:r>
              <a:rPr lang="en-US" sz="2400" dirty="0"/>
              <a:t> model had a predictive accuracy of 81.18% with an average RMSE value of 2576.06. </a:t>
            </a:r>
          </a:p>
          <a:p>
            <a:r>
              <a:rPr lang="en-US" sz="2400" dirty="0"/>
              <a:t>Autotuning was used for dialing the model in. The best parameters were: {'subsample': 1.0, '</a:t>
            </a:r>
            <a:r>
              <a:rPr lang="en-US" sz="2400" dirty="0" err="1"/>
              <a:t>n_estimators</a:t>
            </a:r>
            <a:r>
              <a:rPr lang="en-US" sz="2400" dirty="0"/>
              <a:t>': 2000, '</a:t>
            </a:r>
            <a:r>
              <a:rPr lang="en-US" sz="2400" dirty="0" err="1"/>
              <a:t>min_child_weight</a:t>
            </a:r>
            <a:r>
              <a:rPr lang="en-US" sz="2400" dirty="0"/>
              <a:t>': 5, '</a:t>
            </a:r>
            <a:r>
              <a:rPr lang="en-US" sz="2400" dirty="0" err="1"/>
              <a:t>max_depth</a:t>
            </a:r>
            <a:r>
              <a:rPr lang="en-US" sz="2400" dirty="0"/>
              <a:t>': 5, '</a:t>
            </a:r>
            <a:r>
              <a:rPr lang="en-US" sz="2400" dirty="0" err="1"/>
              <a:t>learning_rate</a:t>
            </a:r>
            <a:r>
              <a:rPr lang="en-US" sz="2400" dirty="0"/>
              <a:t>': 0.3, '</a:t>
            </a:r>
            <a:r>
              <a:rPr lang="en-US" sz="2400" dirty="0" err="1"/>
              <a:t>colsample_bytree</a:t>
            </a:r>
            <a:r>
              <a:rPr lang="en-US" sz="2400" dirty="0"/>
              <a:t>': 1.0}</a:t>
            </a:r>
          </a:p>
          <a:p>
            <a:r>
              <a:rPr lang="en-US" sz="2400" dirty="0"/>
              <a:t>Given values for Texas in December 2023 for the various features:</a:t>
            </a:r>
          </a:p>
          <a:p>
            <a:pPr lvl="1"/>
            <a:r>
              <a:rPr lang="en-US" sz="1800" dirty="0"/>
              <a:t>'year': [2025], '</a:t>
            </a:r>
            <a:r>
              <a:rPr lang="en-US" sz="1800" dirty="0" err="1"/>
              <a:t>month_num</a:t>
            </a:r>
            <a:r>
              <a:rPr lang="en-US" sz="1800" dirty="0"/>
              <a:t>': [12], '</a:t>
            </a:r>
            <a:r>
              <a:rPr lang="en-US" sz="1800" dirty="0" err="1"/>
              <a:t>tmin</a:t>
            </a:r>
            <a:r>
              <a:rPr lang="en-US" sz="1800" dirty="0"/>
              <a:t>': [2.652], '</a:t>
            </a:r>
            <a:r>
              <a:rPr lang="en-US" sz="1800" dirty="0" err="1"/>
              <a:t>tmax</a:t>
            </a:r>
            <a:r>
              <a:rPr lang="en-US" sz="1800" dirty="0"/>
              <a:t>': [15.471], '</a:t>
            </a:r>
            <a:r>
              <a:rPr lang="en-US" sz="1800" dirty="0" err="1"/>
              <a:t>tavg</a:t>
            </a:r>
            <a:r>
              <a:rPr lang="en-US" sz="1800" dirty="0"/>
              <a:t>': [9.062], 'ppt': [94.212]</a:t>
            </a:r>
          </a:p>
          <a:p>
            <a:pPr marL="0" indent="0">
              <a:spcBef>
                <a:spcPts val="0"/>
              </a:spcBef>
              <a:buNone/>
            </a:pPr>
            <a:r>
              <a:rPr lang="en-US" sz="2400" dirty="0"/>
              <a:t>The model was asked to predict coal consumption for Texas in December 2025. The model predicted a value of 2871</a:t>
            </a:r>
          </a:p>
          <a:p>
            <a:pPr marL="0" indent="0">
              <a:spcBef>
                <a:spcPts val="0"/>
              </a:spcBef>
              <a:buNone/>
            </a:pPr>
            <a:r>
              <a:rPr lang="en-US" sz="2400" dirty="0"/>
              <a:t>thousand tons. The actual coal </a:t>
            </a:r>
          </a:p>
          <a:p>
            <a:pPr marL="0" indent="0">
              <a:spcBef>
                <a:spcPts val="0"/>
              </a:spcBef>
              <a:buNone/>
            </a:pPr>
            <a:r>
              <a:rPr lang="en-US" sz="2400" dirty="0"/>
              <a:t>consumption for Texas in December </a:t>
            </a:r>
          </a:p>
          <a:p>
            <a:pPr marL="0" indent="0">
              <a:spcBef>
                <a:spcPts val="0"/>
              </a:spcBef>
              <a:buNone/>
            </a:pPr>
            <a:r>
              <a:rPr lang="en-US" sz="2400" dirty="0"/>
              <a:t>2023 was 3736. A difference of 865 </a:t>
            </a:r>
          </a:p>
          <a:p>
            <a:pPr marL="0" indent="0">
              <a:spcBef>
                <a:spcPts val="0"/>
              </a:spcBef>
              <a:buNone/>
            </a:pPr>
            <a:r>
              <a:rPr lang="en-US" sz="2400" dirty="0"/>
              <a:t>thousand tons.  </a:t>
            </a:r>
          </a:p>
          <a:p>
            <a:pPr marL="0" indent="0">
              <a:buNone/>
            </a:pPr>
            <a:endParaRPr lang="en-US" sz="2400" dirty="0"/>
          </a:p>
        </p:txBody>
      </p:sp>
      <p:cxnSp>
        <p:nvCxnSpPr>
          <p:cNvPr id="6" name="Straight Connector 5">
            <a:extLst>
              <a:ext uri="{FF2B5EF4-FFF2-40B4-BE49-F238E27FC236}">
                <a16:creationId xmlns:a16="http://schemas.microsoft.com/office/drawing/2014/main" id="{4F1A1EDC-039F-185C-B91A-A73A68E955B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6C865-45DE-E5BE-20B7-1DEE098E456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EBD9AD6-EEA9-B141-CE4F-451CFE668FD9}"/>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t>
            </a:r>
            <a:r>
              <a:rPr lang="en-US" sz="2800" b="1" dirty="0" err="1">
                <a:solidFill>
                  <a:schemeClr val="tx1">
                    <a:lumMod val="75000"/>
                    <a:lumOff val="25000"/>
                  </a:schemeClr>
                </a:solidFill>
              </a:rPr>
              <a:t>XGBoost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00F682C-3E68-BE43-05F3-21885C3915DD}"/>
              </a:ext>
            </a:extLst>
          </p:cNvPr>
          <p:cNvPicPr>
            <a:picLocks noChangeAspect="1"/>
          </p:cNvPicPr>
          <p:nvPr/>
        </p:nvPicPr>
        <p:blipFill>
          <a:blip r:embed="rId2"/>
          <a:stretch>
            <a:fillRect/>
          </a:stretch>
        </p:blipFill>
        <p:spPr>
          <a:xfrm>
            <a:off x="5687410" y="3883302"/>
            <a:ext cx="5717628" cy="2645699"/>
          </a:xfrm>
          <a:prstGeom prst="rect">
            <a:avLst/>
          </a:prstGeom>
        </p:spPr>
      </p:pic>
    </p:spTree>
    <p:extLst>
      <p:ext uri="{BB962C8B-B14F-4D97-AF65-F5344CB8AC3E}">
        <p14:creationId xmlns:p14="http://schemas.microsoft.com/office/powerpoint/2010/main" val="371311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31AAE-66A9-D60E-185A-3A7C1684EE5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DAA3EE3-B491-1B52-04CC-C8C562A8DEA3}"/>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 </a:t>
            </a:r>
            <a:r>
              <a:rPr lang="en-US" b="1" dirty="0"/>
              <a:t>MSE of 3,045,606 </a:t>
            </a:r>
            <a:r>
              <a:rPr lang="en-US" dirty="0"/>
              <a:t>and an </a:t>
            </a:r>
            <a:r>
              <a:rPr lang="en-US" b="1" dirty="0"/>
              <a:t>R² value of 0.26</a:t>
            </a:r>
            <a:r>
              <a:rPr lang="en-US" dirty="0"/>
              <a:t>.</a:t>
            </a:r>
          </a:p>
          <a:p>
            <a:r>
              <a:rPr lang="en-US" dirty="0" err="1"/>
              <a:t>RandomizedSearchCV</a:t>
            </a:r>
            <a:r>
              <a:rPr lang="en-US" dirty="0"/>
              <a:t> improved the </a:t>
            </a:r>
            <a:r>
              <a:rPr lang="en-US" b="1" dirty="0"/>
              <a:t>MAE to 881 </a:t>
            </a:r>
            <a:r>
              <a:rPr lang="en-US" dirty="0"/>
              <a:t>and </a:t>
            </a:r>
            <a:r>
              <a:rPr lang="en-US" b="1" dirty="0"/>
              <a:t>R² score to 0.47, </a:t>
            </a:r>
            <a:r>
              <a:rPr lang="en-US" dirty="0"/>
              <a:t>indicating only 47% of the variability in energy consumption is captured.</a:t>
            </a:r>
          </a:p>
          <a:p>
            <a:r>
              <a:rPr lang="en-US" dirty="0"/>
              <a:t>Random Forest Time-Series Analysis Challenges:</a:t>
            </a:r>
          </a:p>
          <a:p>
            <a:pPr lvl="1"/>
            <a:r>
              <a:rPr lang="en-US" dirty="0"/>
              <a:t>The model assumes that observations are independent and non-sequential, which is not the case in time-series data.</a:t>
            </a:r>
          </a:p>
          <a:p>
            <a:pPr lvl="1"/>
            <a:r>
              <a:rPr lang="en-US" dirty="0"/>
              <a:t>It does not effectively utilize lagged values and seasonal indicators, which are crucial for capturing temporal patterns.</a:t>
            </a:r>
          </a:p>
          <a:p>
            <a:pPr lvl="1"/>
            <a:r>
              <a:rPr lang="en-US" dirty="0"/>
              <a:t>The decision trees used in the model split the data into homogeneous groups that fail to capture cyclical patterns or trends over time.</a:t>
            </a:r>
          </a:p>
          <a:p>
            <a:pPr lvl="1"/>
            <a:r>
              <a:rPr lang="en-US" dirty="0"/>
              <a:t>Random forest is prone to overfitting, which can lead to poor performance when applied to time-series data.</a:t>
            </a:r>
          </a:p>
        </p:txBody>
      </p:sp>
      <p:cxnSp>
        <p:nvCxnSpPr>
          <p:cNvPr id="6" name="Straight Connector 5">
            <a:extLst>
              <a:ext uri="{FF2B5EF4-FFF2-40B4-BE49-F238E27FC236}">
                <a16:creationId xmlns:a16="http://schemas.microsoft.com/office/drawing/2014/main" id="{6551980A-DCE4-64BB-F097-F77AA617E9A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A6A1DE-D35C-DBF3-BA9B-0159CF5C43A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76EAB3D-FBA7-A0BA-975D-7BC52FB76C8D}"/>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23660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20495-DA16-66BE-3CB7-D2F4EF0C20C9}"/>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CBB2BB3-6A6B-032A-EB7E-1CFCAFE03D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8C6EF8-BB1A-AEE6-10FF-DA860D55A16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975CF20-3CD7-FDBD-319D-2A2B8C1ED73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7A66D3F4-7926-04D1-DB77-10E258842D57}"/>
              </a:ext>
            </a:extLst>
          </p:cNvPr>
          <p:cNvPicPr>
            <a:picLocks noChangeAspect="1"/>
          </p:cNvPicPr>
          <p:nvPr/>
        </p:nvPicPr>
        <p:blipFill>
          <a:blip r:embed="rId2"/>
          <a:stretch>
            <a:fillRect/>
          </a:stretch>
        </p:blipFill>
        <p:spPr>
          <a:xfrm>
            <a:off x="361592" y="786370"/>
            <a:ext cx="11406338" cy="5709066"/>
          </a:xfrm>
          <a:prstGeom prst="rect">
            <a:avLst/>
          </a:prstGeom>
        </p:spPr>
      </p:pic>
    </p:spTree>
    <p:extLst>
      <p:ext uri="{BB962C8B-B14F-4D97-AF65-F5344CB8AC3E}">
        <p14:creationId xmlns:p14="http://schemas.microsoft.com/office/powerpoint/2010/main" val="186632724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158</TotalTime>
  <Words>923</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Christopher Kellam</cp:lastModifiedBy>
  <cp:revision>5</cp:revision>
  <dcterms:created xsi:type="dcterms:W3CDTF">2024-10-15T04:01:22Z</dcterms:created>
  <dcterms:modified xsi:type="dcterms:W3CDTF">2024-12-09T19:50:43Z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