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88" r:id="rId6"/>
    <p:sldId id="289" r:id="rId7"/>
    <p:sldId id="290" r:id="rId8"/>
    <p:sldId id="299" r:id="rId9"/>
    <p:sldId id="296" r:id="rId10"/>
    <p:sldId id="300" r:id="rId11"/>
    <p:sldId id="298" r:id="rId12"/>
    <p:sldId id="295"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EE6296-2FCD-4988-9F1C-0412C935B371}" v="13" dt="2024-12-06T06:37:42.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5" autoAdjust="0"/>
    <p:restoredTop sz="85000" autoAdjust="0"/>
  </p:normalViewPr>
  <p:slideViewPr>
    <p:cSldViewPr snapToGrid="0" showGuides="1">
      <p:cViewPr varScale="1">
        <p:scale>
          <a:sx n="96" d="100"/>
          <a:sy n="96" d="100"/>
        </p:scale>
        <p:origin x="84" y="75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y Fox" userId="d0c73aa7127c4df8" providerId="LiveId" clId="{B8EE6296-2FCD-4988-9F1C-0412C935B371}"/>
    <pc:docChg chg="undo redo custSel addSld delSld modSld">
      <pc:chgData name="Molly Fox" userId="d0c73aa7127c4df8" providerId="LiveId" clId="{B8EE6296-2FCD-4988-9F1C-0412C935B371}" dt="2024-12-06T06:39:34.748" v="2168" actId="20577"/>
      <pc:docMkLst>
        <pc:docMk/>
      </pc:docMkLst>
      <pc:sldChg chg="modSp mod">
        <pc:chgData name="Molly Fox" userId="d0c73aa7127c4df8" providerId="LiveId" clId="{B8EE6296-2FCD-4988-9F1C-0412C935B371}" dt="2024-12-06T06:39:34.748" v="2168" actId="20577"/>
        <pc:sldMkLst>
          <pc:docMk/>
          <pc:sldMk cId="1350776444" sldId="288"/>
        </pc:sldMkLst>
        <pc:spChg chg="mod">
          <ac:chgData name="Molly Fox" userId="d0c73aa7127c4df8" providerId="LiveId" clId="{B8EE6296-2FCD-4988-9F1C-0412C935B371}" dt="2024-12-06T06:39:34.748" v="2168" actId="20577"/>
          <ac:spMkLst>
            <pc:docMk/>
            <pc:sldMk cId="1350776444" sldId="288"/>
            <ac:spMk id="4" creationId="{56E5BD2E-D9FF-FD47-7861-12D59F0D3D8F}"/>
          </ac:spMkLst>
        </pc:spChg>
      </pc:sldChg>
      <pc:sldChg chg="modSp mod">
        <pc:chgData name="Molly Fox" userId="d0c73aa7127c4df8" providerId="LiveId" clId="{B8EE6296-2FCD-4988-9F1C-0412C935B371}" dt="2024-12-06T06:28:21.194" v="1783" actId="20577"/>
        <pc:sldMkLst>
          <pc:docMk/>
          <pc:sldMk cId="3356332491" sldId="289"/>
        </pc:sldMkLst>
        <pc:spChg chg="mod">
          <ac:chgData name="Molly Fox" userId="d0c73aa7127c4df8" providerId="LiveId" clId="{B8EE6296-2FCD-4988-9F1C-0412C935B371}" dt="2024-12-06T06:28:21.194" v="1783" actId="20577"/>
          <ac:spMkLst>
            <pc:docMk/>
            <pc:sldMk cId="3356332491" sldId="289"/>
            <ac:spMk id="3" creationId="{4C589BB3-DA5E-51D9-6AA7-31FA52BA250E}"/>
          </ac:spMkLst>
        </pc:spChg>
      </pc:sldChg>
      <pc:sldChg chg="modSp mod">
        <pc:chgData name="Molly Fox" userId="d0c73aa7127c4df8" providerId="LiveId" clId="{B8EE6296-2FCD-4988-9F1C-0412C935B371}" dt="2024-12-06T06:35:21.073" v="2017" actId="20577"/>
        <pc:sldMkLst>
          <pc:docMk/>
          <pc:sldMk cId="3601402422" sldId="290"/>
        </pc:sldMkLst>
        <pc:spChg chg="mod">
          <ac:chgData name="Molly Fox" userId="d0c73aa7127c4df8" providerId="LiveId" clId="{B8EE6296-2FCD-4988-9F1C-0412C935B371}" dt="2024-12-06T06:35:21.073" v="2017" actId="20577"/>
          <ac:spMkLst>
            <pc:docMk/>
            <pc:sldMk cId="3601402422" sldId="290"/>
            <ac:spMk id="8" creationId="{928CB23B-B269-F2EF-DB12-7D6CFB4B0EA0}"/>
          </ac:spMkLst>
        </pc:spChg>
      </pc:sldChg>
      <pc:sldChg chg="modSp mod">
        <pc:chgData name="Molly Fox" userId="d0c73aa7127c4df8" providerId="LiveId" clId="{B8EE6296-2FCD-4988-9F1C-0412C935B371}" dt="2024-12-06T06:39:09.105" v="2166" actId="113"/>
        <pc:sldMkLst>
          <pc:docMk/>
          <pc:sldMk cId="646184104" sldId="295"/>
        </pc:sldMkLst>
        <pc:spChg chg="mod">
          <ac:chgData name="Molly Fox" userId="d0c73aa7127c4df8" providerId="LiveId" clId="{B8EE6296-2FCD-4988-9F1C-0412C935B371}" dt="2024-12-06T06:39:09.105" v="2166" actId="113"/>
          <ac:spMkLst>
            <pc:docMk/>
            <pc:sldMk cId="646184104" sldId="295"/>
            <ac:spMk id="3" creationId="{470DBC21-91AE-5F3D-1186-D11C8F117506}"/>
          </ac:spMkLst>
        </pc:spChg>
      </pc:sldChg>
      <pc:sldChg chg="addSp delSp mod">
        <pc:chgData name="Molly Fox" userId="d0c73aa7127c4df8" providerId="LiveId" clId="{B8EE6296-2FCD-4988-9F1C-0412C935B371}" dt="2024-12-06T06:37:30.450" v="2058" actId="478"/>
        <pc:sldMkLst>
          <pc:docMk/>
          <pc:sldMk cId="3713118383" sldId="296"/>
        </pc:sldMkLst>
        <pc:picChg chg="add del">
          <ac:chgData name="Molly Fox" userId="d0c73aa7127c4df8" providerId="LiveId" clId="{B8EE6296-2FCD-4988-9F1C-0412C935B371}" dt="2024-12-06T06:37:30.450" v="2058" actId="478"/>
          <ac:picMkLst>
            <pc:docMk/>
            <pc:sldMk cId="3713118383" sldId="296"/>
            <ac:picMk id="3" creationId="{600F682C-3E68-BE43-05F3-21885C3915DD}"/>
          </ac:picMkLst>
        </pc:picChg>
      </pc:sldChg>
      <pc:sldChg chg="addSp delSp modSp add del mod modNotesTx">
        <pc:chgData name="Molly Fox" userId="d0c73aa7127c4df8" providerId="LiveId" clId="{B8EE6296-2FCD-4988-9F1C-0412C935B371}" dt="2024-12-06T06:38:20.504" v="2087" actId="47"/>
        <pc:sldMkLst>
          <pc:docMk/>
          <pc:sldMk cId="1536822368" sldId="297"/>
        </pc:sldMkLst>
        <pc:spChg chg="mod">
          <ac:chgData name="Molly Fox" userId="d0c73aa7127c4df8" providerId="LiveId" clId="{B8EE6296-2FCD-4988-9F1C-0412C935B371}" dt="2024-12-06T06:37:55.426" v="2068" actId="20577"/>
          <ac:spMkLst>
            <pc:docMk/>
            <pc:sldMk cId="1536822368" sldId="297"/>
            <ac:spMk id="8" creationId="{E89AB695-CE9A-23A7-D1D0-B8B2C8DE2F7D}"/>
          </ac:spMkLst>
        </pc:spChg>
        <pc:spChg chg="mod">
          <ac:chgData name="Molly Fox" userId="d0c73aa7127c4df8" providerId="LiveId" clId="{B8EE6296-2FCD-4988-9F1C-0412C935B371}" dt="2024-12-06T05:50:09.924" v="574" actId="20577"/>
          <ac:spMkLst>
            <pc:docMk/>
            <pc:sldMk cId="1536822368" sldId="297"/>
            <ac:spMk id="9" creationId="{6A739E41-BCD8-2358-1E04-91D4ABE9BE76}"/>
          </ac:spMkLst>
        </pc:spChg>
        <pc:spChg chg="add del">
          <ac:chgData name="Molly Fox" userId="d0c73aa7127c4df8" providerId="LiveId" clId="{B8EE6296-2FCD-4988-9F1C-0412C935B371}" dt="2024-12-06T05:42:03.661" v="185" actId="22"/>
          <ac:spMkLst>
            <pc:docMk/>
            <pc:sldMk cId="1536822368" sldId="297"/>
            <ac:spMk id="12" creationId="{E69F6211-9049-B824-7710-6A7FEF074FDB}"/>
          </ac:spMkLst>
        </pc:spChg>
        <pc:picChg chg="del">
          <ac:chgData name="Molly Fox" userId="d0c73aa7127c4df8" providerId="LiveId" clId="{B8EE6296-2FCD-4988-9F1C-0412C935B371}" dt="2024-12-06T05:41:24.353" v="183" actId="478"/>
          <ac:picMkLst>
            <pc:docMk/>
            <pc:sldMk cId="1536822368" sldId="297"/>
            <ac:picMk id="3" creationId="{8E0EB2EF-2593-ACFD-1404-EBBA1E3F7097}"/>
          </ac:picMkLst>
        </pc:picChg>
        <pc:picChg chg="add del mod">
          <ac:chgData name="Molly Fox" userId="d0c73aa7127c4df8" providerId="LiveId" clId="{B8EE6296-2FCD-4988-9F1C-0412C935B371}" dt="2024-12-06T05:40:48.208" v="158" actId="21"/>
          <ac:picMkLst>
            <pc:docMk/>
            <pc:sldMk cId="1536822368" sldId="297"/>
            <ac:picMk id="4" creationId="{0818E7C9-B2A0-A398-A282-A286A7E31E08}"/>
          </ac:picMkLst>
        </pc:picChg>
        <pc:picChg chg="add mod">
          <ac:chgData name="Molly Fox" userId="d0c73aa7127c4df8" providerId="LiveId" clId="{B8EE6296-2FCD-4988-9F1C-0412C935B371}" dt="2024-12-06T05:40:48.660" v="159"/>
          <ac:picMkLst>
            <pc:docMk/>
            <pc:sldMk cId="1536822368" sldId="297"/>
            <ac:picMk id="5" creationId="{0818E7C9-B2A0-A398-A282-A286A7E31E08}"/>
          </ac:picMkLst>
        </pc:picChg>
        <pc:picChg chg="add del mod ord">
          <ac:chgData name="Molly Fox" userId="d0c73aa7127c4df8" providerId="LiveId" clId="{B8EE6296-2FCD-4988-9F1C-0412C935B371}" dt="2024-12-06T06:12:29.366" v="1061" actId="21"/>
          <ac:picMkLst>
            <pc:docMk/>
            <pc:sldMk cId="1536822368" sldId="297"/>
            <ac:picMk id="10" creationId="{CD9F610D-DF5F-3AD2-48E6-144F813566FC}"/>
          </ac:picMkLst>
        </pc:picChg>
        <pc:picChg chg="add">
          <ac:chgData name="Molly Fox" userId="d0c73aa7127c4df8" providerId="LiveId" clId="{B8EE6296-2FCD-4988-9F1C-0412C935B371}" dt="2024-12-06T06:12:37.328" v="1062"/>
          <ac:picMkLst>
            <pc:docMk/>
            <pc:sldMk cId="1536822368" sldId="297"/>
            <ac:picMk id="13" creationId="{DBE6A158-4973-FE8F-CB53-AC674EBC6928}"/>
          </ac:picMkLst>
        </pc:picChg>
      </pc:sldChg>
      <pc:sldChg chg="delSp modSp add mod">
        <pc:chgData name="Molly Fox" userId="d0c73aa7127c4df8" providerId="LiveId" clId="{B8EE6296-2FCD-4988-9F1C-0412C935B371}" dt="2024-12-06T06:13:17.408" v="1073" actId="1036"/>
        <pc:sldMkLst>
          <pc:docMk/>
          <pc:sldMk cId="1866327242" sldId="298"/>
        </pc:sldMkLst>
        <pc:spChg chg="del">
          <ac:chgData name="Molly Fox" userId="d0c73aa7127c4df8" providerId="LiveId" clId="{B8EE6296-2FCD-4988-9F1C-0412C935B371}" dt="2024-12-06T06:12:51.183" v="1063" actId="478"/>
          <ac:spMkLst>
            <pc:docMk/>
            <pc:sldMk cId="1866327242" sldId="298"/>
            <ac:spMk id="8" creationId="{30EB5BF5-057A-3CC0-643F-442D3752E921}"/>
          </ac:spMkLst>
        </pc:spChg>
        <pc:picChg chg="mod">
          <ac:chgData name="Molly Fox" userId="d0c73aa7127c4df8" providerId="LiveId" clId="{B8EE6296-2FCD-4988-9F1C-0412C935B371}" dt="2024-12-06T06:13:17.408" v="1073" actId="1036"/>
          <ac:picMkLst>
            <pc:docMk/>
            <pc:sldMk cId="1866327242" sldId="298"/>
            <ac:picMk id="10" creationId="{7A66D3F4-7926-04D1-DB77-10E258842D57}"/>
          </ac:picMkLst>
        </pc:picChg>
      </pc:sldChg>
      <pc:sldChg chg="modSp add mod">
        <pc:chgData name="Molly Fox" userId="d0c73aa7127c4df8" providerId="LiveId" clId="{B8EE6296-2FCD-4988-9F1C-0412C935B371}" dt="2024-12-06T06:36:20.979" v="2052" actId="20577"/>
        <pc:sldMkLst>
          <pc:docMk/>
          <pc:sldMk cId="3561319816" sldId="299"/>
        </pc:sldMkLst>
        <pc:spChg chg="mod">
          <ac:chgData name="Molly Fox" userId="d0c73aa7127c4df8" providerId="LiveId" clId="{B8EE6296-2FCD-4988-9F1C-0412C935B371}" dt="2024-12-06T06:36:20.979" v="2052" actId="20577"/>
          <ac:spMkLst>
            <pc:docMk/>
            <pc:sldMk cId="3561319816" sldId="299"/>
            <ac:spMk id="8" creationId="{075DC86B-6171-87DD-4EA8-A05EEFC2063E}"/>
          </ac:spMkLst>
        </pc:spChg>
        <pc:spChg chg="mod">
          <ac:chgData name="Molly Fox" userId="d0c73aa7127c4df8" providerId="LiveId" clId="{B8EE6296-2FCD-4988-9F1C-0412C935B371}" dt="2024-12-06T06:34:57.332" v="2000" actId="20577"/>
          <ac:spMkLst>
            <pc:docMk/>
            <pc:sldMk cId="3561319816" sldId="299"/>
            <ac:spMk id="9" creationId="{AEB00E4A-2B14-345E-7322-531F20F6B4FC}"/>
          </ac:spMkLst>
        </pc:spChg>
      </pc:sldChg>
      <pc:sldChg chg="delSp modSp add mod">
        <pc:chgData name="Molly Fox" userId="d0c73aa7127c4df8" providerId="LiveId" clId="{B8EE6296-2FCD-4988-9F1C-0412C935B371}" dt="2024-12-06T06:38:14.475" v="2086" actId="20577"/>
        <pc:sldMkLst>
          <pc:docMk/>
          <pc:sldMk cId="1236600688" sldId="300"/>
        </pc:sldMkLst>
        <pc:spChg chg="mod">
          <ac:chgData name="Molly Fox" userId="d0c73aa7127c4df8" providerId="LiveId" clId="{B8EE6296-2FCD-4988-9F1C-0412C935B371}" dt="2024-12-06T06:38:01.186" v="2069"/>
          <ac:spMkLst>
            <pc:docMk/>
            <pc:sldMk cId="1236600688" sldId="300"/>
            <ac:spMk id="8" creationId="{EDAA3EE3-B491-1B52-04CC-C8C562A8DEA3}"/>
          </ac:spMkLst>
        </pc:spChg>
        <pc:spChg chg="mod">
          <ac:chgData name="Molly Fox" userId="d0c73aa7127c4df8" providerId="LiveId" clId="{B8EE6296-2FCD-4988-9F1C-0412C935B371}" dt="2024-12-06T06:38:14.475" v="2086" actId="20577"/>
          <ac:spMkLst>
            <pc:docMk/>
            <pc:sldMk cId="1236600688" sldId="300"/>
            <ac:spMk id="9" creationId="{576EAB3D-FBA7-A0BA-975D-7BC52FB76C8D}"/>
          </ac:spMkLst>
        </pc:spChg>
        <pc:picChg chg="del mod">
          <ac:chgData name="Molly Fox" userId="d0c73aa7127c4df8" providerId="LiveId" clId="{B8EE6296-2FCD-4988-9F1C-0412C935B371}" dt="2024-12-06T06:37:44.574" v="2065" actId="478"/>
          <ac:picMkLst>
            <pc:docMk/>
            <pc:sldMk cId="1236600688" sldId="300"/>
            <ac:picMk id="3" creationId="{66CB56EC-2376-C678-B0FD-D2BA07CD40EB}"/>
          </ac:picMkLst>
        </pc:picChg>
      </pc:sldChg>
      <pc:sldChg chg="addSp delSp modSp add del mod">
        <pc:chgData name="Molly Fox" userId="d0c73aa7127c4df8" providerId="LiveId" clId="{B8EE6296-2FCD-4988-9F1C-0412C935B371}" dt="2024-12-06T06:37:32.314" v="2062"/>
        <pc:sldMkLst>
          <pc:docMk/>
          <pc:sldMk cId="4269060416" sldId="300"/>
        </pc:sldMkLst>
        <pc:spChg chg="add del">
          <ac:chgData name="Molly Fox" userId="d0c73aa7127c4df8" providerId="LiveId" clId="{B8EE6296-2FCD-4988-9F1C-0412C935B371}" dt="2024-12-06T06:37:31.852" v="2061" actId="478"/>
          <ac:spMkLst>
            <pc:docMk/>
            <pc:sldMk cId="4269060416" sldId="300"/>
            <ac:spMk id="8" creationId="{DC1ECF82-9720-0A7F-D910-B950AD9D0DEF}"/>
          </ac:spMkLst>
        </pc:spChg>
        <pc:picChg chg="mod">
          <ac:chgData name="Molly Fox" userId="d0c73aa7127c4df8" providerId="LiveId" clId="{B8EE6296-2FCD-4988-9F1C-0412C935B371}" dt="2024-12-06T06:37:31.445" v="2060" actId="1076"/>
          <ac:picMkLst>
            <pc:docMk/>
            <pc:sldMk cId="4269060416" sldId="300"/>
            <ac:picMk id="3" creationId="{8A92EBF0-3F6D-D786-5519-3946DF913AF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12/5/2024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12/5/2024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12/5/2024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193279"/>
            <a:ext cx="8951843" cy="2382191"/>
          </a:xfrm>
        </p:spPr>
        <p:txBody>
          <a:bodyPr wrap="square" lIns="0" tIns="0" rIns="0" bIns="0" anchor="t">
            <a:spAutoFit/>
          </a:bodyPr>
          <a:lstStyle/>
          <a:p>
            <a:r>
              <a:rPr lang="en-US" b="1" dirty="0">
                <a:solidFill>
                  <a:schemeClr val="bg1"/>
                </a:solidFill>
              </a:rPr>
              <a:t>Final Project</a:t>
            </a:r>
            <a:br>
              <a:rPr lang="en-US" b="1" dirty="0">
                <a:solidFill>
                  <a:schemeClr val="bg1"/>
                </a:solidFill>
              </a:rPr>
            </a:br>
            <a:r>
              <a:rPr lang="en-US" sz="3600" b="1" dirty="0">
                <a:solidFill>
                  <a:schemeClr val="bg1"/>
                </a:solidFill>
              </a:rPr>
              <a:t>Predicting Energy Consumption based on Weather Forecasts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542211"/>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itle 1">
            <a:extLst>
              <a:ext uri="{FF2B5EF4-FFF2-40B4-BE49-F238E27FC236}">
                <a16:creationId xmlns:a16="http://schemas.microsoft.com/office/drawing/2014/main" id="{633632C6-594B-C0CD-D4B6-0F984C987ADA}"/>
              </a:ext>
            </a:extLst>
          </p:cNvPr>
          <p:cNvSpPr txBox="1">
            <a:spLocks/>
          </p:cNvSpPr>
          <p:nvPr/>
        </p:nvSpPr>
        <p:spPr>
          <a:xfrm>
            <a:off x="237232" y="5925467"/>
            <a:ext cx="11668539" cy="387798"/>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sz="2800" dirty="0">
                <a:solidFill>
                  <a:srgbClr val="FFFFFF"/>
                </a:solidFill>
              </a:rPr>
              <a:t>Chris Kellam, Eric </a:t>
            </a:r>
            <a:r>
              <a:rPr lang="en-US" sz="2800" dirty="0" err="1">
                <a:solidFill>
                  <a:srgbClr val="FFFFFF"/>
                </a:solidFill>
              </a:rPr>
              <a:t>Lidiak</a:t>
            </a:r>
            <a:r>
              <a:rPr lang="en-US" sz="2800" dirty="0">
                <a:solidFill>
                  <a:srgbClr val="FFFFFF"/>
                </a:solidFill>
              </a:rPr>
              <a:t>, Matthew Smith, Molly Fox, Jason Britton</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E6BA5-E4EE-F3C7-34F8-E7ADB4D3BF0D}"/>
              </a:ext>
            </a:extLst>
          </p:cNvPr>
          <p:cNvSpPr>
            <a:spLocks noGrp="1"/>
          </p:cNvSpPr>
          <p:nvPr>
            <p:ph sz="half" idx="1"/>
          </p:nvPr>
        </p:nvSpPr>
        <p:spPr>
          <a:xfrm>
            <a:off x="838200" y="2097157"/>
            <a:ext cx="3853070" cy="4079806"/>
          </a:xfrm>
        </p:spPr>
        <p:txBody>
          <a:bodyPr>
            <a:normAutofit fontScale="92500" lnSpcReduction="10000"/>
          </a:bodyPr>
          <a:lstStyle/>
          <a:p>
            <a:pPr marL="0" indent="0">
              <a:buNone/>
            </a:pPr>
            <a:r>
              <a:rPr lang="en-US" sz="2800" b="1" dirty="0"/>
              <a:t>DESCRIPTION</a:t>
            </a:r>
          </a:p>
          <a:p>
            <a:pPr marL="0" indent="0">
              <a:buNone/>
            </a:pPr>
            <a:r>
              <a:rPr lang="en-US" sz="2800" dirty="0"/>
              <a:t>Create a predictive model based on historical weather and energy consumption data to forecast energy consumption based on weather variables such as minimum, maximum and average temperature, state, and mon</a:t>
            </a:r>
            <a:r>
              <a:rPr lang="en-US" dirty="0"/>
              <a:t>th of year. </a:t>
            </a:r>
            <a:endParaRPr lang="en-US" sz="2800" dirty="0"/>
          </a:p>
        </p:txBody>
      </p:sp>
      <p:sp>
        <p:nvSpPr>
          <p:cNvPr id="4" name="Content Placeholder 3">
            <a:extLst>
              <a:ext uri="{FF2B5EF4-FFF2-40B4-BE49-F238E27FC236}">
                <a16:creationId xmlns:a16="http://schemas.microsoft.com/office/drawing/2014/main" id="{56E5BD2E-D9FF-FD47-7861-12D59F0D3D8F}"/>
              </a:ext>
            </a:extLst>
          </p:cNvPr>
          <p:cNvSpPr>
            <a:spLocks noGrp="1"/>
          </p:cNvSpPr>
          <p:nvPr>
            <p:ph sz="half" idx="2"/>
          </p:nvPr>
        </p:nvSpPr>
        <p:spPr>
          <a:xfrm>
            <a:off x="5377070" y="2097157"/>
            <a:ext cx="5976730" cy="4079806"/>
          </a:xfrm>
        </p:spPr>
        <p:txBody>
          <a:bodyPr>
            <a:normAutofit fontScale="92500" lnSpcReduction="10000"/>
          </a:bodyPr>
          <a:lstStyle/>
          <a:p>
            <a:pPr marL="0" indent="0">
              <a:buNone/>
            </a:pPr>
            <a:r>
              <a:rPr lang="en-US" sz="2800" b="1" dirty="0"/>
              <a:t>RESEARCH QUESTIONS</a:t>
            </a:r>
          </a:p>
          <a:p>
            <a:r>
              <a:rPr lang="en-US" sz="2800" dirty="0"/>
              <a:t>What types of historical data are available for weather and energy consumption?</a:t>
            </a:r>
          </a:p>
          <a:p>
            <a:r>
              <a:rPr lang="en-US" sz="2800" dirty="0"/>
              <a:t>I</a:t>
            </a:r>
            <a:r>
              <a:rPr lang="en-US" dirty="0"/>
              <a:t>s weather data a good predictor of energy consumption?</a:t>
            </a:r>
          </a:p>
          <a:p>
            <a:r>
              <a:rPr lang="en-US" dirty="0"/>
              <a:t>How do different models</a:t>
            </a:r>
            <a:r>
              <a:rPr lang="en-US"/>
              <a:t>’ compare </a:t>
            </a:r>
            <a:r>
              <a:rPr lang="en-US" dirty="0"/>
              <a:t>to one another for time-series prediction?</a:t>
            </a:r>
          </a:p>
          <a:p>
            <a:endParaRPr lang="en-US" sz="2800" dirty="0"/>
          </a:p>
        </p:txBody>
      </p:sp>
      <p:cxnSp>
        <p:nvCxnSpPr>
          <p:cNvPr id="6" name="Straight Connector 5">
            <a:extLst>
              <a:ext uri="{FF2B5EF4-FFF2-40B4-BE49-F238E27FC236}">
                <a16:creationId xmlns:a16="http://schemas.microsoft.com/office/drawing/2014/main" id="{3850CE04-B719-9181-4DFE-CE4138BF0FF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037A836-5BE9-9EC1-3C22-51C9F3DE9E7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A4B17579-0813-441F-8DE5-654334ECF8A7}"/>
              </a:ext>
            </a:extLst>
          </p:cNvPr>
          <p:cNvSpPr txBox="1">
            <a:spLocks/>
          </p:cNvSpPr>
          <p:nvPr/>
        </p:nvSpPr>
        <p:spPr>
          <a:xfrm>
            <a:off x="838200" y="1063487"/>
            <a:ext cx="10515600" cy="67820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a:t>TOPIC: Predicting Energy Consumption based on Weather Forecasts</a:t>
            </a:r>
          </a:p>
        </p:txBody>
      </p:sp>
      <p:sp>
        <p:nvSpPr>
          <p:cNvPr id="9" name="Title 1">
            <a:extLst>
              <a:ext uri="{FF2B5EF4-FFF2-40B4-BE49-F238E27FC236}">
                <a16:creationId xmlns:a16="http://schemas.microsoft.com/office/drawing/2014/main" id="{23740B6D-1BF2-9F1D-0517-B0F539833473}"/>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Summary</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35077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602CF-8B72-B04E-7717-3C328B14FF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89BB3-DA5E-51D9-6AA7-31FA52BA250E}"/>
              </a:ext>
            </a:extLst>
          </p:cNvPr>
          <p:cNvSpPr>
            <a:spLocks noGrp="1"/>
          </p:cNvSpPr>
          <p:nvPr>
            <p:ph sz="half" idx="1"/>
          </p:nvPr>
        </p:nvSpPr>
        <p:spPr>
          <a:xfrm>
            <a:off x="838200" y="1152939"/>
            <a:ext cx="10515600" cy="5024024"/>
          </a:xfrm>
        </p:spPr>
        <p:txBody>
          <a:bodyPr>
            <a:normAutofit fontScale="92500" lnSpcReduction="10000"/>
          </a:bodyPr>
          <a:lstStyle/>
          <a:p>
            <a:r>
              <a:rPr lang="en-US" dirty="0"/>
              <a:t>Datasets</a:t>
            </a:r>
          </a:p>
          <a:p>
            <a:pPr lvl="1">
              <a:buFont typeface="Segoe UI Light" panose="020B0502040204020203" pitchFamily="34" charset="0"/>
              <a:buChar char="−"/>
            </a:pPr>
            <a:r>
              <a:rPr lang="en-US" sz="2800" i="1" dirty="0"/>
              <a:t>Energy Data: U.S. Energy Information Administration https://www.eia.gov</a:t>
            </a:r>
          </a:p>
          <a:p>
            <a:pPr lvl="1">
              <a:buFont typeface="Segoe UI Light" panose="020B0502040204020203" pitchFamily="34" charset="0"/>
              <a:buChar char="−"/>
            </a:pPr>
            <a:r>
              <a:rPr lang="en-US" sz="2800" i="1" dirty="0"/>
              <a:t>Weather Data: https://asmith.ucdavis.edu/data/prism-weather</a:t>
            </a:r>
          </a:p>
          <a:p>
            <a:r>
              <a:rPr lang="en-US" dirty="0"/>
              <a:t>Each team member took a potential model library (ARIMA, Prophet, Random Forest, LSTM, </a:t>
            </a:r>
            <a:r>
              <a:rPr lang="en-US" dirty="0" err="1"/>
              <a:t>XGBoost</a:t>
            </a:r>
            <a:r>
              <a:rPr lang="en-US" dirty="0"/>
              <a:t>) to compare and contrast the libraries predictive power using the two data sets.</a:t>
            </a:r>
          </a:p>
          <a:p>
            <a:r>
              <a:rPr lang="en-US" dirty="0"/>
              <a:t>The weather data began in January 1981 and continued through December 2023. The energy data began in January 2001 and continued through September 2024. We narrowed the scope of the combined data from January 2001 to December 2023. </a:t>
            </a:r>
          </a:p>
          <a:p>
            <a:r>
              <a:rPr lang="en-US" dirty="0"/>
              <a:t>Preprocessing was conducted jointly and individually based on the needs of the various models.</a:t>
            </a:r>
          </a:p>
        </p:txBody>
      </p:sp>
      <p:sp>
        <p:nvSpPr>
          <p:cNvPr id="5" name="Title 1">
            <a:extLst>
              <a:ext uri="{FF2B5EF4-FFF2-40B4-BE49-F238E27FC236}">
                <a16:creationId xmlns:a16="http://schemas.microsoft.com/office/drawing/2014/main" id="{3F135400-18D0-15C3-060F-12667B0DF732}"/>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and Delivery</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CFF73CA3-6F7C-8915-05EC-7751BB258E7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0BB36DB-CB7F-D191-49CB-2E2E1202680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33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24EC5-F2AF-10C7-204D-08BF102DF89B}"/>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28CB23B-B269-F2EF-DB12-7D6CFB4B0EA0}"/>
              </a:ext>
            </a:extLst>
          </p:cNvPr>
          <p:cNvSpPr txBox="1">
            <a:spLocks/>
          </p:cNvSpPr>
          <p:nvPr/>
        </p:nvSpPr>
        <p:spPr>
          <a:xfrm>
            <a:off x="786962" y="910696"/>
            <a:ext cx="10618076" cy="5331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ARIMA </a:t>
            </a:r>
          </a:p>
          <a:p>
            <a:r>
              <a:rPr lang="en-US" sz="3200" dirty="0"/>
              <a:t>Prophet </a:t>
            </a:r>
          </a:p>
          <a:p>
            <a:r>
              <a:rPr lang="en-US" sz="3200" dirty="0"/>
              <a:t>Random Forest: MAE of 881.04 and an R² score of 0.47</a:t>
            </a:r>
          </a:p>
          <a:p>
            <a:r>
              <a:rPr lang="en-US" sz="3200" dirty="0"/>
              <a:t>LSTM</a:t>
            </a:r>
          </a:p>
          <a:p>
            <a:r>
              <a:rPr lang="en-US" sz="3200" dirty="0" err="1"/>
              <a:t>XGBoost</a:t>
            </a:r>
            <a:r>
              <a:rPr lang="en-US" sz="3200" dirty="0"/>
              <a:t>: 81.18% Accuracy with a RMSE value of 2576.06</a:t>
            </a:r>
          </a:p>
          <a:p>
            <a:pPr marL="0" indent="0">
              <a:buNone/>
            </a:pPr>
            <a:endParaRPr lang="en-US" sz="3200" dirty="0"/>
          </a:p>
          <a:p>
            <a:pPr marL="0" indent="0">
              <a:buNone/>
            </a:pPr>
            <a:r>
              <a:rPr lang="en-US" dirty="0"/>
              <a:t>The team used the same features and target to test predictions: </a:t>
            </a:r>
          </a:p>
          <a:p>
            <a:r>
              <a:rPr lang="en-US" dirty="0"/>
              <a:t>Features: </a:t>
            </a:r>
            <a:r>
              <a:rPr lang="en-US" dirty="0" err="1"/>
              <a:t>tmin</a:t>
            </a:r>
            <a:r>
              <a:rPr lang="en-US" dirty="0"/>
              <a:t>, </a:t>
            </a:r>
            <a:r>
              <a:rPr lang="en-US" dirty="0" err="1"/>
              <a:t>tmax</a:t>
            </a:r>
            <a:r>
              <a:rPr lang="en-US" dirty="0"/>
              <a:t>, </a:t>
            </a:r>
            <a:r>
              <a:rPr lang="en-US" dirty="0" err="1"/>
              <a:t>tavg</a:t>
            </a:r>
            <a:r>
              <a:rPr lang="en-US" dirty="0"/>
              <a:t>, year, month, </a:t>
            </a:r>
            <a:r>
              <a:rPr lang="en-US" dirty="0" err="1"/>
              <a:t>state_Texas</a:t>
            </a:r>
            <a:endParaRPr lang="en-US" dirty="0"/>
          </a:p>
          <a:p>
            <a:r>
              <a:rPr lang="en-US" dirty="0"/>
              <a:t>Target: coal</a:t>
            </a:r>
            <a:endParaRPr lang="en-US" sz="3200" dirty="0"/>
          </a:p>
        </p:txBody>
      </p:sp>
      <p:cxnSp>
        <p:nvCxnSpPr>
          <p:cNvPr id="6" name="Straight Connector 5">
            <a:extLst>
              <a:ext uri="{FF2B5EF4-FFF2-40B4-BE49-F238E27FC236}">
                <a16:creationId xmlns:a16="http://schemas.microsoft.com/office/drawing/2014/main" id="{C4CF88DD-99D3-9C74-6468-A086B8F555B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E20A67-95A4-FF8B-5DDD-9A7C621E4AF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FBE4D145-D5FA-3B94-6596-93A098824A4C}"/>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Accuracy</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60140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4B920-D003-7F84-014E-269BA8444655}"/>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75DC86B-6171-87DD-4EA8-A05EEFC2063E}"/>
              </a:ext>
            </a:extLst>
          </p:cNvPr>
          <p:cNvSpPr txBox="1">
            <a:spLocks/>
          </p:cNvSpPr>
          <p:nvPr/>
        </p:nvSpPr>
        <p:spPr>
          <a:xfrm>
            <a:off x="786962" y="910696"/>
            <a:ext cx="10618076" cy="5331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Initial attempts to model with one-hot encoded states resulted in excessive dimensionality, complicating the analysis.</a:t>
            </a:r>
          </a:p>
          <a:p>
            <a:r>
              <a:rPr lang="en-US" sz="3200" dirty="0"/>
              <a:t>Considered adding numeric values for states and regions, but this could cause models to treat categorical variables as continuous.</a:t>
            </a:r>
          </a:p>
          <a:p>
            <a:r>
              <a:rPr lang="en-US" sz="3200" dirty="0"/>
              <a:t>Random Forest: calculated sine and cosine to capture cyclical patterns, but this led to decreased accuracy..</a:t>
            </a:r>
          </a:p>
        </p:txBody>
      </p:sp>
      <p:cxnSp>
        <p:nvCxnSpPr>
          <p:cNvPr id="6" name="Straight Connector 5">
            <a:extLst>
              <a:ext uri="{FF2B5EF4-FFF2-40B4-BE49-F238E27FC236}">
                <a16:creationId xmlns:a16="http://schemas.microsoft.com/office/drawing/2014/main" id="{ABB835F4-CD91-CC74-777C-A93ABD330E8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48D3671-F913-7CBF-007A-C80BC4DA29E2}"/>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AEB00E4A-2B14-345E-7322-531F20F6B4FC}"/>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Feature Engineering</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561319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90D27-ADF3-0C76-633C-339005E23DB7}"/>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F2C6A32-918B-E135-7170-7A66ADB2C81A}"/>
              </a:ext>
            </a:extLst>
          </p:cNvPr>
          <p:cNvSpPr txBox="1">
            <a:spLocks/>
          </p:cNvSpPr>
          <p:nvPr/>
        </p:nvSpPr>
        <p:spPr>
          <a:xfrm>
            <a:off x="786962" y="910696"/>
            <a:ext cx="10618076" cy="5311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a:t>
            </a:r>
            <a:r>
              <a:rPr lang="en-US" sz="2400" dirty="0" err="1"/>
              <a:t>XGBoost</a:t>
            </a:r>
            <a:r>
              <a:rPr lang="en-US" sz="2400" dirty="0"/>
              <a:t> model had a predictive accuracy of 81.18% with an average RMSE value of 2576.06. </a:t>
            </a:r>
          </a:p>
          <a:p>
            <a:r>
              <a:rPr lang="en-US" sz="2400" dirty="0"/>
              <a:t>Autotuning was used for dialing the model in. The best parameters were: {'subsample': 1.0, '</a:t>
            </a:r>
            <a:r>
              <a:rPr lang="en-US" sz="2400" dirty="0" err="1"/>
              <a:t>n_estimators</a:t>
            </a:r>
            <a:r>
              <a:rPr lang="en-US" sz="2400" dirty="0"/>
              <a:t>': 2000, '</a:t>
            </a:r>
            <a:r>
              <a:rPr lang="en-US" sz="2400" dirty="0" err="1"/>
              <a:t>min_child_weight</a:t>
            </a:r>
            <a:r>
              <a:rPr lang="en-US" sz="2400" dirty="0"/>
              <a:t>': 5, '</a:t>
            </a:r>
            <a:r>
              <a:rPr lang="en-US" sz="2400" dirty="0" err="1"/>
              <a:t>max_depth</a:t>
            </a:r>
            <a:r>
              <a:rPr lang="en-US" sz="2400" dirty="0"/>
              <a:t>': 5, '</a:t>
            </a:r>
            <a:r>
              <a:rPr lang="en-US" sz="2400" dirty="0" err="1"/>
              <a:t>learning_rate</a:t>
            </a:r>
            <a:r>
              <a:rPr lang="en-US" sz="2400" dirty="0"/>
              <a:t>': 0.3, '</a:t>
            </a:r>
            <a:r>
              <a:rPr lang="en-US" sz="2400" dirty="0" err="1"/>
              <a:t>colsample_bytree</a:t>
            </a:r>
            <a:r>
              <a:rPr lang="en-US" sz="2400" dirty="0"/>
              <a:t>': 1.0}</a:t>
            </a:r>
          </a:p>
          <a:p>
            <a:r>
              <a:rPr lang="en-US" sz="2400" dirty="0"/>
              <a:t>Given values for Texas in December 2023 for the various features:</a:t>
            </a:r>
          </a:p>
          <a:p>
            <a:pPr lvl="1"/>
            <a:r>
              <a:rPr lang="en-US" sz="1800" dirty="0"/>
              <a:t>'year': [2025], '</a:t>
            </a:r>
            <a:r>
              <a:rPr lang="en-US" sz="1800" dirty="0" err="1"/>
              <a:t>month_num</a:t>
            </a:r>
            <a:r>
              <a:rPr lang="en-US" sz="1800" dirty="0"/>
              <a:t>': [12], '</a:t>
            </a:r>
            <a:r>
              <a:rPr lang="en-US" sz="1800" dirty="0" err="1"/>
              <a:t>tmin</a:t>
            </a:r>
            <a:r>
              <a:rPr lang="en-US" sz="1800" dirty="0"/>
              <a:t>': [2.652], '</a:t>
            </a:r>
            <a:r>
              <a:rPr lang="en-US" sz="1800" dirty="0" err="1"/>
              <a:t>tmax</a:t>
            </a:r>
            <a:r>
              <a:rPr lang="en-US" sz="1800" dirty="0"/>
              <a:t>': [15.471], '</a:t>
            </a:r>
            <a:r>
              <a:rPr lang="en-US" sz="1800" dirty="0" err="1"/>
              <a:t>tavg</a:t>
            </a:r>
            <a:r>
              <a:rPr lang="en-US" sz="1800" dirty="0"/>
              <a:t>': [9.062], 'ppt': [94.212]</a:t>
            </a:r>
          </a:p>
          <a:p>
            <a:pPr marL="0" indent="0">
              <a:spcBef>
                <a:spcPts val="0"/>
              </a:spcBef>
              <a:buNone/>
            </a:pPr>
            <a:r>
              <a:rPr lang="en-US" sz="2400" dirty="0"/>
              <a:t>The model was asked to predict coal consumption for Texas in December 2025. The model predicted a value of 2871</a:t>
            </a:r>
          </a:p>
          <a:p>
            <a:pPr marL="0" indent="0">
              <a:spcBef>
                <a:spcPts val="0"/>
              </a:spcBef>
              <a:buNone/>
            </a:pPr>
            <a:r>
              <a:rPr lang="en-US" sz="2400" dirty="0"/>
              <a:t>thousand tons. The actual coal </a:t>
            </a:r>
          </a:p>
          <a:p>
            <a:pPr marL="0" indent="0">
              <a:spcBef>
                <a:spcPts val="0"/>
              </a:spcBef>
              <a:buNone/>
            </a:pPr>
            <a:r>
              <a:rPr lang="en-US" sz="2400" dirty="0"/>
              <a:t>consumption for Texas in December </a:t>
            </a:r>
          </a:p>
          <a:p>
            <a:pPr marL="0" indent="0">
              <a:spcBef>
                <a:spcPts val="0"/>
              </a:spcBef>
              <a:buNone/>
            </a:pPr>
            <a:r>
              <a:rPr lang="en-US" sz="2400" dirty="0"/>
              <a:t>2023 was 3736. A difference of 865 </a:t>
            </a:r>
          </a:p>
          <a:p>
            <a:pPr marL="0" indent="0">
              <a:spcBef>
                <a:spcPts val="0"/>
              </a:spcBef>
              <a:buNone/>
            </a:pPr>
            <a:r>
              <a:rPr lang="en-US" sz="2400" dirty="0"/>
              <a:t>thousand tons.  </a:t>
            </a:r>
          </a:p>
          <a:p>
            <a:pPr marL="0" indent="0">
              <a:buNone/>
            </a:pPr>
            <a:endParaRPr lang="en-US" sz="2400" dirty="0"/>
          </a:p>
        </p:txBody>
      </p:sp>
      <p:cxnSp>
        <p:nvCxnSpPr>
          <p:cNvPr id="6" name="Straight Connector 5">
            <a:extLst>
              <a:ext uri="{FF2B5EF4-FFF2-40B4-BE49-F238E27FC236}">
                <a16:creationId xmlns:a16="http://schemas.microsoft.com/office/drawing/2014/main" id="{4F1A1EDC-039F-185C-B91A-A73A68E955B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076C865-45DE-E5BE-20B7-1DEE098E456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EBD9AD6-EEA9-B141-CE4F-451CFE668FD9}"/>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a:t>
            </a:r>
            <a:r>
              <a:rPr lang="en-US" sz="2800" b="1" dirty="0" err="1">
                <a:solidFill>
                  <a:schemeClr val="tx1">
                    <a:lumMod val="75000"/>
                    <a:lumOff val="25000"/>
                  </a:schemeClr>
                </a:solidFill>
              </a:rPr>
              <a:t>XGBoost</a:t>
            </a:r>
            <a:endParaRPr lang="en-US" sz="2800" dirty="0">
              <a:solidFill>
                <a:schemeClr val="tx1">
                  <a:lumMod val="75000"/>
                  <a:lumOff val="25000"/>
                </a:schemeClr>
              </a:solidFill>
            </a:endParaRPr>
          </a:p>
        </p:txBody>
      </p:sp>
      <p:pic>
        <p:nvPicPr>
          <p:cNvPr id="3" name="Picture 2">
            <a:extLst>
              <a:ext uri="{FF2B5EF4-FFF2-40B4-BE49-F238E27FC236}">
                <a16:creationId xmlns:a16="http://schemas.microsoft.com/office/drawing/2014/main" id="{600F682C-3E68-BE43-05F3-21885C3915DD}"/>
              </a:ext>
            </a:extLst>
          </p:cNvPr>
          <p:cNvPicPr>
            <a:picLocks noChangeAspect="1"/>
          </p:cNvPicPr>
          <p:nvPr/>
        </p:nvPicPr>
        <p:blipFill>
          <a:blip r:embed="rId2"/>
          <a:stretch>
            <a:fillRect/>
          </a:stretch>
        </p:blipFill>
        <p:spPr>
          <a:xfrm>
            <a:off x="5687410" y="3883302"/>
            <a:ext cx="5717628" cy="2645699"/>
          </a:xfrm>
          <a:prstGeom prst="rect">
            <a:avLst/>
          </a:prstGeom>
        </p:spPr>
      </p:pic>
    </p:spTree>
    <p:extLst>
      <p:ext uri="{BB962C8B-B14F-4D97-AF65-F5344CB8AC3E}">
        <p14:creationId xmlns:p14="http://schemas.microsoft.com/office/powerpoint/2010/main" val="3713118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31AAE-66A9-D60E-185A-3A7C1684EE5B}"/>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EDAA3EE3-B491-1B52-04CC-C8C562A8DEA3}"/>
              </a:ext>
            </a:extLst>
          </p:cNvPr>
          <p:cNvSpPr txBox="1">
            <a:spLocks/>
          </p:cNvSpPr>
          <p:nvPr/>
        </p:nvSpPr>
        <p:spPr>
          <a:xfrm>
            <a:off x="786962" y="910696"/>
            <a:ext cx="10618076" cy="53114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Initial </a:t>
            </a:r>
            <a:r>
              <a:rPr lang="en-US" b="1" dirty="0"/>
              <a:t>MSE of 3,045,606 </a:t>
            </a:r>
            <a:r>
              <a:rPr lang="en-US" dirty="0"/>
              <a:t>and an </a:t>
            </a:r>
            <a:r>
              <a:rPr lang="en-US" b="1" dirty="0"/>
              <a:t>R² value of 0.26</a:t>
            </a:r>
            <a:r>
              <a:rPr lang="en-US" dirty="0"/>
              <a:t>.</a:t>
            </a:r>
          </a:p>
          <a:p>
            <a:r>
              <a:rPr lang="en-US" dirty="0" err="1"/>
              <a:t>RandomizedSearchCV</a:t>
            </a:r>
            <a:r>
              <a:rPr lang="en-US" dirty="0"/>
              <a:t> improved the </a:t>
            </a:r>
            <a:r>
              <a:rPr lang="en-US" b="1" dirty="0"/>
              <a:t>MAE to 881 </a:t>
            </a:r>
            <a:r>
              <a:rPr lang="en-US" dirty="0"/>
              <a:t>and </a:t>
            </a:r>
            <a:r>
              <a:rPr lang="en-US" b="1" dirty="0"/>
              <a:t>R² score to 0.47, </a:t>
            </a:r>
            <a:r>
              <a:rPr lang="en-US" dirty="0"/>
              <a:t>indicating only 47% of the variability in energy consumption is captured.</a:t>
            </a:r>
          </a:p>
          <a:p>
            <a:r>
              <a:rPr lang="en-US" dirty="0"/>
              <a:t>Random Forest Time-Series Analysis Challenges:</a:t>
            </a:r>
          </a:p>
          <a:p>
            <a:pPr lvl="1"/>
            <a:r>
              <a:rPr lang="en-US" dirty="0"/>
              <a:t>The model assumes that observations are independent and non-sequential, which is not the case in time-series data.</a:t>
            </a:r>
          </a:p>
          <a:p>
            <a:pPr lvl="1"/>
            <a:r>
              <a:rPr lang="en-US" dirty="0"/>
              <a:t>It does not effectively utilize lagged values and seasonal indicators, which are crucial for capturing temporal patterns.</a:t>
            </a:r>
          </a:p>
          <a:p>
            <a:pPr lvl="1"/>
            <a:r>
              <a:rPr lang="en-US" dirty="0"/>
              <a:t>The decision trees used in the model split the data into homogeneous groups that fail to capture cyclical patterns or trends over time.</a:t>
            </a:r>
          </a:p>
          <a:p>
            <a:pPr lvl="1"/>
            <a:r>
              <a:rPr lang="en-US" dirty="0"/>
              <a:t>Random forest is prone to overfitting, which can lead to poor performance when applied to time-series data.</a:t>
            </a:r>
          </a:p>
        </p:txBody>
      </p:sp>
      <p:cxnSp>
        <p:nvCxnSpPr>
          <p:cNvPr id="6" name="Straight Connector 5">
            <a:extLst>
              <a:ext uri="{FF2B5EF4-FFF2-40B4-BE49-F238E27FC236}">
                <a16:creationId xmlns:a16="http://schemas.microsoft.com/office/drawing/2014/main" id="{6551980A-DCE4-64BB-F097-F77AA617E9A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EA6A1DE-D35C-DBF3-BA9B-0159CF5C43A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576EAB3D-FBA7-A0BA-975D-7BC52FB76C8D}"/>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Random Forest</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23660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20495-DA16-66BE-3CB7-D2F4EF0C20C9}"/>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7CBB2BB3-6A6B-032A-EB7E-1CFCAFE03D6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68C6EF8-BB1A-AEE6-10FF-DA860D55A16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4975CF20-3CD7-FDBD-319D-2A2B8C1ED733}"/>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Random Forest</a:t>
            </a:r>
            <a:endParaRPr lang="en-US" sz="2800" dirty="0">
              <a:solidFill>
                <a:schemeClr val="tx1">
                  <a:lumMod val="75000"/>
                  <a:lumOff val="25000"/>
                </a:schemeClr>
              </a:solidFill>
            </a:endParaRPr>
          </a:p>
        </p:txBody>
      </p:sp>
      <p:pic>
        <p:nvPicPr>
          <p:cNvPr id="10" name="Picture 9">
            <a:extLst>
              <a:ext uri="{FF2B5EF4-FFF2-40B4-BE49-F238E27FC236}">
                <a16:creationId xmlns:a16="http://schemas.microsoft.com/office/drawing/2014/main" id="{7A66D3F4-7926-04D1-DB77-10E258842D57}"/>
              </a:ext>
            </a:extLst>
          </p:cNvPr>
          <p:cNvPicPr>
            <a:picLocks noChangeAspect="1"/>
          </p:cNvPicPr>
          <p:nvPr/>
        </p:nvPicPr>
        <p:blipFill>
          <a:blip r:embed="rId2"/>
          <a:stretch>
            <a:fillRect/>
          </a:stretch>
        </p:blipFill>
        <p:spPr>
          <a:xfrm>
            <a:off x="361592" y="786370"/>
            <a:ext cx="11406338" cy="5709066"/>
          </a:xfrm>
          <a:prstGeom prst="rect">
            <a:avLst/>
          </a:prstGeom>
        </p:spPr>
      </p:pic>
    </p:spTree>
    <p:extLst>
      <p:ext uri="{BB962C8B-B14F-4D97-AF65-F5344CB8AC3E}">
        <p14:creationId xmlns:p14="http://schemas.microsoft.com/office/powerpoint/2010/main" val="186632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E612A-E4AC-015A-13E2-D13553C863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DBC21-91AE-5F3D-1186-D11C8F117506}"/>
              </a:ext>
            </a:extLst>
          </p:cNvPr>
          <p:cNvSpPr>
            <a:spLocks noGrp="1"/>
          </p:cNvSpPr>
          <p:nvPr>
            <p:ph sz="half" idx="1"/>
          </p:nvPr>
        </p:nvSpPr>
        <p:spPr>
          <a:xfrm>
            <a:off x="838200" y="1152939"/>
            <a:ext cx="10515600" cy="5024024"/>
          </a:xfrm>
        </p:spPr>
        <p:txBody>
          <a:bodyPr>
            <a:normAutofit/>
          </a:bodyPr>
          <a:lstStyle/>
          <a:p>
            <a:r>
              <a:rPr lang="en-US" sz="2800" dirty="0"/>
              <a:t>Weather data serves as a </a:t>
            </a:r>
            <a:r>
              <a:rPr lang="en-US" sz="2800" b="1" dirty="0"/>
              <a:t>decent predictor </a:t>
            </a:r>
            <a:r>
              <a:rPr lang="en-US" sz="2800" dirty="0"/>
              <a:t>of energy consumption, as indicated by the models' predictive capabilities.</a:t>
            </a:r>
          </a:p>
          <a:p>
            <a:r>
              <a:rPr lang="en-US" sz="2800" dirty="0"/>
              <a:t>Monthly weather trends reveal that </a:t>
            </a:r>
            <a:r>
              <a:rPr lang="en-US" sz="2800" b="1" dirty="0"/>
              <a:t>average temperature patterns </a:t>
            </a:r>
            <a:r>
              <a:rPr lang="en-US" sz="2800" dirty="0"/>
              <a:t>correlate with energy consumption, highlighting the influence of seasonal changes.</a:t>
            </a:r>
          </a:p>
          <a:p>
            <a:r>
              <a:rPr lang="en-US" sz="2800" b="1" dirty="0"/>
              <a:t>Weather temperatures</a:t>
            </a:r>
            <a:r>
              <a:rPr lang="en-US" sz="2800" dirty="0"/>
              <a:t>—both hot and cold—are likely to impact on future energy consumption, necessitating further analysis to understand their effects.</a:t>
            </a:r>
          </a:p>
          <a:p>
            <a:pPr marL="0" indent="0">
              <a:buNone/>
            </a:pPr>
            <a:endParaRPr lang="en-US" dirty="0"/>
          </a:p>
          <a:p>
            <a:pPr marL="0" indent="0">
              <a:buNone/>
            </a:pPr>
            <a:r>
              <a:rPr lang="en-US" sz="2800" dirty="0"/>
              <a:t>And the winner is…</a:t>
            </a:r>
            <a:r>
              <a:rPr lang="en-US" sz="2800" b="1" dirty="0"/>
              <a:t>[insert model here]!</a:t>
            </a:r>
          </a:p>
        </p:txBody>
      </p:sp>
      <p:sp>
        <p:nvSpPr>
          <p:cNvPr id="5" name="Title 1">
            <a:extLst>
              <a:ext uri="{FF2B5EF4-FFF2-40B4-BE49-F238E27FC236}">
                <a16:creationId xmlns:a16="http://schemas.microsoft.com/office/drawing/2014/main" id="{90D7DA9A-9C09-0206-BCEF-47963D865FE1}"/>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Key Observations</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EC617CF1-9E0F-B4F7-3E56-96E4B43D764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CEC58E1-F5EB-93B5-D3DF-DE399906FBC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18410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184</TotalTime>
  <Words>724</Words>
  <Application>Microsoft Office PowerPoint</Application>
  <PresentationFormat>Widescreen</PresentationFormat>
  <Paragraphs>59</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Segoe UI Light</vt:lpstr>
      <vt:lpstr>Office Theme</vt:lpstr>
      <vt:lpstr>Final Project Predicting Energy Consumption based on Weather Forecasts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Molly Fox</dc:creator>
  <cp:lastModifiedBy>Molly Fox</cp:lastModifiedBy>
  <cp:revision>4</cp:revision>
  <dcterms:created xsi:type="dcterms:W3CDTF">2024-10-15T04:01:22Z</dcterms:created>
  <dcterms:modified xsi:type="dcterms:W3CDTF">2024-12-06T06:39:38Z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