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88" r:id="rId6"/>
    <p:sldId id="289" r:id="rId7"/>
    <p:sldId id="290" r:id="rId8"/>
    <p:sldId id="295"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ABC45-4695-4BE8-873B-6692B9A9150C}" v="2" dt="2024-10-15T04:44:10.322"/>
    <p1510:client id="{DB2806FC-3737-4B44-BA66-E01A5296CF05}" v="1" dt="2024-10-16T02:01:10.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85000" autoAdjust="0"/>
  </p:normalViewPr>
  <p:slideViewPr>
    <p:cSldViewPr snapToGrid="0" showGuides="1">
      <p:cViewPr varScale="1">
        <p:scale>
          <a:sx n="73" d="100"/>
          <a:sy n="73" d="100"/>
        </p:scale>
        <p:origin x="840" y="91"/>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12/5/2024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93279"/>
            <a:ext cx="8951843" cy="2382191"/>
          </a:xfrm>
        </p:spPr>
        <p:txBody>
          <a:bodyPr wrap="square" lIns="0" tIns="0" rIns="0" bIns="0" anchor="t">
            <a:spAutoFit/>
          </a:bodyPr>
          <a:lstStyle/>
          <a:p>
            <a:r>
              <a:rPr lang="en-US" b="1" dirty="0">
                <a:solidFill>
                  <a:schemeClr val="bg1"/>
                </a:solidFill>
              </a:rPr>
              <a:t>Final Project</a:t>
            </a:r>
            <a:br>
              <a:rPr lang="en-US" b="1" dirty="0">
                <a:solidFill>
                  <a:schemeClr val="bg1"/>
                </a:solidFill>
              </a:rPr>
            </a:br>
            <a:r>
              <a:rPr lang="en-US" sz="3600" b="1" dirty="0">
                <a:solidFill>
                  <a:schemeClr val="bg1"/>
                </a:solidFill>
              </a:rPr>
              <a:t>Predicting Energy Consumption based on Weather Forecasts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42211"/>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itle 1">
            <a:extLst>
              <a:ext uri="{FF2B5EF4-FFF2-40B4-BE49-F238E27FC236}">
                <a16:creationId xmlns:a16="http://schemas.microsoft.com/office/drawing/2014/main" id="{633632C6-594B-C0CD-D4B6-0F984C987ADA}"/>
              </a:ext>
            </a:extLst>
          </p:cNvPr>
          <p:cNvSpPr txBox="1">
            <a:spLocks/>
          </p:cNvSpPr>
          <p:nvPr/>
        </p:nvSpPr>
        <p:spPr>
          <a:xfrm>
            <a:off x="237232" y="5925467"/>
            <a:ext cx="11668539" cy="3877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2800" dirty="0">
                <a:solidFill>
                  <a:srgbClr val="FFFFFF"/>
                </a:solidFill>
              </a:rPr>
              <a:t>Chris Kellam, Eric </a:t>
            </a:r>
            <a:r>
              <a:rPr lang="en-US" sz="2800" dirty="0" err="1">
                <a:solidFill>
                  <a:srgbClr val="FFFFFF"/>
                </a:solidFill>
              </a:rPr>
              <a:t>Lidiak</a:t>
            </a:r>
            <a:r>
              <a:rPr lang="en-US" sz="2800" dirty="0">
                <a:solidFill>
                  <a:srgbClr val="FFFFFF"/>
                </a:solidFill>
              </a:rPr>
              <a:t>, Matthew Smith, Molly Fox, Jason Britton</a:t>
            </a: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E6BA5-E4EE-F3C7-34F8-E7ADB4D3BF0D}"/>
              </a:ext>
            </a:extLst>
          </p:cNvPr>
          <p:cNvSpPr>
            <a:spLocks noGrp="1"/>
          </p:cNvSpPr>
          <p:nvPr>
            <p:ph sz="half" idx="1"/>
          </p:nvPr>
        </p:nvSpPr>
        <p:spPr>
          <a:xfrm>
            <a:off x="838200" y="2097157"/>
            <a:ext cx="3853070" cy="4079806"/>
          </a:xfrm>
        </p:spPr>
        <p:txBody>
          <a:bodyPr>
            <a:normAutofit fontScale="92500" lnSpcReduction="10000"/>
          </a:bodyPr>
          <a:lstStyle/>
          <a:p>
            <a:pPr marL="0" indent="0">
              <a:buNone/>
            </a:pPr>
            <a:r>
              <a:rPr lang="en-US" sz="2800" b="1" dirty="0"/>
              <a:t>DESCRIPTION</a:t>
            </a:r>
          </a:p>
          <a:p>
            <a:pPr marL="0" indent="0">
              <a:buNone/>
            </a:pPr>
            <a:r>
              <a:rPr lang="en-US" sz="2800" dirty="0"/>
              <a:t>Create a predictive model based on historical weather and energy consumption data to forecast energy consumption based on weather variables such as minimum, maximum and average temperature, state, and mon</a:t>
            </a:r>
            <a:r>
              <a:rPr lang="en-US" dirty="0"/>
              <a:t>th of year. </a:t>
            </a:r>
            <a:endParaRPr lang="en-US" sz="2800" dirty="0"/>
          </a:p>
        </p:txBody>
      </p:sp>
      <p:sp>
        <p:nvSpPr>
          <p:cNvPr id="4" name="Content Placeholder 3">
            <a:extLst>
              <a:ext uri="{FF2B5EF4-FFF2-40B4-BE49-F238E27FC236}">
                <a16:creationId xmlns:a16="http://schemas.microsoft.com/office/drawing/2014/main" id="{56E5BD2E-D9FF-FD47-7861-12D59F0D3D8F}"/>
              </a:ext>
            </a:extLst>
          </p:cNvPr>
          <p:cNvSpPr>
            <a:spLocks noGrp="1"/>
          </p:cNvSpPr>
          <p:nvPr>
            <p:ph sz="half" idx="2"/>
          </p:nvPr>
        </p:nvSpPr>
        <p:spPr>
          <a:xfrm>
            <a:off x="5377070" y="2097157"/>
            <a:ext cx="5976730" cy="4079806"/>
          </a:xfrm>
        </p:spPr>
        <p:txBody>
          <a:bodyPr>
            <a:normAutofit fontScale="92500" lnSpcReduction="10000"/>
          </a:bodyPr>
          <a:lstStyle/>
          <a:p>
            <a:pPr marL="0" indent="0">
              <a:buNone/>
            </a:pPr>
            <a:r>
              <a:rPr lang="en-US" sz="2800" b="1" dirty="0"/>
              <a:t>RESEARCH QUESTIONS</a:t>
            </a:r>
          </a:p>
          <a:p>
            <a:r>
              <a:rPr lang="en-US" sz="2800" dirty="0"/>
              <a:t>What types of historical data are available for weather and energy consumption?</a:t>
            </a:r>
          </a:p>
          <a:p>
            <a:r>
              <a:rPr lang="en-US" sz="2800" dirty="0"/>
              <a:t>I</a:t>
            </a:r>
            <a:r>
              <a:rPr lang="en-US" dirty="0"/>
              <a:t>s weather data a good predictor of energy consumption?</a:t>
            </a:r>
          </a:p>
          <a:p>
            <a:endParaRPr lang="en-US" sz="2800" dirty="0"/>
          </a:p>
        </p:txBody>
      </p:sp>
      <p:cxnSp>
        <p:nvCxnSpPr>
          <p:cNvPr id="6" name="Straight Connector 5">
            <a:extLst>
              <a:ext uri="{FF2B5EF4-FFF2-40B4-BE49-F238E27FC236}">
                <a16:creationId xmlns:a16="http://schemas.microsoft.com/office/drawing/2014/main" id="{3850CE04-B719-9181-4DFE-CE4138BF0FF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037A836-5BE9-9EC1-3C22-51C9F3DE9E7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4B17579-0813-441F-8DE5-654334ECF8A7}"/>
              </a:ext>
            </a:extLst>
          </p:cNvPr>
          <p:cNvSpPr txBox="1">
            <a:spLocks/>
          </p:cNvSpPr>
          <p:nvPr/>
        </p:nvSpPr>
        <p:spPr>
          <a:xfrm>
            <a:off x="838200" y="1063487"/>
            <a:ext cx="10515600" cy="67820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t>TOPIC: Predicting Energy Consumption based on Weather Forecasts</a:t>
            </a:r>
          </a:p>
        </p:txBody>
      </p:sp>
      <p:sp>
        <p:nvSpPr>
          <p:cNvPr id="9" name="Title 1">
            <a:extLst>
              <a:ext uri="{FF2B5EF4-FFF2-40B4-BE49-F238E27FC236}">
                <a16:creationId xmlns:a16="http://schemas.microsoft.com/office/drawing/2014/main" id="{23740B6D-1BF2-9F1D-0517-B0F539833473}"/>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Summary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35077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02CF-8B72-B04E-7717-3C328B14FF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89BB3-DA5E-51D9-6AA7-31FA52BA250E}"/>
              </a:ext>
            </a:extLst>
          </p:cNvPr>
          <p:cNvSpPr>
            <a:spLocks noGrp="1"/>
          </p:cNvSpPr>
          <p:nvPr>
            <p:ph sz="half" idx="1"/>
          </p:nvPr>
        </p:nvSpPr>
        <p:spPr>
          <a:xfrm>
            <a:off x="838200" y="1152939"/>
            <a:ext cx="10515600" cy="5024024"/>
          </a:xfrm>
        </p:spPr>
        <p:txBody>
          <a:bodyPr>
            <a:normAutofit fontScale="92500" lnSpcReduction="10000"/>
          </a:bodyPr>
          <a:lstStyle/>
          <a:p>
            <a:r>
              <a:rPr lang="en-US" dirty="0"/>
              <a:t>Datasets</a:t>
            </a:r>
          </a:p>
          <a:p>
            <a:pPr lvl="1">
              <a:buFont typeface="Segoe UI Light" panose="020B0502040204020203" pitchFamily="34" charset="0"/>
              <a:buChar char="−"/>
            </a:pPr>
            <a:r>
              <a:rPr lang="en-US" sz="2800" i="1" dirty="0"/>
              <a:t>Energy Data: U.S. Energy Information Administration https://www.eia.gov</a:t>
            </a:r>
          </a:p>
          <a:p>
            <a:pPr lvl="1">
              <a:buFont typeface="Segoe UI Light" panose="020B0502040204020203" pitchFamily="34" charset="0"/>
              <a:buChar char="−"/>
            </a:pPr>
            <a:r>
              <a:rPr lang="en-US" sz="2800" i="1" dirty="0"/>
              <a:t>Weather Data: https://asmith.ucdavis.edu/data/prism-weather</a:t>
            </a:r>
          </a:p>
          <a:p>
            <a:r>
              <a:rPr lang="en-US" dirty="0"/>
              <a:t>Each team member took a potential model library (ARIMA, Prophet, Random Forest, LSTM, </a:t>
            </a:r>
            <a:r>
              <a:rPr lang="en-US" dirty="0" err="1"/>
              <a:t>XGBoost</a:t>
            </a:r>
            <a:r>
              <a:rPr lang="en-US" dirty="0"/>
              <a:t>) to compare and contrast the libraries predictive power using the two data sets.</a:t>
            </a:r>
          </a:p>
          <a:p>
            <a:r>
              <a:rPr lang="en-US" dirty="0"/>
              <a:t>The weather data began in January 1981 and continued through December 2023. The energy data began in January 2001 and continued through September 2024. We narrowed the scope of the combined data from January 2001 to December 2023. </a:t>
            </a:r>
          </a:p>
          <a:p>
            <a:r>
              <a:rPr lang="en-US" dirty="0"/>
              <a:t>Preprocessing was conducted jointly and individually based on the needs of the various models.</a:t>
            </a:r>
          </a:p>
        </p:txBody>
      </p:sp>
      <p:sp>
        <p:nvSpPr>
          <p:cNvPr id="5" name="Title 1">
            <a:extLst>
              <a:ext uri="{FF2B5EF4-FFF2-40B4-BE49-F238E27FC236}">
                <a16:creationId xmlns:a16="http://schemas.microsoft.com/office/drawing/2014/main" id="{3F135400-18D0-15C3-060F-12667B0DF732}"/>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and Delivery</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CFF73CA3-6F7C-8915-05EC-7751BB258E7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0BB36DB-CB7F-D191-49CB-2E2E1202680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33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24EC5-F2AF-10C7-204D-08BF102DF89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28CB23B-B269-F2EF-DB12-7D6CFB4B0EA0}"/>
              </a:ext>
            </a:extLst>
          </p:cNvPr>
          <p:cNvSpPr txBox="1">
            <a:spLocks/>
          </p:cNvSpPr>
          <p:nvPr/>
        </p:nvSpPr>
        <p:spPr>
          <a:xfrm>
            <a:off x="786962" y="910696"/>
            <a:ext cx="10618076" cy="3808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ARIMA </a:t>
            </a:r>
          </a:p>
          <a:p>
            <a:r>
              <a:rPr lang="en-US" sz="3200" dirty="0"/>
              <a:t>Prophet </a:t>
            </a:r>
          </a:p>
          <a:p>
            <a:r>
              <a:rPr lang="en-US" sz="3200" dirty="0"/>
              <a:t>Random Forest</a:t>
            </a:r>
          </a:p>
          <a:p>
            <a:r>
              <a:rPr lang="en-US" sz="3200" dirty="0"/>
              <a:t>LSTM</a:t>
            </a:r>
          </a:p>
          <a:p>
            <a:r>
              <a:rPr lang="en-US" sz="3200" dirty="0" err="1"/>
              <a:t>XGBoost</a:t>
            </a:r>
            <a:endParaRPr lang="en-US" sz="3600" dirty="0"/>
          </a:p>
        </p:txBody>
      </p:sp>
      <p:cxnSp>
        <p:nvCxnSpPr>
          <p:cNvPr id="6" name="Straight Connector 5">
            <a:extLst>
              <a:ext uri="{FF2B5EF4-FFF2-40B4-BE49-F238E27FC236}">
                <a16:creationId xmlns:a16="http://schemas.microsoft.com/office/drawing/2014/main" id="{C4CF88DD-99D3-9C74-6468-A086B8F555B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E20A67-95A4-FF8B-5DDD-9A7C621E4AF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FBE4D145-D5FA-3B94-6596-93A098824A4C}"/>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Accuracy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6014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E612A-E4AC-015A-13E2-D13553C863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DBC21-91AE-5F3D-1186-D11C8F117506}"/>
              </a:ext>
            </a:extLst>
          </p:cNvPr>
          <p:cNvSpPr>
            <a:spLocks noGrp="1"/>
          </p:cNvSpPr>
          <p:nvPr>
            <p:ph sz="half" idx="1"/>
          </p:nvPr>
        </p:nvSpPr>
        <p:spPr>
          <a:xfrm>
            <a:off x="838200" y="1152939"/>
            <a:ext cx="10515600" cy="5024024"/>
          </a:xfrm>
        </p:spPr>
        <p:txBody>
          <a:bodyPr>
            <a:normAutofit/>
          </a:bodyPr>
          <a:lstStyle/>
          <a:p>
            <a:r>
              <a:rPr lang="en-US" sz="2800" dirty="0"/>
              <a:t>Weather data is a decent predictor or energy consumption based on the models’ predictive capabilities…</a:t>
            </a:r>
          </a:p>
        </p:txBody>
      </p:sp>
      <p:sp>
        <p:nvSpPr>
          <p:cNvPr id="5" name="Title 1">
            <a:extLst>
              <a:ext uri="{FF2B5EF4-FFF2-40B4-BE49-F238E27FC236}">
                <a16:creationId xmlns:a16="http://schemas.microsoft.com/office/drawing/2014/main" id="{90D7DA9A-9C09-0206-BCEF-47963D865FE1}"/>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Key Observations</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EC617CF1-9E0F-B4F7-3E56-96E4B43D764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CEC58E1-F5EB-93B5-D3DF-DE399906FBC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18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101</TotalTime>
  <Words>255</Words>
  <Application>Microsoft Office PowerPoint</Application>
  <PresentationFormat>Widescreen</PresentationFormat>
  <Paragraphs>27</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Segoe UI Light</vt:lpstr>
      <vt:lpstr>Office Theme</vt:lpstr>
      <vt:lpstr>Final Project Predicting Energy Consumption based on Weather Forecasts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Molly Fox</dc:creator>
  <cp:lastModifiedBy>Jason Britton</cp:lastModifiedBy>
  <cp:revision>3</cp:revision>
  <dcterms:created xsi:type="dcterms:W3CDTF">2024-10-15T04:01:22Z</dcterms:created>
  <dcterms:modified xsi:type="dcterms:W3CDTF">2024-12-06T03:10:53Z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