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88" r:id="rId6"/>
    <p:sldId id="289" r:id="rId7"/>
    <p:sldId id="290" r:id="rId8"/>
    <p:sldId id="297" r:id="rId9"/>
    <p:sldId id="296" r:id="rId10"/>
    <p:sldId id="295"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E3D1E-67D5-4676-B8E5-B176EB981F41}" v="13" dt="2024-12-06T07:20:33.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5000" autoAdjust="0"/>
  </p:normalViewPr>
  <p:slideViewPr>
    <p:cSldViewPr snapToGrid="0" showGuides="1">
      <p:cViewPr varScale="1">
        <p:scale>
          <a:sx n="70" d="100"/>
          <a:sy n="70" d="100"/>
        </p:scale>
        <p:origin x="936"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F5FE3D1E-67D5-4676-B8E5-B176EB981F41}"/>
    <pc:docChg chg="undo custSel addSld delSld modSld">
      <pc:chgData name="Matthew Smith" userId="a1dbe5e423188b17" providerId="LiveId" clId="{F5FE3D1E-67D5-4676-B8E5-B176EB981F41}" dt="2024-12-06T07:21:54.593" v="688" actId="20577"/>
      <pc:docMkLst>
        <pc:docMk/>
      </pc:docMkLst>
      <pc:sldChg chg="new del">
        <pc:chgData name="Matthew Smith" userId="a1dbe5e423188b17" providerId="LiveId" clId="{F5FE3D1E-67D5-4676-B8E5-B176EB981F41}" dt="2024-12-06T06:45:25.469" v="1" actId="47"/>
        <pc:sldMkLst>
          <pc:docMk/>
          <pc:sldMk cId="1322645427" sldId="297"/>
        </pc:sldMkLst>
      </pc:sldChg>
      <pc:sldChg chg="addSp delSp modSp mod">
        <pc:chgData name="Matthew Smith" userId="a1dbe5e423188b17" providerId="LiveId" clId="{F5FE3D1E-67D5-4676-B8E5-B176EB981F41}" dt="2024-12-06T07:21:54.593" v="688" actId="20577"/>
        <pc:sldMkLst>
          <pc:docMk/>
          <pc:sldMk cId="1657733589" sldId="297"/>
        </pc:sldMkLst>
        <pc:spChg chg="mod">
          <ac:chgData name="Matthew Smith" userId="a1dbe5e423188b17" providerId="LiveId" clId="{F5FE3D1E-67D5-4676-B8E5-B176EB981F41}" dt="2024-12-06T07:21:54.593" v="688" actId="20577"/>
          <ac:spMkLst>
            <pc:docMk/>
            <pc:sldMk cId="1657733589" sldId="297"/>
            <ac:spMk id="8" creationId="{0A4A0003-AA42-C314-712F-65F34E562C2D}"/>
          </ac:spMkLst>
        </pc:spChg>
        <pc:spChg chg="mod">
          <ac:chgData name="Matthew Smith" userId="a1dbe5e423188b17" providerId="LiveId" clId="{F5FE3D1E-67D5-4676-B8E5-B176EB981F41}" dt="2024-12-06T06:45:45.207" v="7" actId="6549"/>
          <ac:spMkLst>
            <pc:docMk/>
            <pc:sldMk cId="1657733589" sldId="297"/>
            <ac:spMk id="9" creationId="{A62E3EDA-E41D-A9C8-3329-926AF2199C01}"/>
          </ac:spMkLst>
        </pc:spChg>
        <pc:spChg chg="add mod">
          <ac:chgData name="Matthew Smith" userId="a1dbe5e423188b17" providerId="LiveId" clId="{F5FE3D1E-67D5-4676-B8E5-B176EB981F41}" dt="2024-12-06T07:20:55.720" v="684" actId="255"/>
          <ac:spMkLst>
            <pc:docMk/>
            <pc:sldMk cId="1657733589" sldId="297"/>
            <ac:spMk id="12" creationId="{06129F7F-D4D8-1B2F-79E4-6400A35C86FB}"/>
          </ac:spMkLst>
        </pc:spChg>
        <pc:graphicFrameChg chg="add mod modGraphic">
          <ac:chgData name="Matthew Smith" userId="a1dbe5e423188b17" providerId="LiveId" clId="{F5FE3D1E-67D5-4676-B8E5-B176EB981F41}" dt="2024-12-06T07:21:00.719" v="685" actId="1076"/>
          <ac:graphicFrameMkLst>
            <pc:docMk/>
            <pc:sldMk cId="1657733589" sldId="297"/>
            <ac:graphicFrameMk id="5" creationId="{1255034B-E79C-84EC-2578-2D95566CC9A7}"/>
          </ac:graphicFrameMkLst>
        </pc:graphicFrameChg>
        <pc:picChg chg="del">
          <ac:chgData name="Matthew Smith" userId="a1dbe5e423188b17" providerId="LiveId" clId="{F5FE3D1E-67D5-4676-B8E5-B176EB981F41}" dt="2024-12-06T06:45:51.477" v="8" actId="478"/>
          <ac:picMkLst>
            <pc:docMk/>
            <pc:sldMk cId="1657733589" sldId="297"/>
            <ac:picMk id="3" creationId="{F5FBEAA9-E8E8-B900-A599-9C74A00221A9}"/>
          </ac:picMkLst>
        </pc:picChg>
        <pc:picChg chg="add mod">
          <ac:chgData name="Matthew Smith" userId="a1dbe5e423188b17" providerId="LiveId" clId="{F5FE3D1E-67D5-4676-B8E5-B176EB981F41}" dt="2024-12-06T07:21:12.400" v="687" actId="1076"/>
          <ac:picMkLst>
            <pc:docMk/>
            <pc:sldMk cId="1657733589" sldId="297"/>
            <ac:picMk id="4" creationId="{3D524C53-60A0-FCBE-ACEA-F80887ADFCCF}"/>
          </ac:picMkLst>
        </pc:picChg>
        <pc:picChg chg="add mod">
          <ac:chgData name="Matthew Smith" userId="a1dbe5e423188b17" providerId="LiveId" clId="{F5FE3D1E-67D5-4676-B8E5-B176EB981F41}" dt="2024-12-06T07:21:07.693" v="686" actId="14100"/>
          <ac:picMkLst>
            <pc:docMk/>
            <pc:sldMk cId="1657733589" sldId="297"/>
            <ac:picMk id="11" creationId="{1FFB338C-478D-FC0E-A6C8-2E14AFB33F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35077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3808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a:t>
            </a:r>
          </a:p>
          <a:p>
            <a:r>
              <a:rPr lang="en-US" sz="3200" dirty="0"/>
              <a:t>LSTM</a:t>
            </a:r>
          </a:p>
          <a:p>
            <a:r>
              <a:rPr lang="en-US" sz="3200" dirty="0" err="1"/>
              <a:t>XGBoost</a:t>
            </a:r>
            <a:r>
              <a:rPr lang="en-US" sz="3200" dirty="0"/>
              <a:t>: 81.18% Accuracy with a RMSE value of 2576.06</a:t>
            </a:r>
            <a:endParaRPr lang="en-US" sz="36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6014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75B1B-2E30-919C-B825-78D60E2CDAB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A4A0003-AA42-C314-712F-65F34E562C2D}"/>
              </a:ext>
            </a:extLst>
          </p:cNvPr>
          <p:cNvSpPr txBox="1">
            <a:spLocks/>
          </p:cNvSpPr>
          <p:nvPr/>
        </p:nvSpPr>
        <p:spPr>
          <a:xfrm>
            <a:off x="786962" y="910696"/>
            <a:ext cx="10618076" cy="2039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The </a:t>
            </a:r>
            <a:r>
              <a:rPr lang="en-US" sz="2400" dirty="0">
                <a:solidFill>
                  <a:srgbClr val="000000"/>
                </a:solidFill>
                <a:latin typeface="Segoe UI Light"/>
              </a:rPr>
              <a:t>ARIMA</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 model had an average RMSE value of 1771.17, </a:t>
            </a:r>
            <a:r>
              <a:rPr kumimoji="0" lang="en-US" sz="2400" b="0" i="0" u="none" strike="noStrike" kern="1200" cap="none" spc="0" normalizeH="0" baseline="0" noProof="0">
                <a:ln>
                  <a:noFill/>
                </a:ln>
                <a:solidFill>
                  <a:srgbClr val="000000"/>
                </a:solidFill>
                <a:effectLst/>
                <a:uLnTx/>
                <a:uFillTx/>
                <a:latin typeface="Segoe UI Light"/>
                <a:ea typeface="+mn-ea"/>
                <a:cs typeface="+mn-cs"/>
              </a:rPr>
              <a:t>Mean Absolute </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Error of 1494.48, and R-squared value of 0.06 (indicating the model explains only about 6.32% of the variability in coal consumption).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Segoe UI Light"/>
                <a:ea typeface="+mn-ea"/>
                <a:cs typeface="+mn-cs"/>
              </a:rPr>
              <a:t>Auto-ARIMA was used to find the best parameters. “ARIMA(2,1,1)(0,0,0)[0]” was identified to be the best model.</a:t>
            </a:r>
          </a:p>
        </p:txBody>
      </p:sp>
      <p:cxnSp>
        <p:nvCxnSpPr>
          <p:cNvPr id="6" name="Straight Connector 5">
            <a:extLst>
              <a:ext uri="{FF2B5EF4-FFF2-40B4-BE49-F238E27FC236}">
                <a16:creationId xmlns:a16="http://schemas.microsoft.com/office/drawing/2014/main" id="{1021C110-38BD-AC34-1A9F-6BA362D96B2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922A0C-0360-E497-25FD-B3EDB03A034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62E3EDA-E41D-A9C8-3329-926AF2199C0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Model: ARIMA</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pic>
        <p:nvPicPr>
          <p:cNvPr id="4" name="Picture 3">
            <a:extLst>
              <a:ext uri="{FF2B5EF4-FFF2-40B4-BE49-F238E27FC236}">
                <a16:creationId xmlns:a16="http://schemas.microsoft.com/office/drawing/2014/main" id="{3D524C53-60A0-FCBE-ACEA-F80887ADFCCF}"/>
              </a:ext>
            </a:extLst>
          </p:cNvPr>
          <p:cNvPicPr>
            <a:picLocks noChangeAspect="1"/>
          </p:cNvPicPr>
          <p:nvPr/>
        </p:nvPicPr>
        <p:blipFill>
          <a:blip r:embed="rId2"/>
          <a:stretch>
            <a:fillRect/>
          </a:stretch>
        </p:blipFill>
        <p:spPr>
          <a:xfrm>
            <a:off x="5591409" y="2477180"/>
            <a:ext cx="5537638" cy="2512948"/>
          </a:xfrm>
          <a:prstGeom prst="rect">
            <a:avLst/>
          </a:prstGeom>
        </p:spPr>
      </p:pic>
      <p:graphicFrame>
        <p:nvGraphicFramePr>
          <p:cNvPr id="5" name="Table 4">
            <a:extLst>
              <a:ext uri="{FF2B5EF4-FFF2-40B4-BE49-F238E27FC236}">
                <a16:creationId xmlns:a16="http://schemas.microsoft.com/office/drawing/2014/main" id="{1255034B-E79C-84EC-2578-2D95566CC9A7}"/>
              </a:ext>
            </a:extLst>
          </p:cNvPr>
          <p:cNvGraphicFramePr>
            <a:graphicFrameLocks noGrp="1"/>
          </p:cNvGraphicFramePr>
          <p:nvPr>
            <p:extLst>
              <p:ext uri="{D42A27DB-BD31-4B8C-83A1-F6EECF244321}">
                <p14:modId xmlns:p14="http://schemas.microsoft.com/office/powerpoint/2010/main" val="4267873594"/>
              </p:ext>
            </p:extLst>
          </p:nvPr>
        </p:nvGraphicFramePr>
        <p:xfrm>
          <a:off x="2043112" y="4334441"/>
          <a:ext cx="3033924" cy="2194560"/>
        </p:xfrm>
        <a:graphic>
          <a:graphicData uri="http://schemas.openxmlformats.org/drawingml/2006/table">
            <a:tbl>
              <a:tblPr firstRow="1" bandRow="1">
                <a:tableStyleId>{5C22544A-7EE6-4342-B048-85BDC9FD1C3A}</a:tableStyleId>
              </a:tblPr>
              <a:tblGrid>
                <a:gridCol w="1927096">
                  <a:extLst>
                    <a:ext uri="{9D8B030D-6E8A-4147-A177-3AD203B41FA5}">
                      <a16:colId xmlns:a16="http://schemas.microsoft.com/office/drawing/2014/main" val="1742975427"/>
                    </a:ext>
                  </a:extLst>
                </a:gridCol>
                <a:gridCol w="1106828">
                  <a:extLst>
                    <a:ext uri="{9D8B030D-6E8A-4147-A177-3AD203B41FA5}">
                      <a16:colId xmlns:a16="http://schemas.microsoft.com/office/drawing/2014/main" val="134308574"/>
                    </a:ext>
                  </a:extLst>
                </a:gridCol>
              </a:tblGrid>
              <a:tr h="3490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mn-lt"/>
                          <a:ea typeface="+mn-ea"/>
                          <a:cs typeface="+mn-cs"/>
                        </a:rPr>
                        <a:t>Predicted coal consumption</a:t>
                      </a:r>
                    </a:p>
                  </a:txBody>
                  <a:tcPr/>
                </a:tc>
                <a:tc hMerge="1">
                  <a:txBody>
                    <a:bodyPr/>
                    <a:lstStyle/>
                    <a:p>
                      <a:endParaRPr lang="en-US" dirty="0"/>
                    </a:p>
                  </a:txBody>
                  <a:tcPr/>
                </a:tc>
                <a:extLst>
                  <a:ext uri="{0D108BD9-81ED-4DB2-BD59-A6C34878D82A}">
                    <a16:rowId xmlns:a16="http://schemas.microsoft.com/office/drawing/2014/main" val="4082509038"/>
                  </a:ext>
                </a:extLst>
              </a:tr>
              <a:tr h="349069">
                <a:tc>
                  <a:txBody>
                    <a:bodyPr/>
                    <a:lstStyle/>
                    <a:p>
                      <a:r>
                        <a:rPr lang="en-US" sz="1800" dirty="0">
                          <a:solidFill>
                            <a:srgbClr val="000000"/>
                          </a:solidFill>
                          <a:latin typeface="+mn-lt"/>
                        </a:rPr>
                        <a:t>January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4193</a:t>
                      </a:r>
                    </a:p>
                  </a:txBody>
                  <a:tcPr/>
                </a:tc>
                <a:extLst>
                  <a:ext uri="{0D108BD9-81ED-4DB2-BD59-A6C34878D82A}">
                    <a16:rowId xmlns:a16="http://schemas.microsoft.com/office/drawing/2014/main" val="2653684665"/>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February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4789</a:t>
                      </a:r>
                    </a:p>
                  </a:txBody>
                  <a:tcPr/>
                </a:tc>
                <a:extLst>
                  <a:ext uri="{0D108BD9-81ED-4DB2-BD59-A6C34878D82A}">
                    <a16:rowId xmlns:a16="http://schemas.microsoft.com/office/drawing/2014/main" val="3957239976"/>
                  </a:ext>
                </a:extLst>
              </a:tr>
              <a:tr h="349069">
                <a:tc>
                  <a:txBody>
                    <a:bodyPr/>
                    <a:lstStyle/>
                    <a:p>
                      <a:r>
                        <a:rPr lang="en-US" sz="1800" dirty="0">
                          <a:solidFill>
                            <a:srgbClr val="000000"/>
                          </a:solidFill>
                          <a:latin typeface="+mn-lt"/>
                        </a:rPr>
                        <a:t>March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mn-lt"/>
                        </a:rPr>
                        <a:t>5276</a:t>
                      </a:r>
                    </a:p>
                  </a:txBody>
                  <a:tcPr/>
                </a:tc>
                <a:extLst>
                  <a:ext uri="{0D108BD9-81ED-4DB2-BD59-A6C34878D82A}">
                    <a16:rowId xmlns:a16="http://schemas.microsoft.com/office/drawing/2014/main" val="4173608989"/>
                  </a:ext>
                </a:extLst>
              </a:tr>
              <a:tr h="349069">
                <a:tc>
                  <a:txBody>
                    <a:bodyPr/>
                    <a:lstStyle/>
                    <a:p>
                      <a:r>
                        <a:rPr kumimoji="0" lang="en-US" sz="1800" b="0" i="0" u="none" strike="noStrike" kern="1200" cap="none" spc="0" normalizeH="0" baseline="0" noProof="0" dirty="0">
                          <a:ln>
                            <a:noFill/>
                          </a:ln>
                          <a:solidFill>
                            <a:srgbClr val="000000"/>
                          </a:solidFill>
                          <a:effectLst/>
                          <a:uLnTx/>
                          <a:uFillTx/>
                          <a:latin typeface="+mn-lt"/>
                          <a:ea typeface="+mn-ea"/>
                          <a:cs typeface="+mn-cs"/>
                        </a:rPr>
                        <a:t>April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5673</a:t>
                      </a:r>
                    </a:p>
                  </a:txBody>
                  <a:tcPr/>
                </a:tc>
                <a:extLst>
                  <a:ext uri="{0D108BD9-81ED-4DB2-BD59-A6C34878D82A}">
                    <a16:rowId xmlns:a16="http://schemas.microsoft.com/office/drawing/2014/main" val="1336981244"/>
                  </a:ext>
                </a:extLst>
              </a:tr>
              <a:tr h="349069">
                <a:tc>
                  <a:txBody>
                    <a:bodyPr/>
                    <a:lstStyle/>
                    <a:p>
                      <a:r>
                        <a:rPr lang="en-US" sz="1800" dirty="0">
                          <a:solidFill>
                            <a:srgbClr val="000000"/>
                          </a:solidFill>
                          <a:latin typeface="+mn-lt"/>
                        </a:rPr>
                        <a:t>May 2024</a:t>
                      </a:r>
                      <a:endParaRPr lang="en-US" dirty="0"/>
                    </a:p>
                  </a:txBody>
                  <a:tcPr/>
                </a:tc>
                <a:tc>
                  <a:txBody>
                    <a:bodyPr/>
                    <a:lstStyle/>
                    <a:p>
                      <a:r>
                        <a:rPr lang="en-US" sz="1800" dirty="0">
                          <a:solidFill>
                            <a:srgbClr val="000000"/>
                          </a:solidFill>
                          <a:latin typeface="+mn-lt"/>
                        </a:rPr>
                        <a:t>5998</a:t>
                      </a:r>
                      <a:endParaRPr lang="en-US" dirty="0"/>
                    </a:p>
                  </a:txBody>
                  <a:tcPr/>
                </a:tc>
                <a:extLst>
                  <a:ext uri="{0D108BD9-81ED-4DB2-BD59-A6C34878D82A}">
                    <a16:rowId xmlns:a16="http://schemas.microsoft.com/office/drawing/2014/main" val="4057797141"/>
                  </a:ext>
                </a:extLst>
              </a:tr>
            </a:tbl>
          </a:graphicData>
        </a:graphic>
      </p:graphicFrame>
      <p:pic>
        <p:nvPicPr>
          <p:cNvPr id="11" name="Picture 10">
            <a:extLst>
              <a:ext uri="{FF2B5EF4-FFF2-40B4-BE49-F238E27FC236}">
                <a16:creationId xmlns:a16="http://schemas.microsoft.com/office/drawing/2014/main" id="{1FFB338C-478D-FC0E-A6C8-2E14AFB33F6A}"/>
              </a:ext>
            </a:extLst>
          </p:cNvPr>
          <p:cNvPicPr>
            <a:picLocks noChangeAspect="1"/>
          </p:cNvPicPr>
          <p:nvPr/>
        </p:nvPicPr>
        <p:blipFill>
          <a:blip r:embed="rId3"/>
          <a:stretch>
            <a:fillRect/>
          </a:stretch>
        </p:blipFill>
        <p:spPr>
          <a:xfrm>
            <a:off x="5486400" y="5075170"/>
            <a:ext cx="6040954" cy="1509087"/>
          </a:xfrm>
          <a:prstGeom prst="rect">
            <a:avLst/>
          </a:prstGeom>
        </p:spPr>
      </p:pic>
      <p:sp>
        <p:nvSpPr>
          <p:cNvPr id="12" name="TextBox 11">
            <a:extLst>
              <a:ext uri="{FF2B5EF4-FFF2-40B4-BE49-F238E27FC236}">
                <a16:creationId xmlns:a16="http://schemas.microsoft.com/office/drawing/2014/main" id="{06129F7F-D4D8-1B2F-79E4-6400A35C86FB}"/>
              </a:ext>
            </a:extLst>
          </p:cNvPr>
          <p:cNvSpPr txBox="1"/>
          <p:nvPr/>
        </p:nvSpPr>
        <p:spPr>
          <a:xfrm>
            <a:off x="786962" y="2880828"/>
            <a:ext cx="4528457" cy="203132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srgbClr val="000000"/>
                </a:solidFill>
                <a:latin typeface="Segoe UI Light"/>
              </a:rPr>
              <a:t>The model was asked to predict coal consumption for January to May 2024 based off of data from January 2001 to December 2023</a:t>
            </a:r>
            <a:r>
              <a:rPr kumimoji="0" lang="en-US" sz="2400" b="0" i="0" u="none" strike="noStrike" kern="1200" cap="none" spc="0" normalizeH="0" baseline="0" noProof="0" dirty="0">
                <a:ln>
                  <a:noFill/>
                </a:ln>
                <a:solidFill>
                  <a:srgbClr val="000000"/>
                </a:solidFill>
                <a:effectLst/>
                <a:uLnTx/>
                <a:uFillTx/>
                <a:latin typeface="Segoe UI Light"/>
                <a:ea typeface="+mn-ea"/>
                <a:cs typeface="+mn-cs"/>
              </a:rPr>
              <a:t>:</a:t>
            </a:r>
          </a:p>
          <a:p>
            <a:endParaRPr lang="en-US" dirty="0"/>
          </a:p>
        </p:txBody>
      </p:sp>
    </p:spTree>
    <p:extLst>
      <p:ext uri="{BB962C8B-B14F-4D97-AF65-F5344CB8AC3E}">
        <p14:creationId xmlns:p14="http://schemas.microsoft.com/office/powerpoint/2010/main" val="16577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90D27-ADF3-0C76-633C-339005E23DB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2C6A32-918B-E135-7170-7A66ADB2C81A}"/>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XGBoost</a:t>
            </a:r>
            <a:r>
              <a:rPr lang="en-US" sz="2400" dirty="0"/>
              <a:t> model had a predictive accuracy of 81.18% with an average RMSE value of 2576.06. </a:t>
            </a:r>
          </a:p>
          <a:p>
            <a:r>
              <a:rPr lang="en-US" sz="2400" dirty="0"/>
              <a:t>Autotuning was used for dialing the model in. The best parameters were: {'subsample': 1.0, '</a:t>
            </a:r>
            <a:r>
              <a:rPr lang="en-US" sz="2400" dirty="0" err="1"/>
              <a:t>n_estimators</a:t>
            </a:r>
            <a:r>
              <a:rPr lang="en-US" sz="2400" dirty="0"/>
              <a:t>': 2000, '</a:t>
            </a:r>
            <a:r>
              <a:rPr lang="en-US" sz="2400" dirty="0" err="1"/>
              <a:t>min_child_weight</a:t>
            </a:r>
            <a:r>
              <a:rPr lang="en-US" sz="2400" dirty="0"/>
              <a:t>': 5, '</a:t>
            </a:r>
            <a:r>
              <a:rPr lang="en-US" sz="2400" dirty="0" err="1"/>
              <a:t>max_depth</a:t>
            </a:r>
            <a:r>
              <a:rPr lang="en-US" sz="2400" dirty="0"/>
              <a:t>': 5, '</a:t>
            </a:r>
            <a:r>
              <a:rPr lang="en-US" sz="2400" dirty="0" err="1"/>
              <a:t>learning_rate</a:t>
            </a:r>
            <a:r>
              <a:rPr lang="en-US" sz="2400" dirty="0"/>
              <a:t>': 0.3, '</a:t>
            </a:r>
            <a:r>
              <a:rPr lang="en-US" sz="2400" dirty="0" err="1"/>
              <a:t>colsample_bytree</a:t>
            </a:r>
            <a:r>
              <a:rPr lang="en-US" sz="2400" dirty="0"/>
              <a:t>': 1.0}</a:t>
            </a:r>
          </a:p>
          <a:p>
            <a:r>
              <a:rPr lang="en-US" sz="2400" dirty="0"/>
              <a:t>Given values for Texas in December 2023 for the various features:</a:t>
            </a:r>
          </a:p>
          <a:p>
            <a:pPr lvl="1"/>
            <a:r>
              <a:rPr lang="en-US" sz="1800" dirty="0"/>
              <a:t>'year': [2025], '</a:t>
            </a:r>
            <a:r>
              <a:rPr lang="en-US" sz="1800" dirty="0" err="1"/>
              <a:t>month_num</a:t>
            </a:r>
            <a:r>
              <a:rPr lang="en-US" sz="1800" dirty="0"/>
              <a:t>': [12], '</a:t>
            </a:r>
            <a:r>
              <a:rPr lang="en-US" sz="1800" dirty="0" err="1"/>
              <a:t>tmin</a:t>
            </a:r>
            <a:r>
              <a:rPr lang="en-US" sz="1800" dirty="0"/>
              <a:t>': [2.652], '</a:t>
            </a:r>
            <a:r>
              <a:rPr lang="en-US" sz="1800" dirty="0" err="1"/>
              <a:t>tmax</a:t>
            </a:r>
            <a:r>
              <a:rPr lang="en-US" sz="1800" dirty="0"/>
              <a:t>': [15.471], '</a:t>
            </a:r>
            <a:r>
              <a:rPr lang="en-US" sz="1800" dirty="0" err="1"/>
              <a:t>tavg</a:t>
            </a:r>
            <a:r>
              <a:rPr lang="en-US" sz="1800" dirty="0"/>
              <a:t>': [9.062], 'ppt': [94.212]</a:t>
            </a:r>
          </a:p>
          <a:p>
            <a:pPr marL="0" indent="0">
              <a:spcBef>
                <a:spcPts val="0"/>
              </a:spcBef>
              <a:buNone/>
            </a:pPr>
            <a:r>
              <a:rPr lang="en-US" sz="2400" dirty="0"/>
              <a:t>The model was asked to predict coal consumption for Texas in December 2025. The model predicted a value of 2871</a:t>
            </a:r>
          </a:p>
          <a:p>
            <a:pPr marL="0" indent="0">
              <a:spcBef>
                <a:spcPts val="0"/>
              </a:spcBef>
              <a:buNone/>
            </a:pPr>
            <a:r>
              <a:rPr lang="en-US" sz="2400" dirty="0"/>
              <a:t>thousand tons. The actual coal </a:t>
            </a:r>
          </a:p>
          <a:p>
            <a:pPr marL="0" indent="0">
              <a:spcBef>
                <a:spcPts val="0"/>
              </a:spcBef>
              <a:buNone/>
            </a:pPr>
            <a:r>
              <a:rPr lang="en-US" sz="2400" dirty="0"/>
              <a:t>consumption for Texas in December </a:t>
            </a:r>
          </a:p>
          <a:p>
            <a:pPr marL="0" indent="0">
              <a:spcBef>
                <a:spcPts val="0"/>
              </a:spcBef>
              <a:buNone/>
            </a:pPr>
            <a:r>
              <a:rPr lang="en-US" sz="2400" dirty="0"/>
              <a:t>2023 was 3736. A difference of 865 </a:t>
            </a:r>
          </a:p>
          <a:p>
            <a:pPr marL="0" indent="0">
              <a:spcBef>
                <a:spcPts val="0"/>
              </a:spcBef>
              <a:buNone/>
            </a:pPr>
            <a:r>
              <a:rPr lang="en-US" sz="2400" dirty="0"/>
              <a:t>thousand tons.  </a:t>
            </a:r>
          </a:p>
          <a:p>
            <a:pPr marL="0" indent="0">
              <a:buNone/>
            </a:pPr>
            <a:endParaRPr lang="en-US" sz="2400" dirty="0"/>
          </a:p>
        </p:txBody>
      </p:sp>
      <p:cxnSp>
        <p:nvCxnSpPr>
          <p:cNvPr id="6" name="Straight Connector 5">
            <a:extLst>
              <a:ext uri="{FF2B5EF4-FFF2-40B4-BE49-F238E27FC236}">
                <a16:creationId xmlns:a16="http://schemas.microsoft.com/office/drawing/2014/main" id="{4F1A1EDC-039F-185C-B91A-A73A68E955B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6C865-45DE-E5BE-20B7-1DEE098E456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EBD9AD6-EEA9-B141-CE4F-451CFE668FD9}"/>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t>
            </a:r>
            <a:r>
              <a:rPr lang="en-US" sz="2800" b="1" dirty="0" err="1">
                <a:solidFill>
                  <a:schemeClr val="tx1">
                    <a:lumMod val="75000"/>
                    <a:lumOff val="25000"/>
                  </a:schemeClr>
                </a:solidFill>
              </a:rPr>
              <a:t>XGBoost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00F682C-3E68-BE43-05F3-21885C3915DD}"/>
              </a:ext>
            </a:extLst>
          </p:cNvPr>
          <p:cNvPicPr>
            <a:picLocks noChangeAspect="1"/>
          </p:cNvPicPr>
          <p:nvPr/>
        </p:nvPicPr>
        <p:blipFill>
          <a:blip r:embed="rId2"/>
          <a:stretch>
            <a:fillRect/>
          </a:stretch>
        </p:blipFill>
        <p:spPr>
          <a:xfrm>
            <a:off x="5687410" y="3883302"/>
            <a:ext cx="5717628" cy="2645699"/>
          </a:xfrm>
          <a:prstGeom prst="rect">
            <a:avLst/>
          </a:prstGeom>
        </p:spPr>
      </p:pic>
    </p:spTree>
    <p:extLst>
      <p:ext uri="{BB962C8B-B14F-4D97-AF65-F5344CB8AC3E}">
        <p14:creationId xmlns:p14="http://schemas.microsoft.com/office/powerpoint/2010/main" val="371311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is a decent predictor or energy consumption based on the models’ predictive capabilities…</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18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156</TotalTime>
  <Words>533</Words>
  <Application>Microsoft Office PowerPoint</Application>
  <PresentationFormat>Widescreen</PresentationFormat>
  <Paragraphs>52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Matthew Smith</cp:lastModifiedBy>
  <cp:revision>4</cp:revision>
  <dcterms:created xsi:type="dcterms:W3CDTF">2024-10-15T04:01:22Z</dcterms:created>
  <dcterms:modified xsi:type="dcterms:W3CDTF">2024-12-06T07:21:56Z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