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70" r:id="rId7"/>
    <p:sldId id="271" r:id="rId8"/>
    <p:sldId id="272" r:id="rId9"/>
    <p:sldId id="273" r:id="rId10"/>
    <p:sldId id="274" r:id="rId11"/>
    <p:sldId id="275" r:id="rId12"/>
    <p:sldId id="276" r:id="rId13"/>
    <p:sldId id="277" r:id="rId14"/>
    <p:sldId id="267" r:id="rId15"/>
    <p:sldId id="268" r:id="rId16"/>
    <p:sldId id="262" r:id="rId17"/>
    <p:sldId id="263" r:id="rId18"/>
    <p:sldId id="264" r:id="rId19"/>
    <p:sldId id="265" r:id="rId20"/>
    <p:sldId id="26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746F7-23B9-4CB6-8F7F-4686066989A2}"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10269-A016-49CA-9F94-93870BEBDB40}" type="slidenum">
              <a:rPr lang="en-US" smtClean="0"/>
              <a:t>‹#›</a:t>
            </a:fld>
            <a:endParaRPr lang="en-US"/>
          </a:p>
        </p:txBody>
      </p:sp>
    </p:spTree>
    <p:extLst>
      <p:ext uri="{BB962C8B-B14F-4D97-AF65-F5344CB8AC3E}">
        <p14:creationId xmlns:p14="http://schemas.microsoft.com/office/powerpoint/2010/main" val="18783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6D94EC-CE64-4F2B-8D1B-3FC23613FCF3}"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2516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1D8F2F-655C-40DE-84E9-51EAC54AAF5F}"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346819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9987CC-9744-4531-B477-C1298C7FDCB4}" type="datetime1">
              <a:rPr lang="en-US" smtClean="0"/>
              <a:t>2/25/2025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44557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21C338-062E-43CE-8F75-B619016E75EB}"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58294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D225BAD-D533-4BE7-9AD4-93A29C27A39D}" type="datetime1">
              <a:rPr lang="en-US" smtClean="0"/>
              <a:t>2/25/2025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02ED2E8-583C-4BAD-984E-8493FCE9FD8A}" type="slidenum">
              <a:rPr lang="en-US" smtClean="0"/>
              <a:t>‹#›</a:t>
            </a:fld>
            <a:endParaRPr lang="en-US"/>
          </a:p>
        </p:txBody>
      </p:sp>
    </p:spTree>
    <p:extLst>
      <p:ext uri="{BB962C8B-B14F-4D97-AF65-F5344CB8AC3E}">
        <p14:creationId xmlns:p14="http://schemas.microsoft.com/office/powerpoint/2010/main" val="10352717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E5715C-EA1D-4FAC-9F46-CC074501793E}"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150654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A29373-F5F8-4C57-9E71-CE657C0EC07F}" type="datetime1">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16460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15C894-9A25-46BC-AB38-7623400ADB84}" type="datetime1">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307856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E3DB3-E776-4986-B505-3D874BA4DF67}" type="datetime1">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45765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861FC5-1F93-4628-901C-B6C0CB21633F}"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29761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553B94-F45B-492E-ABF6-452024275087}"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335555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D69CC33-6BA8-4086-9466-E518637DB5C0}" type="datetime1">
              <a:rPr lang="en-US" smtClean="0"/>
              <a:t>2/25/2025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02ED2E8-583C-4BAD-984E-8493FCE9FD8A}" type="slidenum">
              <a:rPr lang="en-US" smtClean="0"/>
              <a:t>‹#›</a:t>
            </a:fld>
            <a:endParaRPr lang="en-US"/>
          </a:p>
        </p:txBody>
      </p:sp>
    </p:spTree>
    <p:extLst>
      <p:ext uri="{BB962C8B-B14F-4D97-AF65-F5344CB8AC3E}">
        <p14:creationId xmlns:p14="http://schemas.microsoft.com/office/powerpoint/2010/main" val="42755603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soft.com/download/details.aspx?id=58494" TargetMode="External"/><Relationship Id="rId2" Type="http://schemas.openxmlformats.org/officeDocument/2006/relationships/hyperlink" Target="https://aka.ms/pbidesktopsto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ritannic Bold" panose="020B0903060703020204" pitchFamily="34" charset="0"/>
              </a:rPr>
              <a:t>Introduction to data analysis and BI</a:t>
            </a:r>
            <a:endParaRPr lang="en-US" dirty="0">
              <a:latin typeface="Britannic Bold" panose="020B0903060703020204" pitchFamily="34" charset="0"/>
            </a:endParaRPr>
          </a:p>
        </p:txBody>
      </p:sp>
      <p:sp>
        <p:nvSpPr>
          <p:cNvPr id="3" name="Subtitle 2"/>
          <p:cNvSpPr>
            <a:spLocks noGrp="1"/>
          </p:cNvSpPr>
          <p:nvPr>
            <p:ph type="subTitle" idx="1"/>
          </p:nvPr>
        </p:nvSpPr>
        <p:spPr>
          <a:xfrm>
            <a:off x="1524000" y="4664845"/>
            <a:ext cx="9144000" cy="1309255"/>
          </a:xfrm>
        </p:spPr>
        <p:txBody>
          <a:bodyPr>
            <a:normAutofit/>
          </a:bodyPr>
          <a:lstStyle/>
          <a:p>
            <a:r>
              <a:rPr lang="en-US" sz="4000" dirty="0" smtClean="0">
                <a:latin typeface="Britannic Bold" panose="020B0903060703020204" pitchFamily="34" charset="0"/>
              </a:rPr>
              <a:t>Pr. </a:t>
            </a:r>
            <a:r>
              <a:rPr lang="en-US" sz="4000" dirty="0" err="1" smtClean="0">
                <a:latin typeface="Britannic Bold" panose="020B0903060703020204" pitchFamily="34" charset="0"/>
              </a:rPr>
              <a:t>Abdessamad</a:t>
            </a:r>
            <a:r>
              <a:rPr lang="en-US" sz="4000" dirty="0" smtClean="0">
                <a:latin typeface="Britannic Bold" panose="020B0903060703020204" pitchFamily="34" charset="0"/>
              </a:rPr>
              <a:t> BENLAHBIB</a:t>
            </a:r>
          </a:p>
          <a:p>
            <a:r>
              <a:rPr lang="en-US" sz="3200" dirty="0" smtClean="0">
                <a:latin typeface="Britannic Bold" panose="020B0903060703020204" pitchFamily="34" charset="0"/>
              </a:rPr>
              <a:t>FSDM</a:t>
            </a:r>
            <a:endParaRPr lang="en-US" sz="3200" dirty="0">
              <a:latin typeface="Britannic Bold" panose="020B0903060703020204" pitchFamily="34" charset="0"/>
            </a:endParaRPr>
          </a:p>
        </p:txBody>
      </p:sp>
      <p:sp>
        <p:nvSpPr>
          <p:cNvPr id="4" name="Slide Number Placeholder 3"/>
          <p:cNvSpPr>
            <a:spLocks noGrp="1"/>
          </p:cNvSpPr>
          <p:nvPr>
            <p:ph type="sldNum" sz="quarter" idx="12"/>
          </p:nvPr>
        </p:nvSpPr>
        <p:spPr/>
        <p:txBody>
          <a:bodyPr/>
          <a:lstStyle/>
          <a:p>
            <a:fld id="{602ED2E8-583C-4BAD-984E-8493FCE9FD8A}" type="slidenum">
              <a:rPr lang="en-US" smtClean="0"/>
              <a:t>1</a:t>
            </a:fld>
            <a:endParaRPr lang="en-US"/>
          </a:p>
        </p:txBody>
      </p:sp>
    </p:spTree>
    <p:extLst>
      <p:ext uri="{BB962C8B-B14F-4D97-AF65-F5344CB8AC3E}">
        <p14:creationId xmlns:p14="http://schemas.microsoft.com/office/powerpoint/2010/main" val="1473378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VS Data analysis</a:t>
            </a:r>
          </a:p>
        </p:txBody>
      </p:sp>
      <p:sp>
        <p:nvSpPr>
          <p:cNvPr id="3" name="Content Placeholder 2"/>
          <p:cNvSpPr>
            <a:spLocks noGrp="1"/>
          </p:cNvSpPr>
          <p:nvPr>
            <p:ph idx="1"/>
          </p:nvPr>
        </p:nvSpPr>
        <p:spPr/>
        <p:txBody>
          <a:bodyPr>
            <a:normAutofit/>
          </a:bodyPr>
          <a:lstStyle/>
          <a:p>
            <a:pPr marL="228600" lvl="1" indent="0" algn="just">
              <a:buNone/>
            </a:pPr>
            <a:r>
              <a:rPr lang="en-US" sz="2600" b="1" dirty="0"/>
              <a:t>3</a:t>
            </a:r>
            <a:r>
              <a:rPr lang="en-US" sz="2600" b="1" dirty="0" smtClean="0"/>
              <a:t>.   Users:</a:t>
            </a:r>
            <a:endParaRPr lang="en-US" sz="2600" b="1" dirty="0"/>
          </a:p>
          <a:p>
            <a:pPr lvl="2" algn="just"/>
            <a:r>
              <a:rPr lang="en-US" sz="2400" b="1" dirty="0"/>
              <a:t>Data Analysis: </a:t>
            </a:r>
            <a:r>
              <a:rPr lang="en-US" sz="2400" dirty="0"/>
              <a:t>Typically performed by data analysts, data scientists, or researchers who possess strong quantitative and analytical skills. They focus on understanding data at a detailed level</a:t>
            </a:r>
            <a:r>
              <a:rPr lang="en-US" sz="2400" dirty="0" smtClean="0"/>
              <a:t>.</a:t>
            </a:r>
          </a:p>
          <a:p>
            <a:pPr lvl="2" algn="just"/>
            <a:r>
              <a:rPr lang="en-US" sz="2400" b="1" dirty="0" smtClean="0"/>
              <a:t>Business </a:t>
            </a:r>
            <a:r>
              <a:rPr lang="en-US" sz="2400" b="1" dirty="0"/>
              <a:t>Intelligence: </a:t>
            </a:r>
            <a:r>
              <a:rPr lang="en-US" sz="2400" dirty="0"/>
              <a:t>Used by a broader range of stakeholders within an organization, including executives, managers, and operational staff. BI tools are designed to be user-friendly and accessible to individuals who may not have specialized analytical skills.</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10</a:t>
            </a:fld>
            <a:endParaRPr lang="en-US"/>
          </a:p>
        </p:txBody>
      </p:sp>
    </p:spTree>
    <p:extLst>
      <p:ext uri="{BB962C8B-B14F-4D97-AF65-F5344CB8AC3E}">
        <p14:creationId xmlns:p14="http://schemas.microsoft.com/office/powerpoint/2010/main" val="249035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VS Data analysis</a:t>
            </a:r>
          </a:p>
        </p:txBody>
      </p:sp>
      <p:sp>
        <p:nvSpPr>
          <p:cNvPr id="3" name="Content Placeholder 2"/>
          <p:cNvSpPr>
            <a:spLocks noGrp="1"/>
          </p:cNvSpPr>
          <p:nvPr>
            <p:ph idx="1"/>
          </p:nvPr>
        </p:nvSpPr>
        <p:spPr/>
        <p:txBody>
          <a:bodyPr>
            <a:normAutofit/>
          </a:bodyPr>
          <a:lstStyle/>
          <a:p>
            <a:pPr marL="228600" lvl="1" indent="0" algn="just">
              <a:buNone/>
            </a:pPr>
            <a:r>
              <a:rPr lang="en-US" sz="2600" b="1" dirty="0" smtClean="0"/>
              <a:t>4</a:t>
            </a:r>
            <a:r>
              <a:rPr lang="en-US" sz="2600" b="1" dirty="0"/>
              <a:t>. </a:t>
            </a:r>
            <a:r>
              <a:rPr lang="en-US" sz="2600" b="1" dirty="0" smtClean="0"/>
              <a:t>  Time </a:t>
            </a:r>
            <a:r>
              <a:rPr lang="en-US" sz="2600" b="1" dirty="0"/>
              <a:t>Horizon:</a:t>
            </a:r>
          </a:p>
          <a:p>
            <a:pPr lvl="2" algn="just"/>
            <a:r>
              <a:rPr lang="en-US" sz="2400" b="1" dirty="0"/>
              <a:t>Data Analysis: </a:t>
            </a:r>
            <a:r>
              <a:rPr lang="en-US" sz="2400" dirty="0"/>
              <a:t>Often focuses on historical data to understand past trends and behaviors</a:t>
            </a:r>
            <a:r>
              <a:rPr lang="en-US" sz="2400" dirty="0" smtClean="0"/>
              <a:t>.</a:t>
            </a:r>
          </a:p>
          <a:p>
            <a:pPr lvl="2" algn="just"/>
            <a:r>
              <a:rPr lang="en-US" sz="2400" b="1" dirty="0" smtClean="0"/>
              <a:t>Business </a:t>
            </a:r>
            <a:r>
              <a:rPr lang="en-US" sz="2400" b="1" dirty="0"/>
              <a:t>Intelligence: </a:t>
            </a:r>
            <a:r>
              <a:rPr lang="en-US" sz="2400" dirty="0"/>
              <a:t>While historical data is important, BI also emphasizes real-time or near-real-time analysis to support operational decision-making and ongoing monitoring of key performance indicators (KPIs).</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11</a:t>
            </a:fld>
            <a:endParaRPr lang="en-US"/>
          </a:p>
        </p:txBody>
      </p:sp>
    </p:spTree>
    <p:extLst>
      <p:ext uri="{BB962C8B-B14F-4D97-AF65-F5344CB8AC3E}">
        <p14:creationId xmlns:p14="http://schemas.microsoft.com/office/powerpoint/2010/main" val="772482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VS Data analysis</a:t>
            </a:r>
          </a:p>
        </p:txBody>
      </p:sp>
      <p:sp>
        <p:nvSpPr>
          <p:cNvPr id="3" name="Content Placeholder 2"/>
          <p:cNvSpPr>
            <a:spLocks noGrp="1"/>
          </p:cNvSpPr>
          <p:nvPr>
            <p:ph idx="1"/>
          </p:nvPr>
        </p:nvSpPr>
        <p:spPr/>
        <p:txBody>
          <a:bodyPr>
            <a:normAutofit/>
          </a:bodyPr>
          <a:lstStyle/>
          <a:p>
            <a:pPr marL="228600" lvl="1" indent="0" algn="just">
              <a:buNone/>
            </a:pPr>
            <a:r>
              <a:rPr lang="en-US" sz="2600" b="1" dirty="0" smtClean="0"/>
              <a:t>5</a:t>
            </a:r>
            <a:r>
              <a:rPr lang="en-US" sz="2600" b="1" dirty="0"/>
              <a:t>. </a:t>
            </a:r>
            <a:r>
              <a:rPr lang="en-US" sz="2600" b="1" dirty="0" smtClean="0"/>
              <a:t>  Tools </a:t>
            </a:r>
            <a:r>
              <a:rPr lang="en-US" sz="2600" b="1" dirty="0"/>
              <a:t>and </a:t>
            </a:r>
            <a:r>
              <a:rPr lang="en-US" sz="2600" b="1" dirty="0" smtClean="0"/>
              <a:t>Technologies:</a:t>
            </a:r>
            <a:endParaRPr lang="en-US" sz="2600" b="1" dirty="0"/>
          </a:p>
          <a:p>
            <a:pPr lvl="2" algn="just"/>
            <a:r>
              <a:rPr lang="en-US" sz="2400" b="1" dirty="0"/>
              <a:t>Data Analysis: </a:t>
            </a:r>
            <a:r>
              <a:rPr lang="en-US" sz="2400" dirty="0"/>
              <a:t>Involves a variety of tools and techniques such as statistical analysis, data mining, and machine learning algorithms. Programming languages like Python and R are commonly used</a:t>
            </a:r>
            <a:r>
              <a:rPr lang="en-US" sz="2400" dirty="0" smtClean="0"/>
              <a:t>.</a:t>
            </a:r>
          </a:p>
          <a:p>
            <a:pPr lvl="2" algn="just"/>
            <a:r>
              <a:rPr lang="en-US" sz="2400" b="1" dirty="0" smtClean="0"/>
              <a:t>Business </a:t>
            </a:r>
            <a:r>
              <a:rPr lang="en-US" sz="2400" b="1" dirty="0"/>
              <a:t>Intelligence: </a:t>
            </a:r>
            <a:r>
              <a:rPr lang="en-US" sz="2400" dirty="0"/>
              <a:t>Relies on specialized BI platforms and tools such as Tableau, Power BI, and </a:t>
            </a:r>
            <a:r>
              <a:rPr lang="en-US" sz="2400" dirty="0" err="1"/>
              <a:t>QlikView</a:t>
            </a:r>
            <a:r>
              <a:rPr lang="en-US" sz="2400" dirty="0"/>
              <a:t>. These tools often offer features for data visualization, </a:t>
            </a:r>
            <a:r>
              <a:rPr lang="en-US" sz="2400" dirty="0" smtClean="0"/>
              <a:t>and interactive dashboards.</a:t>
            </a: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12</a:t>
            </a:fld>
            <a:endParaRPr lang="en-US"/>
          </a:p>
        </p:txBody>
      </p:sp>
    </p:spTree>
    <p:extLst>
      <p:ext uri="{BB962C8B-B14F-4D97-AF65-F5344CB8AC3E}">
        <p14:creationId xmlns:p14="http://schemas.microsoft.com/office/powerpoint/2010/main" val="619549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VS Data analysis</a:t>
            </a:r>
          </a:p>
        </p:txBody>
      </p:sp>
      <p:sp>
        <p:nvSpPr>
          <p:cNvPr id="3" name="Content Placeholder 2"/>
          <p:cNvSpPr>
            <a:spLocks noGrp="1"/>
          </p:cNvSpPr>
          <p:nvPr>
            <p:ph idx="1"/>
          </p:nvPr>
        </p:nvSpPr>
        <p:spPr/>
        <p:txBody>
          <a:bodyPr>
            <a:normAutofit/>
          </a:bodyPr>
          <a:lstStyle/>
          <a:p>
            <a:pPr algn="just"/>
            <a:r>
              <a:rPr lang="en-US" sz="2800" dirty="0"/>
              <a:t>In summary, while data analysis is a component of business intelligence, BI encompasses a broader set of activities aimed at providing actionable insights to support strategic and operational decision-making within organizations</a:t>
            </a:r>
            <a:r>
              <a:rPr lang="en-US" sz="2800" dirty="0" smtClean="0"/>
              <a:t>.</a:t>
            </a:r>
          </a:p>
          <a:p>
            <a:r>
              <a:rPr lang="en-US" sz="2800" b="1" dirty="0"/>
              <a:t>In essence:</a:t>
            </a:r>
            <a:endParaRPr lang="en-US" sz="2800" dirty="0"/>
          </a:p>
          <a:p>
            <a:pPr lvl="1"/>
            <a:r>
              <a:rPr lang="en-US" sz="2600" dirty="0"/>
              <a:t>BI can be seen as providing the "</a:t>
            </a:r>
            <a:r>
              <a:rPr lang="en-US" sz="2600" dirty="0" smtClean="0"/>
              <a:t>what“, "how“ and </a:t>
            </a:r>
            <a:r>
              <a:rPr lang="en-US" sz="2600" smtClean="0"/>
              <a:t>“why” </a:t>
            </a:r>
            <a:r>
              <a:rPr lang="en-US" sz="2600" dirty="0"/>
              <a:t>of business performance.</a:t>
            </a:r>
          </a:p>
          <a:p>
            <a:pPr lvl="1"/>
            <a:r>
              <a:rPr lang="en-US" sz="2600" dirty="0"/>
              <a:t>Data Analysis can be seen as providing the </a:t>
            </a:r>
            <a:r>
              <a:rPr lang="en-US" sz="2600" dirty="0" smtClean="0"/>
              <a:t>"</a:t>
            </a:r>
            <a:r>
              <a:rPr lang="en-US" sz="2600" dirty="0"/>
              <a:t>what next."</a:t>
            </a:r>
          </a:p>
          <a:p>
            <a:pPr algn="just"/>
            <a:endParaRPr lang="en-US" sz="2800" dirty="0"/>
          </a:p>
          <a:p>
            <a:pPr algn="just"/>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13</a:t>
            </a:fld>
            <a:endParaRPr lang="en-US"/>
          </a:p>
        </p:txBody>
      </p:sp>
    </p:spTree>
    <p:extLst>
      <p:ext uri="{BB962C8B-B14F-4D97-AF65-F5344CB8AC3E}">
        <p14:creationId xmlns:p14="http://schemas.microsoft.com/office/powerpoint/2010/main" val="3714440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and Pandas for Data Cleaning and </a:t>
            </a:r>
            <a:r>
              <a:rPr lang="en-US" dirty="0" smtClean="0"/>
              <a:t>Preparation</a:t>
            </a:r>
            <a:endParaRPr lang="en-US" dirty="0"/>
          </a:p>
        </p:txBody>
      </p:sp>
      <p:sp>
        <p:nvSpPr>
          <p:cNvPr id="3" name="Content Placeholder 2"/>
          <p:cNvSpPr>
            <a:spLocks noGrp="1"/>
          </p:cNvSpPr>
          <p:nvPr>
            <p:ph idx="1"/>
          </p:nvPr>
        </p:nvSpPr>
        <p:spPr/>
        <p:txBody>
          <a:bodyPr>
            <a:normAutofit/>
          </a:bodyPr>
          <a:lstStyle/>
          <a:p>
            <a:pPr algn="just"/>
            <a:r>
              <a:rPr lang="en-US" sz="2800" dirty="0"/>
              <a:t>Pandas is a Python library used for working with data sets</a:t>
            </a:r>
            <a:r>
              <a:rPr lang="en-US" sz="2800" dirty="0" smtClean="0"/>
              <a:t>.</a:t>
            </a:r>
            <a:endParaRPr lang="en-US" sz="2800" dirty="0"/>
          </a:p>
          <a:p>
            <a:pPr algn="just"/>
            <a:r>
              <a:rPr lang="en-US" sz="2800" dirty="0"/>
              <a:t>It has functions for analyzing, cleaning, exploring, and manipulating data</a:t>
            </a:r>
            <a:r>
              <a:rPr lang="en-US" sz="2800" dirty="0" smtClean="0"/>
              <a:t>.</a:t>
            </a:r>
            <a:endParaRPr lang="en-US" sz="2800" dirty="0"/>
          </a:p>
          <a:p>
            <a:pPr algn="just"/>
            <a:r>
              <a:rPr lang="en-US" sz="2800" dirty="0"/>
              <a:t>The name "Pandas" has a reference to both "Panel Data", and "Python Data Analysis" and was created by Wes McKinney in 2008.</a:t>
            </a:r>
            <a:endParaRPr lang="en-US"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14</a:t>
            </a:fld>
            <a:endParaRPr lang="en-US"/>
          </a:p>
        </p:txBody>
      </p:sp>
      <p:pic>
        <p:nvPicPr>
          <p:cNvPr id="2056" name="Picture 8" descr="File:Panda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559" y="4633740"/>
            <a:ext cx="487680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520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and Pandas for Data Cleaning and </a:t>
            </a:r>
            <a:r>
              <a:rPr lang="en-US" dirty="0" smtClean="0"/>
              <a:t>Preparation</a:t>
            </a:r>
            <a:endParaRPr lang="en-US" dirty="0"/>
          </a:p>
        </p:txBody>
      </p:sp>
      <p:sp>
        <p:nvSpPr>
          <p:cNvPr id="3" name="Content Placeholder 2"/>
          <p:cNvSpPr>
            <a:spLocks noGrp="1"/>
          </p:cNvSpPr>
          <p:nvPr>
            <p:ph idx="1"/>
          </p:nvPr>
        </p:nvSpPr>
        <p:spPr/>
        <p:txBody>
          <a:bodyPr>
            <a:normAutofit/>
          </a:bodyPr>
          <a:lstStyle/>
          <a:p>
            <a:pPr algn="just"/>
            <a:r>
              <a:rPr lang="en-US" sz="2800" dirty="0"/>
              <a:t>Pandas allows us to analyze big data and make conclusions based on statistical theories.</a:t>
            </a:r>
          </a:p>
          <a:p>
            <a:pPr algn="just"/>
            <a:r>
              <a:rPr lang="en-US" sz="2800" dirty="0"/>
              <a:t>Pandas can clean messy data sets, and make them readable and relevant.</a:t>
            </a:r>
          </a:p>
          <a:p>
            <a:pPr algn="just"/>
            <a:r>
              <a:rPr lang="en-US" sz="2800" dirty="0"/>
              <a:t>Relevant data is very important in data science.</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15</a:t>
            </a:fld>
            <a:endParaRPr lang="en-US"/>
          </a:p>
        </p:txBody>
      </p:sp>
    </p:spTree>
    <p:extLst>
      <p:ext uri="{BB962C8B-B14F-4D97-AF65-F5344CB8AC3E}">
        <p14:creationId xmlns:p14="http://schemas.microsoft.com/office/powerpoint/2010/main" val="3546942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a:bodyPr>
          <a:lstStyle/>
          <a:p>
            <a:pPr algn="just"/>
            <a:r>
              <a:rPr lang="en-US" sz="2800" dirty="0"/>
              <a:t>Power BI Desktop is a free application you install on your local computer that lets you connect to, transform, and visualize your data. With Power BI Desktop, you can connect to multiple different sources of data, and combine them (often called modeling) into a data model. This data model lets you build visuals, and collections of visuals you can share as reports, with other people inside your organization.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16</a:t>
            </a:fld>
            <a:endParaRPr lang="en-US"/>
          </a:p>
        </p:txBody>
      </p:sp>
      <p:pic>
        <p:nvPicPr>
          <p:cNvPr id="3074" name="Picture 2" descr="https://store-images.s-microsoft.com/image/apps.9729.14405452487353876.a6612b1c-3bfc-46da-ad7e-0dd83b65757d.be9b17fe-9781-42f6-9a3e-4914ef774843?h=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409" y="5023948"/>
            <a:ext cx="1375099" cy="137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27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17</a:t>
            </a:fld>
            <a:endParaRPr lang="en-US"/>
          </a:p>
        </p:txBody>
      </p:sp>
      <p:pic>
        <p:nvPicPr>
          <p:cNvPr id="1026" name="Picture 2" descr="Screenshot of Power BI Desktop showing sampl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821" y="2181041"/>
            <a:ext cx="8076276" cy="428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8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a:bodyPr>
          <a:lstStyle/>
          <a:p>
            <a:pPr algn="just"/>
            <a:r>
              <a:rPr lang="en-US" sz="2800" dirty="0"/>
              <a:t>The most common uses for Power BI Desktop are as follows</a:t>
            </a:r>
            <a:r>
              <a:rPr lang="en-US" sz="2800" dirty="0" smtClean="0"/>
              <a:t>:</a:t>
            </a:r>
            <a:endParaRPr lang="en-US" sz="2800" dirty="0"/>
          </a:p>
          <a:p>
            <a:pPr lvl="1" algn="just">
              <a:buFont typeface="Wingdings" panose="05000000000000000000" pitchFamily="2" charset="2"/>
              <a:buChar char="§"/>
            </a:pPr>
            <a:r>
              <a:rPr lang="en-US" sz="2600" dirty="0"/>
              <a:t>Connect to data.</a:t>
            </a:r>
          </a:p>
          <a:p>
            <a:pPr lvl="1" algn="just">
              <a:buFont typeface="Wingdings" panose="05000000000000000000" pitchFamily="2" charset="2"/>
              <a:buChar char="§"/>
            </a:pPr>
            <a:r>
              <a:rPr lang="en-US" sz="2600" dirty="0"/>
              <a:t>Transform and clean data to create a data model.</a:t>
            </a:r>
          </a:p>
          <a:p>
            <a:pPr lvl="1" algn="just">
              <a:buFont typeface="Wingdings" panose="05000000000000000000" pitchFamily="2" charset="2"/>
              <a:buChar char="§"/>
            </a:pPr>
            <a:r>
              <a:rPr lang="en-US" sz="2600" dirty="0"/>
              <a:t>Create visuals, such as charts or graphs that provide visual representations of the data.</a:t>
            </a:r>
          </a:p>
          <a:p>
            <a:pPr lvl="1" algn="just">
              <a:buFont typeface="Wingdings" panose="05000000000000000000" pitchFamily="2" charset="2"/>
              <a:buChar char="§"/>
            </a:pPr>
            <a:r>
              <a:rPr lang="en-US" sz="2600" dirty="0"/>
              <a:t>Create reports that are collections of visuals on one or more report pages.</a:t>
            </a:r>
          </a:p>
          <a:p>
            <a:pPr lvl="1" algn="just">
              <a:buFont typeface="Wingdings" panose="05000000000000000000" pitchFamily="2" charset="2"/>
              <a:buChar char="§"/>
            </a:pPr>
            <a:r>
              <a:rPr lang="en-US" sz="2600" dirty="0"/>
              <a:t>Share reports with others by using the Power BI service.</a:t>
            </a:r>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18</a:t>
            </a:fld>
            <a:endParaRPr lang="en-US"/>
          </a:p>
        </p:txBody>
      </p:sp>
    </p:spTree>
    <p:extLst>
      <p:ext uri="{BB962C8B-B14F-4D97-AF65-F5344CB8AC3E}">
        <p14:creationId xmlns:p14="http://schemas.microsoft.com/office/powerpoint/2010/main" val="3377512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a:bodyPr>
          <a:lstStyle/>
          <a:p>
            <a:pPr algn="just"/>
            <a:r>
              <a:rPr lang="en-US" sz="2800" dirty="0"/>
              <a:t>People who are responsible for such tasks are often considered data analysts (sometimes referred to as analysts) or business intelligence professionals (often referred to as report creators). Many people who don't consider themselves an analyst or a report creator use Power BI Desktop to create compelling reports, or to pull data from various sources. They can build data models, and then share the reports with their coworkers and organizations.</a:t>
            </a:r>
          </a:p>
          <a:p>
            <a:endParaRPr lang="en-US"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19</a:t>
            </a:fld>
            <a:endParaRPr lang="en-US"/>
          </a:p>
        </p:txBody>
      </p:sp>
    </p:spTree>
    <p:extLst>
      <p:ext uri="{BB962C8B-B14F-4D97-AF65-F5344CB8AC3E}">
        <p14:creationId xmlns:p14="http://schemas.microsoft.com/office/powerpoint/2010/main" val="77173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202919" y="1966451"/>
            <a:ext cx="9784080" cy="4821527"/>
          </a:xfrm>
        </p:spPr>
        <p:txBody>
          <a:bodyPr>
            <a:normAutofit/>
          </a:bodyPr>
          <a:lstStyle/>
          <a:p>
            <a:pPr>
              <a:buFont typeface="Wingdings" panose="05000000000000000000" pitchFamily="2" charset="2"/>
              <a:buChar char="q"/>
            </a:pPr>
            <a:r>
              <a:rPr lang="en-US" sz="2800" dirty="0" smtClean="0"/>
              <a:t> What </a:t>
            </a:r>
            <a:r>
              <a:rPr lang="en-US" sz="2800" dirty="0"/>
              <a:t>is a Data Analysis Workflow</a:t>
            </a:r>
            <a:r>
              <a:rPr lang="en-US" sz="2800" dirty="0" smtClean="0"/>
              <a:t>?</a:t>
            </a:r>
            <a:endParaRPr lang="en-US" sz="2800" dirty="0"/>
          </a:p>
          <a:p>
            <a:pPr>
              <a:buFont typeface="Wingdings" panose="05000000000000000000" pitchFamily="2" charset="2"/>
              <a:buChar char="q"/>
            </a:pPr>
            <a:r>
              <a:rPr lang="en-US" sz="2800" dirty="0" smtClean="0"/>
              <a:t> Steps </a:t>
            </a:r>
            <a:r>
              <a:rPr lang="en-US" sz="2800" dirty="0"/>
              <a:t>in a Data Analysis </a:t>
            </a:r>
            <a:r>
              <a:rPr lang="en-US" sz="2800" dirty="0" smtClean="0"/>
              <a:t>Workflow</a:t>
            </a:r>
          </a:p>
          <a:p>
            <a:pPr>
              <a:buFont typeface="Wingdings" panose="05000000000000000000" pitchFamily="2" charset="2"/>
              <a:buChar char="q"/>
            </a:pPr>
            <a:r>
              <a:rPr lang="en-US" sz="2800" dirty="0" smtClean="0"/>
              <a:t> What </a:t>
            </a:r>
            <a:r>
              <a:rPr lang="en-US" sz="2800" dirty="0"/>
              <a:t>is </a:t>
            </a:r>
            <a:r>
              <a:rPr lang="en-US" sz="2800" dirty="0" smtClean="0"/>
              <a:t>Business Intelligence?</a:t>
            </a:r>
          </a:p>
          <a:p>
            <a:pPr>
              <a:buFont typeface="Wingdings" panose="05000000000000000000" pitchFamily="2" charset="2"/>
              <a:buChar char="q"/>
            </a:pPr>
            <a:r>
              <a:rPr lang="en-US" sz="2800" dirty="0"/>
              <a:t> How does BI work</a:t>
            </a:r>
            <a:r>
              <a:rPr lang="en-US" sz="2800" dirty="0" smtClean="0"/>
              <a:t>?</a:t>
            </a:r>
          </a:p>
          <a:p>
            <a:pPr>
              <a:buFont typeface="Wingdings" panose="05000000000000000000" pitchFamily="2" charset="2"/>
              <a:buChar char="q"/>
            </a:pPr>
            <a:r>
              <a:rPr lang="en-US" sz="2800" dirty="0"/>
              <a:t> Business Intelligence vs Data A</a:t>
            </a:r>
            <a:r>
              <a:rPr lang="en-US" sz="2800" dirty="0" smtClean="0"/>
              <a:t>nalysis</a:t>
            </a:r>
          </a:p>
          <a:p>
            <a:pPr>
              <a:buFont typeface="Wingdings" panose="05000000000000000000" pitchFamily="2" charset="2"/>
              <a:buChar char="q"/>
            </a:pPr>
            <a:r>
              <a:rPr lang="en-US" sz="2800" dirty="0" smtClean="0"/>
              <a:t> Python and Pandas </a:t>
            </a:r>
            <a:r>
              <a:rPr lang="en-US" sz="2800" dirty="0"/>
              <a:t>for Data Cleaning and </a:t>
            </a:r>
            <a:r>
              <a:rPr lang="en-US" sz="2800" dirty="0" smtClean="0"/>
              <a:t>Preparation</a:t>
            </a:r>
          </a:p>
          <a:p>
            <a:pPr>
              <a:buFont typeface="Wingdings" panose="05000000000000000000" pitchFamily="2" charset="2"/>
              <a:buChar char="q"/>
            </a:pPr>
            <a:r>
              <a:rPr lang="en-US" sz="2800" dirty="0" smtClean="0"/>
              <a:t> Power BI Desktop for Reporting</a:t>
            </a:r>
          </a:p>
          <a:p>
            <a:pPr>
              <a:buFont typeface="Wingdings" panose="05000000000000000000" pitchFamily="2" charset="2"/>
              <a:buChar char="q"/>
            </a:pPr>
            <a:r>
              <a:rPr lang="en-US" sz="2800" dirty="0"/>
              <a:t> </a:t>
            </a:r>
            <a:r>
              <a:rPr lang="en-US" sz="2800" dirty="0" smtClean="0"/>
              <a:t>Setting </a:t>
            </a:r>
            <a:r>
              <a:rPr lang="en-US" sz="2800" dirty="0"/>
              <a:t>Up Your Toolkit: Installing </a:t>
            </a:r>
            <a:r>
              <a:rPr lang="en-US" sz="2800" dirty="0" smtClean="0"/>
              <a:t>Python, Pandas, </a:t>
            </a:r>
            <a:r>
              <a:rPr lang="en-US" sz="2800" dirty="0" err="1" smtClean="0"/>
              <a:t>Jupyter</a:t>
            </a:r>
            <a:r>
              <a:rPr lang="en-US" sz="2800" dirty="0" smtClean="0"/>
              <a:t> Notebook </a:t>
            </a:r>
            <a:r>
              <a:rPr lang="en-US" sz="2800" dirty="0"/>
              <a:t>and Power </a:t>
            </a:r>
            <a:r>
              <a:rPr lang="en-US" sz="2800" dirty="0" smtClean="0"/>
              <a:t>BI</a:t>
            </a:r>
            <a:endParaRPr lang="en-US" sz="2800" dirty="0"/>
          </a:p>
        </p:txBody>
      </p:sp>
      <p:sp>
        <p:nvSpPr>
          <p:cNvPr id="4" name="Slide Number Placeholder 3"/>
          <p:cNvSpPr>
            <a:spLocks noGrp="1"/>
          </p:cNvSpPr>
          <p:nvPr>
            <p:ph type="sldNum" sz="quarter" idx="12"/>
          </p:nvPr>
        </p:nvSpPr>
        <p:spPr/>
        <p:txBody>
          <a:bodyPr/>
          <a:lstStyle/>
          <a:p>
            <a:fld id="{602ED2E8-583C-4BAD-984E-8493FCE9FD8A}" type="slidenum">
              <a:rPr lang="en-US" smtClean="0"/>
              <a:t>2</a:t>
            </a:fld>
            <a:endParaRPr lang="en-US"/>
          </a:p>
        </p:txBody>
      </p:sp>
    </p:spTree>
    <p:extLst>
      <p:ext uri="{BB962C8B-B14F-4D97-AF65-F5344CB8AC3E}">
        <p14:creationId xmlns:p14="http://schemas.microsoft.com/office/powerpoint/2010/main" val="1069670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Power BI Desktop is updated and released on a monthly basis, incorporating customer feedback and new features. Only the most recent version of Power BI Desktop is supported; customers who contact support for Power BI Desktop will be asked to upgrade to the most recent version. You can get the most recent version of Power BI Desktop from the </a:t>
            </a:r>
            <a:r>
              <a:rPr lang="en-US" sz="2800" dirty="0">
                <a:hlinkClick r:id="rId2"/>
              </a:rPr>
              <a:t>Windows </a:t>
            </a:r>
            <a:r>
              <a:rPr lang="en-US" sz="2800" dirty="0" smtClean="0">
                <a:hlinkClick r:id="rId2"/>
              </a:rPr>
              <a:t>Store</a:t>
            </a:r>
            <a:r>
              <a:rPr lang="en-US" sz="2800" dirty="0" smtClean="0"/>
              <a:t>, </a:t>
            </a:r>
            <a:r>
              <a:rPr lang="en-US" sz="2800" dirty="0"/>
              <a:t>or as a single executable containing all supported languages that you </a:t>
            </a:r>
            <a:r>
              <a:rPr lang="en-US" sz="2800" dirty="0">
                <a:hlinkClick r:id="rId3"/>
              </a:rPr>
              <a:t>download</a:t>
            </a:r>
            <a:r>
              <a:rPr lang="en-US" sz="2800" dirty="0"/>
              <a:t> and install on your </a:t>
            </a:r>
            <a:r>
              <a:rPr lang="en-US" sz="2800" dirty="0" smtClean="0"/>
              <a:t>computer.</a:t>
            </a:r>
          </a:p>
          <a:p>
            <a:pPr algn="just"/>
            <a:r>
              <a:rPr lang="en-US" sz="2800" dirty="0">
                <a:hlinkClick r:id="rId2"/>
              </a:rPr>
              <a:t>https://</a:t>
            </a:r>
            <a:r>
              <a:rPr lang="en-US" sz="2800" dirty="0" smtClean="0">
                <a:hlinkClick r:id="rId2"/>
              </a:rPr>
              <a:t>aka.ms/pbidesktopstore</a:t>
            </a:r>
            <a:endParaRPr lang="en-US" sz="2800" dirty="0" smtClean="0"/>
          </a:p>
          <a:p>
            <a:pPr algn="just"/>
            <a:r>
              <a:rPr lang="en-US" sz="2800" dirty="0">
                <a:hlinkClick r:id="rId3"/>
              </a:rPr>
              <a:t>https://</a:t>
            </a:r>
            <a:r>
              <a:rPr lang="en-US" sz="2800" dirty="0" smtClean="0">
                <a:hlinkClick r:id="rId3"/>
              </a:rPr>
              <a:t>www.microsoft.com/download/details.aspx?id=58494</a:t>
            </a:r>
            <a:endParaRPr lang="en-US" sz="2800" dirty="0" smtClean="0"/>
          </a:p>
          <a:p>
            <a:pPr algn="just"/>
            <a:endParaRPr lang="en-US" sz="2800"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20</a:t>
            </a:fld>
            <a:endParaRPr lang="en-US"/>
          </a:p>
        </p:txBody>
      </p:sp>
    </p:spTree>
    <p:extLst>
      <p:ext uri="{BB962C8B-B14F-4D97-AF65-F5344CB8AC3E}">
        <p14:creationId xmlns:p14="http://schemas.microsoft.com/office/powerpoint/2010/main" val="1878271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Your Toolkit: Installing Python, Pandas, </a:t>
            </a:r>
            <a:r>
              <a:rPr lang="en-US" dirty="0" err="1"/>
              <a:t>Jupyter</a:t>
            </a:r>
            <a:r>
              <a:rPr lang="en-US" dirty="0"/>
              <a:t> Notebook and Power BI</a:t>
            </a:r>
          </a:p>
        </p:txBody>
      </p:sp>
      <p:sp>
        <p:nvSpPr>
          <p:cNvPr id="4" name="Slide Number Placeholder 3"/>
          <p:cNvSpPr>
            <a:spLocks noGrp="1"/>
          </p:cNvSpPr>
          <p:nvPr>
            <p:ph type="sldNum" sz="quarter" idx="12"/>
          </p:nvPr>
        </p:nvSpPr>
        <p:spPr/>
        <p:txBody>
          <a:bodyPr/>
          <a:lstStyle/>
          <a:p>
            <a:fld id="{602ED2E8-583C-4BAD-984E-8493FCE9FD8A}" type="slidenum">
              <a:rPr lang="en-US" smtClean="0"/>
              <a:t>21</a:t>
            </a:fld>
            <a:endParaRPr lang="en-US"/>
          </a:p>
        </p:txBody>
      </p:sp>
      <p:pic>
        <p:nvPicPr>
          <p:cNvPr id="6" name="Picture 8" descr="File:Panda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559" y="4741895"/>
            <a:ext cx="48768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store-images.s-microsoft.com/image/apps.9729.14405452487353876.a6612b1c-3bfc-46da-ad7e-0dd83b65757d.be9b17fe-9781-42f6-9a3e-4914ef774843?h=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35" y="3842910"/>
            <a:ext cx="1375099" cy="1375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le:Python-logo-notext.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371" y="3842910"/>
            <a:ext cx="1095375" cy="1375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2951" y="1947876"/>
            <a:ext cx="2224016" cy="257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2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Analysis Workflow?</a:t>
            </a:r>
          </a:p>
        </p:txBody>
      </p:sp>
      <p:sp>
        <p:nvSpPr>
          <p:cNvPr id="3" name="Content Placeholder 2"/>
          <p:cNvSpPr>
            <a:spLocks noGrp="1"/>
          </p:cNvSpPr>
          <p:nvPr>
            <p:ph idx="1"/>
          </p:nvPr>
        </p:nvSpPr>
        <p:spPr/>
        <p:txBody>
          <a:bodyPr>
            <a:normAutofit lnSpcReduction="10000"/>
          </a:bodyPr>
          <a:lstStyle/>
          <a:p>
            <a:pPr algn="just"/>
            <a:r>
              <a:rPr lang="en-US" sz="2800" dirty="0"/>
              <a:t>A data analysis workflow is a step-by-step process that guides the analysis of data. It provides a structured approach to data analysis, ensuring that the process is </a:t>
            </a:r>
            <a:r>
              <a:rPr lang="en-US" sz="2800" dirty="0" smtClean="0"/>
              <a:t>systematic, and repeatable. </a:t>
            </a:r>
            <a:r>
              <a:rPr lang="en-US" sz="2800" dirty="0"/>
              <a:t>The workflow typically includes several stages, each with its own set of tasks and objectives.</a:t>
            </a:r>
          </a:p>
          <a:p>
            <a:pPr algn="just"/>
            <a:r>
              <a:rPr lang="en-US" sz="2800" dirty="0"/>
              <a:t>The first stage in the workflow is defining the question or problem. This involves understanding the context of the analysis, the goals of the project, and the questions that need to be answered. This stage sets the direction for the entire analysis and is crucial for ensuring that the results are relevant and actionable.</a:t>
            </a:r>
          </a:p>
          <a:p>
            <a:pPr algn="just"/>
            <a:endParaRPr lang="en-US" sz="2800" dirty="0"/>
          </a:p>
          <a:p>
            <a:pPr algn="just"/>
            <a:endParaRPr lang="en-US" sz="28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3</a:t>
            </a:fld>
            <a:endParaRPr lang="en-US"/>
          </a:p>
        </p:txBody>
      </p:sp>
    </p:spTree>
    <p:extLst>
      <p:ext uri="{BB962C8B-B14F-4D97-AF65-F5344CB8AC3E}">
        <p14:creationId xmlns:p14="http://schemas.microsoft.com/office/powerpoint/2010/main" val="19608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Data Analysis Workflow</a:t>
            </a:r>
          </a:p>
        </p:txBody>
      </p:sp>
      <p:sp>
        <p:nvSpPr>
          <p:cNvPr id="3" name="Content Placeholder 2"/>
          <p:cNvSpPr>
            <a:spLocks noGrp="1"/>
          </p:cNvSpPr>
          <p:nvPr>
            <p:ph idx="1"/>
          </p:nvPr>
        </p:nvSpPr>
        <p:spPr>
          <a:xfrm>
            <a:off x="1202919" y="2011680"/>
            <a:ext cx="9784080" cy="4330126"/>
          </a:xfrm>
        </p:spPr>
        <p:txBody>
          <a:bodyPr>
            <a:normAutofit lnSpcReduction="10000"/>
          </a:bodyPr>
          <a:lstStyle/>
          <a:p>
            <a:pPr algn="just"/>
            <a:r>
              <a:rPr lang="en-US" sz="2800" dirty="0"/>
              <a:t>The data analysis workflow consists of several steps, each with its own set of tasks and objectives. While the specific steps can vary depending on the nature of the project and the data at hand, a typical workflow includes the following stages:</a:t>
            </a:r>
          </a:p>
          <a:p>
            <a:pPr marL="457200" indent="-457200" algn="just">
              <a:buFont typeface="+mj-lt"/>
              <a:buAutoNum type="arabicPeriod"/>
            </a:pPr>
            <a:r>
              <a:rPr lang="en-US" sz="2400" b="1" dirty="0"/>
              <a:t>Defining the Question</a:t>
            </a:r>
            <a:r>
              <a:rPr lang="en-US" sz="2400" dirty="0"/>
              <a:t>: This is the first and arguably the most important step in the workflow. It involves identifying the problem or question that the analysis aims to answer. This step sets the direction for the entire analysis and ensures that the results are relevant and actionable</a:t>
            </a:r>
            <a:r>
              <a:rPr lang="en-US" sz="2400" dirty="0" smtClean="0"/>
              <a:t>.</a:t>
            </a:r>
          </a:p>
          <a:p>
            <a:pPr marL="457200" indent="-457200" algn="just">
              <a:buFont typeface="+mj-lt"/>
              <a:buAutoNum type="arabicPeriod"/>
            </a:pPr>
            <a:r>
              <a:rPr lang="en-US" sz="2400" b="1" dirty="0"/>
              <a:t>Data Collection</a:t>
            </a:r>
            <a:r>
              <a:rPr lang="en-US" sz="2400" dirty="0"/>
              <a:t>: Once the question has been defined, the next step is to collect the data needed to answer it. This can involve gathering existing data or generating new data through surveys, experiments, or other methods.</a:t>
            </a:r>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4</a:t>
            </a:fld>
            <a:endParaRPr lang="en-US"/>
          </a:p>
        </p:txBody>
      </p:sp>
    </p:spTree>
    <p:extLst>
      <p:ext uri="{BB962C8B-B14F-4D97-AF65-F5344CB8AC3E}">
        <p14:creationId xmlns:p14="http://schemas.microsoft.com/office/powerpoint/2010/main" val="290826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Data Analysis Workflow</a:t>
            </a:r>
          </a:p>
        </p:txBody>
      </p:sp>
      <p:sp>
        <p:nvSpPr>
          <p:cNvPr id="3" name="Content Placeholder 2"/>
          <p:cNvSpPr>
            <a:spLocks noGrp="1"/>
          </p:cNvSpPr>
          <p:nvPr>
            <p:ph idx="1"/>
          </p:nvPr>
        </p:nvSpPr>
        <p:spPr>
          <a:xfrm>
            <a:off x="1202919" y="2011680"/>
            <a:ext cx="9784080" cy="4330126"/>
          </a:xfrm>
        </p:spPr>
        <p:txBody>
          <a:bodyPr>
            <a:normAutofit lnSpcReduction="10000"/>
          </a:bodyPr>
          <a:lstStyle/>
          <a:p>
            <a:pPr marL="457200" indent="-457200" algn="just">
              <a:buFont typeface="+mj-lt"/>
              <a:buAutoNum type="arabicPeriod" startAt="3"/>
            </a:pPr>
            <a:r>
              <a:rPr lang="en-US" sz="2400" b="1" dirty="0"/>
              <a:t>Data Cleaning and Preparation</a:t>
            </a:r>
            <a:r>
              <a:rPr lang="en-US" sz="2400" dirty="0"/>
              <a:t>: After the data has been collected, it needs to be cleaned and prepared for analysis. This involves removing errors, handling missing values, and transforming the data into a suitable format for analysis</a:t>
            </a:r>
            <a:r>
              <a:rPr lang="en-US" sz="2400" dirty="0" smtClean="0"/>
              <a:t>.</a:t>
            </a:r>
          </a:p>
          <a:p>
            <a:pPr marL="457200" indent="-457200" algn="just">
              <a:buFont typeface="+mj-lt"/>
              <a:buAutoNum type="arabicPeriod" startAt="3"/>
            </a:pPr>
            <a:r>
              <a:rPr lang="en-US" sz="2400" b="1" dirty="0" smtClean="0"/>
              <a:t>Data </a:t>
            </a:r>
            <a:r>
              <a:rPr lang="en-US" sz="2400" b="1" dirty="0"/>
              <a:t>Analysis</a:t>
            </a:r>
            <a:r>
              <a:rPr lang="en-US" sz="2400" dirty="0"/>
              <a:t>: With the data cleaned and prepared, the next step is to analyze it. This involves applying statistical techniques, machine learning algorithms, or other methods to uncover patterns, relationships, and insights in the data</a:t>
            </a:r>
            <a:r>
              <a:rPr lang="en-US" sz="2400" dirty="0" smtClean="0"/>
              <a:t>.</a:t>
            </a:r>
            <a:endParaRPr lang="en-US" sz="2400" dirty="0"/>
          </a:p>
          <a:p>
            <a:pPr marL="457200" indent="-457200" algn="just">
              <a:buFont typeface="+mj-lt"/>
              <a:buAutoNum type="arabicPeriod" startAt="3"/>
            </a:pPr>
            <a:r>
              <a:rPr lang="en-US" sz="2400" b="1" dirty="0"/>
              <a:t>Interpretation and Reporting</a:t>
            </a:r>
            <a:r>
              <a:rPr lang="en-US" sz="2400" dirty="0"/>
              <a:t>: The final step in the workflow is to interpret the results of the analysis and report them in a clear and understandable way. This involves creating visualizations, writing reports, and presenting the findings to stakeholders.</a:t>
            </a:r>
          </a:p>
          <a:p>
            <a:pPr marL="457200" indent="-457200" algn="just">
              <a:buFont typeface="+mj-lt"/>
              <a:buAutoNum type="arabicPeriod" startAt="3"/>
            </a:pPr>
            <a:endParaRPr lang="en-US" sz="2400" dirty="0"/>
          </a:p>
          <a:p>
            <a:pPr marL="457200" indent="-457200" algn="just">
              <a:buFont typeface="+mj-lt"/>
              <a:buAutoNum type="arabicPeriod" startAt="3"/>
            </a:pPr>
            <a:endParaRPr lang="en-US" sz="2400"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5</a:t>
            </a:fld>
            <a:endParaRPr lang="en-US"/>
          </a:p>
        </p:txBody>
      </p:sp>
    </p:spTree>
    <p:extLst>
      <p:ext uri="{BB962C8B-B14F-4D97-AF65-F5344CB8AC3E}">
        <p14:creationId xmlns:p14="http://schemas.microsoft.com/office/powerpoint/2010/main" val="306560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intelligence?</a:t>
            </a:r>
          </a:p>
        </p:txBody>
      </p:sp>
      <p:sp>
        <p:nvSpPr>
          <p:cNvPr id="3" name="Content Placeholder 2"/>
          <p:cNvSpPr>
            <a:spLocks noGrp="1"/>
          </p:cNvSpPr>
          <p:nvPr>
            <p:ph idx="1"/>
          </p:nvPr>
        </p:nvSpPr>
        <p:spPr/>
        <p:txBody>
          <a:bodyPr>
            <a:normAutofit/>
          </a:bodyPr>
          <a:lstStyle/>
          <a:p>
            <a:pPr algn="just"/>
            <a:r>
              <a:rPr lang="en-US" sz="2800" dirty="0"/>
              <a:t>Business intelligence combines business analytics, data mining, data visualization, data tools and infrastructure, and best practices to help organizations make more data-driven decisions. In practice, you know you’ve got modern business intelligence when you have a comprehensive view of your organization’s data and use that data to drive change, eliminate inefficiencies, and quickly adapt to market or supply changes. </a:t>
            </a:r>
          </a:p>
          <a:p>
            <a:pPr algn="just"/>
            <a:r>
              <a:rPr lang="en-US" sz="2800" dirty="0"/>
              <a:t>Business intelligence (BI) refers to capabilities that enable organizations to make better decisions, take informed actions, and implement more-efficient business processes.</a:t>
            </a:r>
          </a:p>
          <a:p>
            <a:pPr algn="just"/>
            <a:endParaRPr lang="en-US" sz="2800" dirty="0"/>
          </a:p>
          <a:p>
            <a:pPr algn="just"/>
            <a:endParaRPr lang="en-US" sz="2800" dirty="0"/>
          </a:p>
          <a:p>
            <a:pPr algn="just"/>
            <a:endParaRPr lang="en-US" sz="28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6</a:t>
            </a:fld>
            <a:endParaRPr lang="en-US"/>
          </a:p>
        </p:txBody>
      </p:sp>
    </p:spTree>
    <p:extLst>
      <p:ext uri="{BB962C8B-B14F-4D97-AF65-F5344CB8AC3E}">
        <p14:creationId xmlns:p14="http://schemas.microsoft.com/office/powerpoint/2010/main" val="644771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business intelligence </a:t>
            </a:r>
            <a:r>
              <a:rPr lang="en-US" dirty="0" smtClean="0"/>
              <a:t>works?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a:t>Businesses and organizations have questions and goals. To answer these questions and track performance against these goals, they gather the necessary data, analyze it, and determine which actions to take to reach their goals</a:t>
            </a:r>
            <a:r>
              <a:rPr lang="en-US" sz="2800" dirty="0" smtClean="0"/>
              <a:t>.</a:t>
            </a:r>
            <a:endParaRPr lang="en-US" sz="2800" dirty="0"/>
          </a:p>
          <a:p>
            <a:pPr algn="just"/>
            <a:r>
              <a:rPr lang="en-US" sz="2800" dirty="0"/>
              <a:t>On the technical side, raw data is collected from business systems. Data is processed and then stored in data warehouses, the cloud, applications, and files. Once it’s stored, users can access the data, starting the analysis process to answer business questions</a:t>
            </a:r>
            <a:r>
              <a:rPr lang="en-US" sz="2800" dirty="0" smtClean="0"/>
              <a:t>.</a:t>
            </a:r>
            <a:endParaRPr lang="en-US" sz="2800" dirty="0"/>
          </a:p>
          <a:p>
            <a:pPr algn="just"/>
            <a:r>
              <a:rPr lang="en-US" sz="2800" dirty="0"/>
              <a:t>BI platforms also offer data visualization tools, which convert data into charts or graphs, as well as presenting to any key stakeholders or decision-makers.</a:t>
            </a:r>
          </a:p>
          <a:p>
            <a:pPr algn="just"/>
            <a:endParaRPr lang="en-US" sz="28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7</a:t>
            </a:fld>
            <a:endParaRPr lang="en-US"/>
          </a:p>
        </p:txBody>
      </p:sp>
    </p:spTree>
    <p:extLst>
      <p:ext uri="{BB962C8B-B14F-4D97-AF65-F5344CB8AC3E}">
        <p14:creationId xmlns:p14="http://schemas.microsoft.com/office/powerpoint/2010/main" val="3265233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VS Data analysis</a:t>
            </a:r>
          </a:p>
        </p:txBody>
      </p:sp>
      <p:sp>
        <p:nvSpPr>
          <p:cNvPr id="3" name="Content Placeholder 2"/>
          <p:cNvSpPr>
            <a:spLocks noGrp="1"/>
          </p:cNvSpPr>
          <p:nvPr>
            <p:ph idx="1"/>
          </p:nvPr>
        </p:nvSpPr>
        <p:spPr/>
        <p:txBody>
          <a:bodyPr>
            <a:normAutofit lnSpcReduction="10000"/>
          </a:bodyPr>
          <a:lstStyle/>
          <a:p>
            <a:pPr algn="just"/>
            <a:r>
              <a:rPr lang="en-US" sz="2800" dirty="0"/>
              <a:t>Data </a:t>
            </a:r>
            <a:r>
              <a:rPr lang="en-US" sz="2800" dirty="0" smtClean="0"/>
              <a:t>Analysis </a:t>
            </a:r>
            <a:r>
              <a:rPr lang="en-US" sz="2800" dirty="0"/>
              <a:t>and </a:t>
            </a:r>
            <a:r>
              <a:rPr lang="en-US" sz="2800" smtClean="0"/>
              <a:t>Business Intelligence </a:t>
            </a:r>
            <a:r>
              <a:rPr lang="en-US" sz="2800" dirty="0"/>
              <a:t>(BI) are closely related fields, but they have distinct differences</a:t>
            </a:r>
            <a:r>
              <a:rPr lang="en-US" sz="2800" dirty="0" smtClean="0"/>
              <a:t>:</a:t>
            </a:r>
            <a:endParaRPr lang="en-US" sz="2800" dirty="0"/>
          </a:p>
          <a:p>
            <a:pPr marL="742950" lvl="1" indent="-514350" algn="just">
              <a:buFont typeface="+mj-lt"/>
              <a:buAutoNum type="arabicPeriod"/>
            </a:pPr>
            <a:r>
              <a:rPr lang="en-US" sz="2600" b="1" dirty="0" smtClean="0"/>
              <a:t>Scope:</a:t>
            </a:r>
            <a:endParaRPr lang="en-US" sz="2600" b="1" dirty="0"/>
          </a:p>
          <a:p>
            <a:pPr lvl="2" algn="just"/>
            <a:r>
              <a:rPr lang="en-US" sz="2400" b="1" dirty="0"/>
              <a:t>Data Analysis: </a:t>
            </a:r>
            <a:r>
              <a:rPr lang="en-US" sz="2400" dirty="0"/>
              <a:t>Primarily focuses on examining data to extract insights, identify trends, and make conclusions. It involves processing, cleaning, and analyzing raw data to discover patterns and relationships.</a:t>
            </a:r>
          </a:p>
          <a:p>
            <a:pPr lvl="2" algn="just"/>
            <a:r>
              <a:rPr lang="en-US" sz="2400" b="1" dirty="0"/>
              <a:t>Business Intelligence: </a:t>
            </a:r>
            <a:r>
              <a:rPr lang="en-US" sz="2400" dirty="0"/>
              <a:t>Encompasses a broader set of activities, including data analysis, but with a focus on providing actionable insights to support decision-making in business operations. BI involves not only analyzing data but also transforming it into meaningful and useful information for strategic planning and operational improvements</a:t>
            </a:r>
            <a:r>
              <a:rPr lang="en-US" sz="2400"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8</a:t>
            </a:fld>
            <a:endParaRPr lang="en-US"/>
          </a:p>
        </p:txBody>
      </p:sp>
    </p:spTree>
    <p:extLst>
      <p:ext uri="{BB962C8B-B14F-4D97-AF65-F5344CB8AC3E}">
        <p14:creationId xmlns:p14="http://schemas.microsoft.com/office/powerpoint/2010/main" val="2132163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VS Data analysis</a:t>
            </a:r>
          </a:p>
        </p:txBody>
      </p:sp>
      <p:sp>
        <p:nvSpPr>
          <p:cNvPr id="3" name="Content Placeholder 2"/>
          <p:cNvSpPr>
            <a:spLocks noGrp="1"/>
          </p:cNvSpPr>
          <p:nvPr>
            <p:ph idx="1"/>
          </p:nvPr>
        </p:nvSpPr>
        <p:spPr/>
        <p:txBody>
          <a:bodyPr>
            <a:normAutofit/>
          </a:bodyPr>
          <a:lstStyle/>
          <a:p>
            <a:pPr marL="228600" lvl="1" indent="0" algn="just">
              <a:buNone/>
            </a:pPr>
            <a:r>
              <a:rPr lang="en-US" sz="2600" b="1" dirty="0" smtClean="0"/>
              <a:t>2.   Purpose</a:t>
            </a:r>
            <a:r>
              <a:rPr lang="en-US" sz="2600" b="1" dirty="0"/>
              <a:t>:</a:t>
            </a:r>
          </a:p>
          <a:p>
            <a:pPr lvl="2" algn="just"/>
            <a:r>
              <a:rPr lang="en-US" sz="2400" b="1" dirty="0"/>
              <a:t>Data Analysis: </a:t>
            </a:r>
            <a:r>
              <a:rPr lang="en-US" sz="2400" dirty="0"/>
              <a:t>Aims to understand data characteristics, uncover patterns, and provide explanations for observed phenomena. It often involves descriptive and exploratory analysis</a:t>
            </a:r>
            <a:r>
              <a:rPr lang="en-US" sz="2400" dirty="0" smtClean="0"/>
              <a:t>.</a:t>
            </a:r>
          </a:p>
          <a:p>
            <a:pPr lvl="2" algn="just"/>
            <a:r>
              <a:rPr lang="en-US" sz="2400" b="1" dirty="0" smtClean="0"/>
              <a:t>Business </a:t>
            </a:r>
            <a:r>
              <a:rPr lang="en-US" sz="2400" b="1" dirty="0"/>
              <a:t>Intelligence: </a:t>
            </a:r>
            <a:r>
              <a:rPr lang="en-US" sz="2400" dirty="0"/>
              <a:t>Aims to empower businesses with insights derived from data to enhance decision-making processes. BI solutions often involve creating dashboards, reports, and data visualizations that offer insights into various aspects of business operations.</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9</a:t>
            </a:fld>
            <a:endParaRPr lang="en-US"/>
          </a:p>
        </p:txBody>
      </p:sp>
    </p:spTree>
    <p:extLst>
      <p:ext uri="{BB962C8B-B14F-4D97-AF65-F5344CB8AC3E}">
        <p14:creationId xmlns:p14="http://schemas.microsoft.com/office/powerpoint/2010/main" val="2139784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460</TotalTime>
  <Words>1652</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Britannic Bold</vt:lpstr>
      <vt:lpstr>Calibri</vt:lpstr>
      <vt:lpstr>Corbel</vt:lpstr>
      <vt:lpstr>Wingdings</vt:lpstr>
      <vt:lpstr>Banded</vt:lpstr>
      <vt:lpstr>Introduction to data analysis and BI</vt:lpstr>
      <vt:lpstr>Outline</vt:lpstr>
      <vt:lpstr>What is a Data Analysis Workflow?</vt:lpstr>
      <vt:lpstr>Steps in a Data Analysis Workflow</vt:lpstr>
      <vt:lpstr>Steps in a Data Analysis Workflow</vt:lpstr>
      <vt:lpstr>What is business intelligence?</vt:lpstr>
      <vt:lpstr>How business intelligence works?</vt:lpstr>
      <vt:lpstr>business intelligence VS Data analysis</vt:lpstr>
      <vt:lpstr>business intelligence VS Data analysis</vt:lpstr>
      <vt:lpstr>business intelligence VS Data analysis</vt:lpstr>
      <vt:lpstr>business intelligence VS Data analysis</vt:lpstr>
      <vt:lpstr>business intelligence VS Data analysis</vt:lpstr>
      <vt:lpstr>business intelligence VS Data analysis</vt:lpstr>
      <vt:lpstr>Python and Pandas for Data Cleaning and Preparation</vt:lpstr>
      <vt:lpstr>Python and Pandas for Data Cleaning and Preparation</vt:lpstr>
      <vt:lpstr>Power BI Desktop for Reporting</vt:lpstr>
      <vt:lpstr>Power BI Desktop for Reporting</vt:lpstr>
      <vt:lpstr>Power BI Desktop for Reporting</vt:lpstr>
      <vt:lpstr>Power BI Desktop for Reporting</vt:lpstr>
      <vt:lpstr>Power BI Desktop for Reporting</vt:lpstr>
      <vt:lpstr>Setting Up Your Toolkit: Installing Python, Pandas, Jupyter Notebook and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Notebook</dc:creator>
  <cp:lastModifiedBy>Notebook</cp:lastModifiedBy>
  <cp:revision>28</cp:revision>
  <dcterms:created xsi:type="dcterms:W3CDTF">2024-01-10T19:36:11Z</dcterms:created>
  <dcterms:modified xsi:type="dcterms:W3CDTF">2025-02-25T12:20:18Z</dcterms:modified>
</cp:coreProperties>
</file>