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1"/>
  </p:notesMasterIdLst>
  <p:sldIdLst>
    <p:sldId id="256" r:id="rId2"/>
    <p:sldId id="257" r:id="rId3"/>
    <p:sldId id="300" r:id="rId4"/>
    <p:sldId id="258" r:id="rId5"/>
    <p:sldId id="295" r:id="rId6"/>
    <p:sldId id="296" r:id="rId7"/>
    <p:sldId id="297" r:id="rId8"/>
    <p:sldId id="301" r:id="rId9"/>
    <p:sldId id="30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7531D-3DC6-4D1F-A144-30AE55244937}"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F09C3-012B-4D58-96D3-F6B5D03D24D2}" type="slidenum">
              <a:rPr lang="en-US" smtClean="0"/>
              <a:t>‹#›</a:t>
            </a:fld>
            <a:endParaRPr lang="en-US"/>
          </a:p>
        </p:txBody>
      </p:sp>
    </p:spTree>
    <p:extLst>
      <p:ext uri="{BB962C8B-B14F-4D97-AF65-F5344CB8AC3E}">
        <p14:creationId xmlns:p14="http://schemas.microsoft.com/office/powerpoint/2010/main" val="898651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4F09C3-012B-4D58-96D3-F6B5D03D24D2}" type="slidenum">
              <a:rPr lang="en-US" smtClean="0"/>
              <a:t>8</a:t>
            </a:fld>
            <a:endParaRPr lang="en-US"/>
          </a:p>
        </p:txBody>
      </p:sp>
    </p:spTree>
    <p:extLst>
      <p:ext uri="{BB962C8B-B14F-4D97-AF65-F5344CB8AC3E}">
        <p14:creationId xmlns:p14="http://schemas.microsoft.com/office/powerpoint/2010/main" val="2186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4F09C3-012B-4D58-96D3-F6B5D03D24D2}" type="slidenum">
              <a:rPr lang="en-US" smtClean="0"/>
              <a:t>9</a:t>
            </a:fld>
            <a:endParaRPr lang="en-US"/>
          </a:p>
        </p:txBody>
      </p:sp>
    </p:spTree>
    <p:extLst>
      <p:ext uri="{BB962C8B-B14F-4D97-AF65-F5344CB8AC3E}">
        <p14:creationId xmlns:p14="http://schemas.microsoft.com/office/powerpoint/2010/main" val="81955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2FACD9-699F-4339-BBA7-40E78D1BE747}"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379473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C8FEB8-BB5F-4F26-9A18-E54B3B468D08}" type="datetime1">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387816639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C8FEB8-BB5F-4F26-9A18-E54B3B468D08}" type="datetime1">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17444541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8FEB8-BB5F-4F26-9A18-E54B3B468D08}"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160055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126FC8-3581-431B-8BC0-E12417B97EE1}" type="datetime1">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99564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6C8FEB8-BB5F-4F26-9A18-E54B3B468D08}" type="datetime1">
              <a:rPr lang="en-US" smtClean="0"/>
              <a:t>1/8/2024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21348827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B6C8FEB8-BB5F-4F26-9A18-E54B3B468D08}" type="datetime1">
              <a:rPr lang="en-US" smtClean="0"/>
              <a:t>1/8/2024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24605613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73EAA87B-9425-4606-A3F5-EF82240F9CEF}" type="datetime1">
              <a:rPr lang="en-US" smtClean="0"/>
              <a:t>1/8/2024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316609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863869-5E8E-43DA-90AA-71979F49353D}" type="datetime1">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275146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6C8FEB8-BB5F-4F26-9A18-E54B3B468D08}" type="datetime1">
              <a:rPr lang="en-US" smtClean="0"/>
              <a:t>1/8/2024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356671587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7DB4CC30-46E9-40FD-BFB1-449476E1B875}" type="datetime1">
              <a:rPr lang="en-US" smtClean="0"/>
              <a:t>1/8/2024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117D770-F404-42AB-BAD7-EFCF705E732B}" type="slidenum">
              <a:rPr lang="en-US" smtClean="0"/>
              <a:t>‹#›</a:t>
            </a:fld>
            <a:endParaRPr lang="en-US"/>
          </a:p>
        </p:txBody>
      </p:sp>
    </p:spTree>
    <p:extLst>
      <p:ext uri="{BB962C8B-B14F-4D97-AF65-F5344CB8AC3E}">
        <p14:creationId xmlns:p14="http://schemas.microsoft.com/office/powerpoint/2010/main" val="13611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C8FEB8-BB5F-4F26-9A18-E54B3B468D08}" type="datetime1">
              <a:rPr lang="en-US" smtClean="0"/>
              <a:t>1/8/2024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117D770-F404-42AB-BAD7-EFCF705E732B}" type="slidenum">
              <a:rPr lang="en-US" smtClean="0"/>
              <a:t>‹#›</a:t>
            </a:fld>
            <a:endParaRPr lang="en-US"/>
          </a:p>
        </p:txBody>
      </p:sp>
    </p:spTree>
    <p:extLst>
      <p:ext uri="{BB962C8B-B14F-4D97-AF65-F5344CB8AC3E}">
        <p14:creationId xmlns:p14="http://schemas.microsoft.com/office/powerpoint/2010/main" val="301746582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Power BI Import Mode vs Direct </a:t>
            </a:r>
            <a:r>
              <a:rPr lang="fr-FR" dirty="0" err="1"/>
              <a:t>Query</a:t>
            </a:r>
            <a:endParaRPr lang="en-US" dirty="0"/>
          </a:p>
        </p:txBody>
      </p:sp>
      <p:sp>
        <p:nvSpPr>
          <p:cNvPr id="3" name="Subtitle 2"/>
          <p:cNvSpPr>
            <a:spLocks noGrp="1"/>
          </p:cNvSpPr>
          <p:nvPr>
            <p:ph type="subTitle" idx="1"/>
          </p:nvPr>
        </p:nvSpPr>
        <p:spPr/>
        <p:txBody>
          <a:bodyPr/>
          <a:lstStyle/>
          <a:p>
            <a:r>
              <a:rPr lang="en-US" dirty="0" smtClean="0"/>
              <a:t>Pr. </a:t>
            </a:r>
            <a:r>
              <a:rPr lang="en-US" dirty="0" err="1" smtClean="0"/>
              <a:t>Abdessamad</a:t>
            </a:r>
            <a:r>
              <a:rPr lang="en-US" dirty="0" smtClean="0"/>
              <a:t> BENLAHBIB</a:t>
            </a:r>
            <a:endParaRPr lang="en-US" dirty="0"/>
          </a:p>
        </p:txBody>
      </p:sp>
      <p:sp>
        <p:nvSpPr>
          <p:cNvPr id="5" name="Slide Number Placeholder 4"/>
          <p:cNvSpPr>
            <a:spLocks noGrp="1"/>
          </p:cNvSpPr>
          <p:nvPr>
            <p:ph type="sldNum" sz="quarter" idx="12"/>
          </p:nvPr>
        </p:nvSpPr>
        <p:spPr/>
        <p:txBody>
          <a:bodyPr/>
          <a:lstStyle/>
          <a:p>
            <a:fld id="{4117D770-F404-42AB-BAD7-EFCF705E732B}" type="slidenum">
              <a:rPr lang="en-US" smtClean="0"/>
              <a:t>1</a:t>
            </a:fld>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bwMode="invGray">
          <a:xfrm>
            <a:off x="10141012" y="282299"/>
            <a:ext cx="1595765" cy="340641"/>
          </a:xfrm>
          <a:prstGeom prst="rect">
            <a:avLst/>
          </a:prstGeom>
          <a:noFill/>
          <a:ln>
            <a:noFill/>
          </a:ln>
        </p:spPr>
      </p:pic>
    </p:spTree>
    <p:extLst>
      <p:ext uri="{BB962C8B-B14F-4D97-AF65-F5344CB8AC3E}">
        <p14:creationId xmlns:p14="http://schemas.microsoft.com/office/powerpoint/2010/main" val="571359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2800" dirty="0"/>
              <a:t>When connecting to data in Power BI Desktop, one of the first things each Power BI developer needs to know is whether to click the Import or Direct Query box. Before choosing on which strategy is ideal for you, you need to think about a few things. This decision can be made based on the report, but your company should have a strategy in place for how to employ both of these ways. Let’s go over each connection method one by one and find out what is better when it comes to Power BI Import vs Direct Query.</a:t>
            </a:r>
            <a:endParaRPr lang="en-US" dirty="0"/>
          </a:p>
          <a:p>
            <a:endParaRPr lang="en-US" dirty="0"/>
          </a:p>
        </p:txBody>
      </p:sp>
      <p:sp>
        <p:nvSpPr>
          <p:cNvPr id="4" name="Slide Number Placeholder 3"/>
          <p:cNvSpPr>
            <a:spLocks noGrp="1"/>
          </p:cNvSpPr>
          <p:nvPr>
            <p:ph type="sldNum" sz="quarter" idx="12"/>
          </p:nvPr>
        </p:nvSpPr>
        <p:spPr/>
        <p:txBody>
          <a:bodyPr/>
          <a:lstStyle/>
          <a:p>
            <a:fld id="{4117D770-F404-42AB-BAD7-EFCF705E732B}" type="slidenum">
              <a:rPr lang="en-US" smtClean="0"/>
              <a:t>2</a:t>
            </a:fld>
            <a:endParaRPr lang="en-US"/>
          </a:p>
        </p:txBody>
      </p:sp>
    </p:spTree>
    <p:extLst>
      <p:ext uri="{BB962C8B-B14F-4D97-AF65-F5344CB8AC3E}">
        <p14:creationId xmlns:p14="http://schemas.microsoft.com/office/powerpoint/2010/main" val="416873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Direct Query and Import Mode in Power BI?</a:t>
            </a:r>
          </a:p>
        </p:txBody>
      </p:sp>
      <p:sp>
        <p:nvSpPr>
          <p:cNvPr id="4" name="Slide Number Placeholder 3"/>
          <p:cNvSpPr>
            <a:spLocks noGrp="1"/>
          </p:cNvSpPr>
          <p:nvPr>
            <p:ph type="sldNum" sz="quarter" idx="12"/>
          </p:nvPr>
        </p:nvSpPr>
        <p:spPr/>
        <p:txBody>
          <a:bodyPr/>
          <a:lstStyle/>
          <a:p>
            <a:fld id="{4117D770-F404-42AB-BAD7-EFCF705E732B}" type="slidenum">
              <a:rPr lang="en-US" smtClean="0"/>
              <a:t>3</a:t>
            </a:fld>
            <a:endParaRPr lang="en-US"/>
          </a:p>
        </p:txBody>
      </p:sp>
      <p:pic>
        <p:nvPicPr>
          <p:cNvPr id="3074" name="Picture 2" descr="Power BI DirectQuery vs. Import Mo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3594" y="1338666"/>
            <a:ext cx="7969477" cy="4171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911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Direct Query and Import Mode in Power BI?</a:t>
            </a:r>
          </a:p>
        </p:txBody>
      </p:sp>
      <p:sp>
        <p:nvSpPr>
          <p:cNvPr id="4" name="Slide Number Placeholder 3"/>
          <p:cNvSpPr>
            <a:spLocks noGrp="1"/>
          </p:cNvSpPr>
          <p:nvPr>
            <p:ph type="sldNum" sz="quarter" idx="12"/>
          </p:nvPr>
        </p:nvSpPr>
        <p:spPr/>
        <p:txBody>
          <a:bodyPr/>
          <a:lstStyle/>
          <a:p>
            <a:fld id="{4117D770-F404-42AB-BAD7-EFCF705E732B}" type="slidenum">
              <a:rPr lang="en-US" smtClean="0"/>
              <a:t>4</a:t>
            </a:fld>
            <a:endParaRPr lang="en-US"/>
          </a:p>
        </p:txBody>
      </p:sp>
      <p:pic>
        <p:nvPicPr>
          <p:cNvPr id="1026" name="Picture 2" descr="Get Data SQL Source in Power B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557539" y="1411886"/>
            <a:ext cx="8074380" cy="402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418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Direct Query and Import Mode in Power BI?</a:t>
            </a:r>
          </a:p>
        </p:txBody>
      </p:sp>
      <p:sp>
        <p:nvSpPr>
          <p:cNvPr id="3" name="Content Placeholder 2"/>
          <p:cNvSpPr>
            <a:spLocks noGrp="1"/>
          </p:cNvSpPr>
          <p:nvPr>
            <p:ph idx="1"/>
          </p:nvPr>
        </p:nvSpPr>
        <p:spPr/>
        <p:txBody>
          <a:bodyPr>
            <a:normAutofit/>
          </a:bodyPr>
          <a:lstStyle/>
          <a:p>
            <a:pPr algn="just"/>
            <a:r>
              <a:rPr lang="en-US" sz="2800" b="1" dirty="0"/>
              <a:t>Direct Query </a:t>
            </a:r>
            <a:r>
              <a:rPr lang="en-US" sz="2800" dirty="0"/>
              <a:t>– When you connect a data source using the Direct Query technique, your dashboard will query the data source immediately during runtime. Each filter and interaction with the report will result in a series of new queries. Since no data is imported into Power BI, the user can always query the data that already exists in the data source</a:t>
            </a:r>
            <a:r>
              <a:rPr lang="en-US" sz="2800" dirty="0" smtClean="0"/>
              <a:t>.</a:t>
            </a:r>
          </a:p>
          <a:p>
            <a:pPr algn="just"/>
            <a:r>
              <a:rPr lang="en-US" sz="2800" dirty="0"/>
              <a:t>Each &amp; every single request goes straight to the data source (which is more often SQL database) and pulls the data from there into Power BI.</a:t>
            </a:r>
          </a:p>
        </p:txBody>
      </p:sp>
      <p:sp>
        <p:nvSpPr>
          <p:cNvPr id="4" name="Slide Number Placeholder 3"/>
          <p:cNvSpPr>
            <a:spLocks noGrp="1"/>
          </p:cNvSpPr>
          <p:nvPr>
            <p:ph type="sldNum" sz="quarter" idx="12"/>
          </p:nvPr>
        </p:nvSpPr>
        <p:spPr/>
        <p:txBody>
          <a:bodyPr/>
          <a:lstStyle/>
          <a:p>
            <a:fld id="{4117D770-F404-42AB-BAD7-EFCF705E732B}" type="slidenum">
              <a:rPr lang="en-US" smtClean="0"/>
              <a:t>5</a:t>
            </a:fld>
            <a:endParaRPr lang="en-US"/>
          </a:p>
        </p:txBody>
      </p:sp>
    </p:spTree>
    <p:extLst>
      <p:ext uri="{BB962C8B-B14F-4D97-AF65-F5344CB8AC3E}">
        <p14:creationId xmlns:p14="http://schemas.microsoft.com/office/powerpoint/2010/main" val="4131475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Direct Query and Import Mode in Power BI?</a:t>
            </a:r>
          </a:p>
        </p:txBody>
      </p:sp>
      <p:sp>
        <p:nvSpPr>
          <p:cNvPr id="3" name="Content Placeholder 2"/>
          <p:cNvSpPr>
            <a:spLocks noGrp="1"/>
          </p:cNvSpPr>
          <p:nvPr>
            <p:ph idx="1"/>
          </p:nvPr>
        </p:nvSpPr>
        <p:spPr/>
        <p:txBody>
          <a:bodyPr>
            <a:normAutofit/>
          </a:bodyPr>
          <a:lstStyle/>
          <a:p>
            <a:pPr algn="just"/>
            <a:r>
              <a:rPr lang="en-US" sz="2800" b="1" dirty="0"/>
              <a:t>Import</a:t>
            </a:r>
            <a:r>
              <a:rPr lang="en-US" sz="2800" dirty="0"/>
              <a:t> — Using the Import mode of connection, Power BI will cache the data you’re linked to, providing a snapshot of your data at a specific point in time. All of your data’s interactions and filters will be applied to this compressed cache source rather than the original data source.</a:t>
            </a:r>
          </a:p>
        </p:txBody>
      </p:sp>
      <p:sp>
        <p:nvSpPr>
          <p:cNvPr id="4" name="Slide Number Placeholder 3"/>
          <p:cNvSpPr>
            <a:spLocks noGrp="1"/>
          </p:cNvSpPr>
          <p:nvPr>
            <p:ph type="sldNum" sz="quarter" idx="12"/>
          </p:nvPr>
        </p:nvSpPr>
        <p:spPr/>
        <p:txBody>
          <a:bodyPr/>
          <a:lstStyle/>
          <a:p>
            <a:fld id="{4117D770-F404-42AB-BAD7-EFCF705E732B}" type="slidenum">
              <a:rPr lang="en-US" smtClean="0"/>
              <a:t>6</a:t>
            </a:fld>
            <a:endParaRPr lang="en-US"/>
          </a:p>
        </p:txBody>
      </p:sp>
    </p:spTree>
    <p:extLst>
      <p:ext uri="{BB962C8B-B14F-4D97-AF65-F5344CB8AC3E}">
        <p14:creationId xmlns:p14="http://schemas.microsoft.com/office/powerpoint/2010/main" val="208096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Direct Query faster than Import Mode in Power BI?</a:t>
            </a:r>
          </a:p>
        </p:txBody>
      </p:sp>
      <p:sp>
        <p:nvSpPr>
          <p:cNvPr id="3" name="Content Placeholder 2"/>
          <p:cNvSpPr>
            <a:spLocks noGrp="1"/>
          </p:cNvSpPr>
          <p:nvPr>
            <p:ph idx="1"/>
          </p:nvPr>
        </p:nvSpPr>
        <p:spPr/>
        <p:txBody>
          <a:bodyPr>
            <a:normAutofit/>
          </a:bodyPr>
          <a:lstStyle/>
          <a:p>
            <a:pPr algn="just"/>
            <a:r>
              <a:rPr lang="en-US" sz="2800" dirty="0"/>
              <a:t>Import mode is the best option if your data is less than 1 GB and isn’t constantly updating. Because all data comes from the Power BI Desktop Cache. So in such scenario, an import mode is faster than Direct Query mode when the data file size is below 1 GB. </a:t>
            </a:r>
          </a:p>
        </p:txBody>
      </p:sp>
      <p:sp>
        <p:nvSpPr>
          <p:cNvPr id="4" name="Slide Number Placeholder 3"/>
          <p:cNvSpPr>
            <a:spLocks noGrp="1"/>
          </p:cNvSpPr>
          <p:nvPr>
            <p:ph type="sldNum" sz="quarter" idx="12"/>
          </p:nvPr>
        </p:nvSpPr>
        <p:spPr/>
        <p:txBody>
          <a:bodyPr/>
          <a:lstStyle/>
          <a:p>
            <a:fld id="{4117D770-F404-42AB-BAD7-EFCF705E732B}" type="slidenum">
              <a:rPr lang="en-US" smtClean="0"/>
              <a:t>7</a:t>
            </a:fld>
            <a:endParaRPr lang="en-US"/>
          </a:p>
        </p:txBody>
      </p:sp>
    </p:spTree>
    <p:extLst>
      <p:ext uri="{BB962C8B-B14F-4D97-AF65-F5344CB8AC3E}">
        <p14:creationId xmlns:p14="http://schemas.microsoft.com/office/powerpoint/2010/main" val="4164213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Import Mode Vs </a:t>
            </a:r>
            <a:r>
              <a:rPr lang="fr-FR" dirty="0" smtClean="0"/>
              <a:t>Direct </a:t>
            </a:r>
            <a:r>
              <a:rPr lang="fr-FR" dirty="0" err="1" smtClean="0"/>
              <a:t>Query</a:t>
            </a:r>
            <a:r>
              <a:rPr lang="fr-FR" dirty="0" smtClean="0"/>
              <a:t> Mode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87154790"/>
              </p:ext>
            </p:extLst>
          </p:nvPr>
        </p:nvGraphicFramePr>
        <p:xfrm>
          <a:off x="3829410" y="863600"/>
          <a:ext cx="7615338" cy="4776490"/>
        </p:xfrm>
        <a:graphic>
          <a:graphicData uri="http://schemas.openxmlformats.org/drawingml/2006/table">
            <a:tbl>
              <a:tblPr firstRow="1" bandRow="1">
                <a:tableStyleId>{5C22544A-7EE6-4342-B048-85BDC9FD1C3A}</a:tableStyleId>
              </a:tblPr>
              <a:tblGrid>
                <a:gridCol w="2538446">
                  <a:extLst>
                    <a:ext uri="{9D8B030D-6E8A-4147-A177-3AD203B41FA5}">
                      <a16:colId xmlns:a16="http://schemas.microsoft.com/office/drawing/2014/main" val="3861042762"/>
                    </a:ext>
                  </a:extLst>
                </a:gridCol>
                <a:gridCol w="2538446">
                  <a:extLst>
                    <a:ext uri="{9D8B030D-6E8A-4147-A177-3AD203B41FA5}">
                      <a16:colId xmlns:a16="http://schemas.microsoft.com/office/drawing/2014/main" val="341769857"/>
                    </a:ext>
                  </a:extLst>
                </a:gridCol>
                <a:gridCol w="2538446">
                  <a:extLst>
                    <a:ext uri="{9D8B030D-6E8A-4147-A177-3AD203B41FA5}">
                      <a16:colId xmlns:a16="http://schemas.microsoft.com/office/drawing/2014/main" val="2428243477"/>
                    </a:ext>
                  </a:extLst>
                </a:gridCol>
              </a:tblGrid>
              <a:tr h="341542">
                <a:tc>
                  <a:txBody>
                    <a:bodyPr/>
                    <a:lstStyle/>
                    <a:p>
                      <a:pPr algn="l"/>
                      <a:r>
                        <a:rPr lang="en-US" dirty="0" smtClean="0"/>
                        <a:t>Feature</a:t>
                      </a:r>
                      <a:endParaRPr lang="en-US" dirty="0"/>
                    </a:p>
                  </a:txBody>
                  <a:tcPr/>
                </a:tc>
                <a:tc>
                  <a:txBody>
                    <a:bodyPr/>
                    <a:lstStyle/>
                    <a:p>
                      <a:pPr algn="l"/>
                      <a:r>
                        <a:rPr lang="en-US" dirty="0" smtClean="0"/>
                        <a:t>Import</a:t>
                      </a:r>
                      <a:endParaRPr lang="en-US" dirty="0"/>
                    </a:p>
                  </a:txBody>
                  <a:tcPr/>
                </a:tc>
                <a:tc>
                  <a:txBody>
                    <a:bodyPr/>
                    <a:lstStyle/>
                    <a:p>
                      <a:pPr algn="l"/>
                      <a:r>
                        <a:rPr lang="en-US" dirty="0" err="1" smtClean="0"/>
                        <a:t>DirectQuery</a:t>
                      </a:r>
                      <a:endParaRPr lang="en-US" dirty="0"/>
                    </a:p>
                  </a:txBody>
                  <a:tcPr/>
                </a:tc>
                <a:extLst>
                  <a:ext uri="{0D108BD9-81ED-4DB2-BD59-A6C34878D82A}">
                    <a16:rowId xmlns:a16="http://schemas.microsoft.com/office/drawing/2014/main" val="2568759788"/>
                  </a:ext>
                </a:extLst>
              </a:tr>
              <a:tr h="341542">
                <a:tc>
                  <a:txBody>
                    <a:bodyPr/>
                    <a:lstStyle/>
                    <a:p>
                      <a:r>
                        <a:rPr lang="en-US" dirty="0" smtClean="0"/>
                        <a:t>Size</a:t>
                      </a:r>
                      <a:endParaRPr lang="en-US" dirty="0"/>
                    </a:p>
                  </a:txBody>
                  <a:tcPr/>
                </a:tc>
                <a:tc>
                  <a:txBody>
                    <a:bodyPr/>
                    <a:lstStyle/>
                    <a:p>
                      <a:r>
                        <a:rPr lang="en-US" dirty="0" smtClean="0"/>
                        <a:t>Up to 1 GB per dataset</a:t>
                      </a:r>
                      <a:endParaRPr lang="en-US" dirty="0"/>
                    </a:p>
                  </a:txBody>
                  <a:tcPr/>
                </a:tc>
                <a:tc>
                  <a:txBody>
                    <a:bodyPr/>
                    <a:lstStyle/>
                    <a:p>
                      <a:r>
                        <a:rPr lang="en-US" dirty="0" smtClean="0"/>
                        <a:t>No limitation</a:t>
                      </a:r>
                      <a:endParaRPr lang="en-US" dirty="0"/>
                    </a:p>
                  </a:txBody>
                  <a:tcPr/>
                </a:tc>
                <a:extLst>
                  <a:ext uri="{0D108BD9-81ED-4DB2-BD59-A6C34878D82A}">
                    <a16:rowId xmlns:a16="http://schemas.microsoft.com/office/drawing/2014/main" val="2541734147"/>
                  </a:ext>
                </a:extLst>
              </a:tr>
              <a:tr h="597699">
                <a:tc>
                  <a:txBody>
                    <a:bodyPr/>
                    <a:lstStyle/>
                    <a:p>
                      <a:r>
                        <a:rPr lang="en-US" dirty="0" smtClean="0"/>
                        <a:t>Data Source support</a:t>
                      </a:r>
                      <a:endParaRPr lang="en-US" dirty="0"/>
                    </a:p>
                  </a:txBody>
                  <a:tcPr/>
                </a:tc>
                <a:tc>
                  <a:txBody>
                    <a:bodyPr/>
                    <a:lstStyle/>
                    <a:p>
                      <a:r>
                        <a:rPr lang="en-US" dirty="0" smtClean="0"/>
                        <a:t>Import data from Multiple sources</a:t>
                      </a:r>
                      <a:endParaRPr lang="en-US" dirty="0"/>
                    </a:p>
                  </a:txBody>
                  <a:tcPr/>
                </a:tc>
                <a:tc>
                  <a:txBody>
                    <a:bodyPr/>
                    <a:lstStyle/>
                    <a:p>
                      <a:r>
                        <a:rPr lang="en-US" dirty="0" smtClean="0"/>
                        <a:t>Data must come from a single Source</a:t>
                      </a:r>
                      <a:endParaRPr lang="en-US" dirty="0"/>
                    </a:p>
                  </a:txBody>
                  <a:tcPr/>
                </a:tc>
                <a:extLst>
                  <a:ext uri="{0D108BD9-81ED-4DB2-BD59-A6C34878D82A}">
                    <a16:rowId xmlns:a16="http://schemas.microsoft.com/office/drawing/2014/main" val="1526825597"/>
                  </a:ext>
                </a:extLst>
              </a:tr>
              <a:tr h="2134638">
                <a:tc>
                  <a:txBody>
                    <a:bodyPr/>
                    <a:lstStyle/>
                    <a:p>
                      <a:r>
                        <a:rPr lang="en-US" dirty="0" smtClean="0"/>
                        <a:t>Performance</a:t>
                      </a:r>
                      <a:endParaRPr lang="en-US" dirty="0"/>
                    </a:p>
                  </a:txBody>
                  <a:tcPr/>
                </a:tc>
                <a:tc>
                  <a:txBody>
                    <a:bodyPr/>
                    <a:lstStyle/>
                    <a:p>
                      <a:r>
                        <a:rPr lang="en-US" dirty="0" smtClean="0"/>
                        <a:t>High-performance query engine</a:t>
                      </a:r>
                      <a:endParaRPr lang="en-US" dirty="0"/>
                    </a:p>
                  </a:txBody>
                  <a:tcPr/>
                </a:tc>
                <a:tc>
                  <a:txBody>
                    <a:bodyPr/>
                    <a:lstStyle/>
                    <a:p>
                      <a:r>
                        <a:rPr lang="en-US" dirty="0" smtClean="0"/>
                        <a:t>Depends on how fast the network connectivity and data source is as queries are executed in real-time. Only metadata and schema structure is stored on the Data model</a:t>
                      </a:r>
                      <a:endParaRPr lang="en-US" dirty="0"/>
                    </a:p>
                  </a:txBody>
                  <a:tcPr/>
                </a:tc>
                <a:extLst>
                  <a:ext uri="{0D108BD9-81ED-4DB2-BD59-A6C34878D82A}">
                    <a16:rowId xmlns:a16="http://schemas.microsoft.com/office/drawing/2014/main" val="1248716590"/>
                  </a:ext>
                </a:extLst>
              </a:tr>
              <a:tr h="1118890">
                <a:tc>
                  <a:txBody>
                    <a:bodyPr/>
                    <a:lstStyle/>
                    <a:p>
                      <a:r>
                        <a:rPr lang="en-US" dirty="0" smtClean="0"/>
                        <a:t>Schedule Refresh</a:t>
                      </a:r>
                      <a:endParaRPr lang="en-US" dirty="0"/>
                    </a:p>
                  </a:txBody>
                  <a:tcPr/>
                </a:tc>
                <a:tc>
                  <a:txBody>
                    <a:bodyPr/>
                    <a:lstStyle/>
                    <a:p>
                      <a:r>
                        <a:rPr lang="en-US" dirty="0" smtClean="0"/>
                        <a:t>Maximum 8 schedules per day</a:t>
                      </a:r>
                      <a:endParaRPr lang="en-US" dirty="0"/>
                    </a:p>
                  </a:txBody>
                  <a:tcPr/>
                </a:tc>
                <a:tc>
                  <a:txBody>
                    <a:bodyPr/>
                    <a:lstStyle/>
                    <a:p>
                      <a:r>
                        <a:rPr lang="en-US" dirty="0" smtClean="0"/>
                        <a:t>Schedule often as every 15 </a:t>
                      </a:r>
                      <a:r>
                        <a:rPr lang="en-US" dirty="0" err="1" smtClean="0"/>
                        <a:t>mins</a:t>
                      </a:r>
                      <a:endParaRPr lang="en-US" dirty="0"/>
                    </a:p>
                  </a:txBody>
                  <a:tcPr/>
                </a:tc>
                <a:extLst>
                  <a:ext uri="{0D108BD9-81ED-4DB2-BD59-A6C34878D82A}">
                    <a16:rowId xmlns:a16="http://schemas.microsoft.com/office/drawing/2014/main" val="3614701761"/>
                  </a:ext>
                </a:extLst>
              </a:tr>
            </a:tbl>
          </a:graphicData>
        </a:graphic>
      </p:graphicFrame>
      <p:sp>
        <p:nvSpPr>
          <p:cNvPr id="4" name="Slide Number Placeholder 3"/>
          <p:cNvSpPr>
            <a:spLocks noGrp="1"/>
          </p:cNvSpPr>
          <p:nvPr>
            <p:ph type="sldNum" sz="quarter" idx="12"/>
          </p:nvPr>
        </p:nvSpPr>
        <p:spPr/>
        <p:txBody>
          <a:bodyPr/>
          <a:lstStyle/>
          <a:p>
            <a:fld id="{4117D770-F404-42AB-BAD7-EFCF705E732B}" type="slidenum">
              <a:rPr lang="en-US" smtClean="0"/>
              <a:t>8</a:t>
            </a:fld>
            <a:endParaRPr lang="en-US"/>
          </a:p>
        </p:txBody>
      </p:sp>
    </p:spTree>
    <p:extLst>
      <p:ext uri="{BB962C8B-B14F-4D97-AF65-F5344CB8AC3E}">
        <p14:creationId xmlns:p14="http://schemas.microsoft.com/office/powerpoint/2010/main" val="3296509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Import Mode Vs </a:t>
            </a:r>
            <a:r>
              <a:rPr lang="fr-FR" dirty="0" smtClean="0"/>
              <a:t>Direct </a:t>
            </a:r>
            <a:r>
              <a:rPr lang="fr-FR" dirty="0" err="1" smtClean="0"/>
              <a:t>Query</a:t>
            </a:r>
            <a:r>
              <a:rPr lang="fr-FR" dirty="0" smtClean="0"/>
              <a:t> Mode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0858690"/>
              </p:ext>
            </p:extLst>
          </p:nvPr>
        </p:nvGraphicFramePr>
        <p:xfrm>
          <a:off x="3829410" y="863601"/>
          <a:ext cx="7615338" cy="5140303"/>
        </p:xfrm>
        <a:graphic>
          <a:graphicData uri="http://schemas.openxmlformats.org/drawingml/2006/table">
            <a:tbl>
              <a:tblPr firstRow="1" bandRow="1">
                <a:tableStyleId>{5C22544A-7EE6-4342-B048-85BDC9FD1C3A}</a:tableStyleId>
              </a:tblPr>
              <a:tblGrid>
                <a:gridCol w="2538446">
                  <a:extLst>
                    <a:ext uri="{9D8B030D-6E8A-4147-A177-3AD203B41FA5}">
                      <a16:colId xmlns:a16="http://schemas.microsoft.com/office/drawing/2014/main" val="3861042762"/>
                    </a:ext>
                  </a:extLst>
                </a:gridCol>
                <a:gridCol w="2510673">
                  <a:extLst>
                    <a:ext uri="{9D8B030D-6E8A-4147-A177-3AD203B41FA5}">
                      <a16:colId xmlns:a16="http://schemas.microsoft.com/office/drawing/2014/main" val="341769857"/>
                    </a:ext>
                  </a:extLst>
                </a:gridCol>
                <a:gridCol w="2566219">
                  <a:extLst>
                    <a:ext uri="{9D8B030D-6E8A-4147-A177-3AD203B41FA5}">
                      <a16:colId xmlns:a16="http://schemas.microsoft.com/office/drawing/2014/main" val="2428243477"/>
                    </a:ext>
                  </a:extLst>
                </a:gridCol>
              </a:tblGrid>
              <a:tr h="408652">
                <a:tc>
                  <a:txBody>
                    <a:bodyPr/>
                    <a:lstStyle/>
                    <a:p>
                      <a:pPr algn="l"/>
                      <a:r>
                        <a:rPr lang="en-US" dirty="0" smtClean="0"/>
                        <a:t>Feature</a:t>
                      </a:r>
                      <a:endParaRPr lang="en-US" dirty="0"/>
                    </a:p>
                  </a:txBody>
                  <a:tcPr/>
                </a:tc>
                <a:tc>
                  <a:txBody>
                    <a:bodyPr/>
                    <a:lstStyle/>
                    <a:p>
                      <a:pPr algn="l"/>
                      <a:r>
                        <a:rPr lang="en-US" dirty="0" smtClean="0"/>
                        <a:t>Import</a:t>
                      </a:r>
                      <a:endParaRPr lang="en-US" dirty="0"/>
                    </a:p>
                  </a:txBody>
                  <a:tcPr/>
                </a:tc>
                <a:tc>
                  <a:txBody>
                    <a:bodyPr/>
                    <a:lstStyle/>
                    <a:p>
                      <a:pPr algn="l"/>
                      <a:r>
                        <a:rPr lang="en-US" dirty="0" err="1" smtClean="0"/>
                        <a:t>DirectQuery</a:t>
                      </a:r>
                      <a:endParaRPr lang="en-US" dirty="0"/>
                    </a:p>
                  </a:txBody>
                  <a:tcPr/>
                </a:tc>
                <a:extLst>
                  <a:ext uri="{0D108BD9-81ED-4DB2-BD59-A6C34878D82A}">
                    <a16:rowId xmlns:a16="http://schemas.microsoft.com/office/drawing/2014/main" val="2568759788"/>
                  </a:ext>
                </a:extLst>
              </a:tr>
              <a:tr h="1021630">
                <a:tc>
                  <a:txBody>
                    <a:bodyPr/>
                    <a:lstStyle/>
                    <a:p>
                      <a:r>
                        <a:rPr lang="en-US" dirty="0" smtClean="0"/>
                        <a:t>Data Transformations</a:t>
                      </a:r>
                      <a:endParaRPr lang="en-US" dirty="0"/>
                    </a:p>
                  </a:txBody>
                  <a:tcPr/>
                </a:tc>
                <a:tc>
                  <a:txBody>
                    <a:bodyPr/>
                    <a:lstStyle/>
                    <a:p>
                      <a:r>
                        <a:rPr lang="en-US" dirty="0" smtClean="0"/>
                        <a:t>Supports all transformations</a:t>
                      </a:r>
                      <a:endParaRPr lang="en-US" dirty="0"/>
                    </a:p>
                  </a:txBody>
                  <a:tcPr/>
                </a:tc>
                <a:tc>
                  <a:txBody>
                    <a:bodyPr/>
                    <a:lstStyle/>
                    <a:p>
                      <a:r>
                        <a:rPr lang="en-US" dirty="0" smtClean="0"/>
                        <a:t>Supports many data transformations with some limitations</a:t>
                      </a:r>
                      <a:endParaRPr lang="en-US" dirty="0"/>
                    </a:p>
                  </a:txBody>
                  <a:tcPr/>
                </a:tc>
                <a:extLst>
                  <a:ext uri="{0D108BD9-81ED-4DB2-BD59-A6C34878D82A}">
                    <a16:rowId xmlns:a16="http://schemas.microsoft.com/office/drawing/2014/main" val="2541734147"/>
                  </a:ext>
                </a:extLst>
              </a:tr>
              <a:tr h="2554076">
                <a:tc>
                  <a:txBody>
                    <a:bodyPr/>
                    <a:lstStyle/>
                    <a:p>
                      <a:r>
                        <a:rPr lang="en-US" dirty="0" smtClean="0"/>
                        <a:t>DAX expressions</a:t>
                      </a:r>
                      <a:endParaRPr lang="en-US" dirty="0"/>
                    </a:p>
                  </a:txBody>
                  <a:tcPr/>
                </a:tc>
                <a:tc>
                  <a:txBody>
                    <a:bodyPr/>
                    <a:lstStyle/>
                    <a:p>
                      <a:r>
                        <a:rPr lang="en-US" dirty="0" smtClean="0"/>
                        <a:t>Supports all DAX functions</a:t>
                      </a:r>
                      <a:endParaRPr lang="en-US" dirty="0"/>
                    </a:p>
                  </a:txBody>
                  <a:tcPr/>
                </a:tc>
                <a:tc>
                  <a:txBody>
                    <a:bodyPr/>
                    <a:lstStyle/>
                    <a:p>
                      <a:pPr algn="l"/>
                      <a:r>
                        <a:rPr lang="en-US" dirty="0" smtClean="0"/>
                        <a:t>Restricted to use complex DAX functions such as Time Intelligence functions. However, if there is a Date table available in the underlying source then it supports</a:t>
                      </a:r>
                      <a:endParaRPr lang="en-US" dirty="0"/>
                    </a:p>
                  </a:txBody>
                  <a:tcPr/>
                </a:tc>
                <a:extLst>
                  <a:ext uri="{0D108BD9-81ED-4DB2-BD59-A6C34878D82A}">
                    <a16:rowId xmlns:a16="http://schemas.microsoft.com/office/drawing/2014/main" val="1526825597"/>
                  </a:ext>
                </a:extLst>
              </a:tr>
              <a:tr h="515865">
                <a:tc>
                  <a:txBody>
                    <a:bodyPr/>
                    <a:lstStyle/>
                    <a:p>
                      <a:r>
                        <a:rPr lang="en-US" dirty="0" smtClean="0"/>
                        <a:t>Calculated Tables</a:t>
                      </a:r>
                      <a:endParaRPr lang="en-US" dirty="0"/>
                    </a:p>
                  </a:txBody>
                  <a:tcPr/>
                </a:tc>
                <a:tc>
                  <a:txBody>
                    <a:bodyPr/>
                    <a:lstStyle/>
                    <a:p>
                      <a:r>
                        <a:rPr lang="en-US" dirty="0" smtClean="0"/>
                        <a:t>Available</a:t>
                      </a:r>
                      <a:endParaRPr lang="en-US" dirty="0"/>
                    </a:p>
                  </a:txBody>
                  <a:tcPr/>
                </a:tc>
                <a:tc>
                  <a:txBody>
                    <a:bodyPr/>
                    <a:lstStyle/>
                    <a:p>
                      <a:r>
                        <a:rPr lang="en-US" dirty="0" smtClean="0"/>
                        <a:t>Not supported</a:t>
                      </a:r>
                      <a:endParaRPr lang="en-US" dirty="0"/>
                    </a:p>
                  </a:txBody>
                  <a:tcPr/>
                </a:tc>
                <a:extLst>
                  <a:ext uri="{0D108BD9-81ED-4DB2-BD59-A6C34878D82A}">
                    <a16:rowId xmlns:a16="http://schemas.microsoft.com/office/drawing/2014/main" val="1248716590"/>
                  </a:ext>
                </a:extLst>
              </a:tr>
              <a:tr h="515865">
                <a:tc>
                  <a:txBody>
                    <a:bodyPr/>
                    <a:lstStyle/>
                    <a:p>
                      <a:r>
                        <a:rPr lang="en-US" dirty="0" smtClean="0"/>
                        <a:t>Target Audience</a:t>
                      </a:r>
                      <a:endParaRPr lang="en-US" dirty="0"/>
                    </a:p>
                  </a:txBody>
                  <a:tcPr/>
                </a:tc>
                <a:tc>
                  <a:txBody>
                    <a:bodyPr/>
                    <a:lstStyle/>
                    <a:p>
                      <a:r>
                        <a:rPr lang="en-US" dirty="0" smtClean="0"/>
                        <a:t>Small and Medium Datasets</a:t>
                      </a:r>
                      <a:endParaRPr lang="en-US" dirty="0"/>
                    </a:p>
                  </a:txBody>
                  <a:tcPr/>
                </a:tc>
                <a:tc>
                  <a:txBody>
                    <a:bodyPr/>
                    <a:lstStyle/>
                    <a:p>
                      <a:r>
                        <a:rPr lang="en-US" dirty="0" smtClean="0"/>
                        <a:t>Large Datasets (Greater than 1 GB)</a:t>
                      </a:r>
                      <a:endParaRPr lang="en-US" dirty="0"/>
                    </a:p>
                  </a:txBody>
                  <a:tcPr/>
                </a:tc>
                <a:extLst>
                  <a:ext uri="{0D108BD9-81ED-4DB2-BD59-A6C34878D82A}">
                    <a16:rowId xmlns:a16="http://schemas.microsoft.com/office/drawing/2014/main" val="1093681022"/>
                  </a:ext>
                </a:extLst>
              </a:tr>
            </a:tbl>
          </a:graphicData>
        </a:graphic>
      </p:graphicFrame>
      <p:sp>
        <p:nvSpPr>
          <p:cNvPr id="4" name="Slide Number Placeholder 3"/>
          <p:cNvSpPr>
            <a:spLocks noGrp="1"/>
          </p:cNvSpPr>
          <p:nvPr>
            <p:ph type="sldNum" sz="quarter" idx="12"/>
          </p:nvPr>
        </p:nvSpPr>
        <p:spPr/>
        <p:txBody>
          <a:bodyPr/>
          <a:lstStyle/>
          <a:p>
            <a:fld id="{4117D770-F404-42AB-BAD7-EFCF705E732B}" type="slidenum">
              <a:rPr lang="en-US" smtClean="0"/>
              <a:t>9</a:t>
            </a:fld>
            <a:endParaRPr lang="en-US"/>
          </a:p>
        </p:txBody>
      </p:sp>
    </p:spTree>
    <p:extLst>
      <p:ext uri="{BB962C8B-B14F-4D97-AF65-F5344CB8AC3E}">
        <p14:creationId xmlns:p14="http://schemas.microsoft.com/office/powerpoint/2010/main" val="3175388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640</TotalTime>
  <Words>539</Words>
  <Application>Microsoft Office PowerPoint</Application>
  <PresentationFormat>Widescreen</PresentationFormat>
  <Paragraphs>56</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Corbel</vt:lpstr>
      <vt:lpstr>Wingdings 2</vt:lpstr>
      <vt:lpstr>Frame</vt:lpstr>
      <vt:lpstr>Power BI Import Mode vs Direct Query</vt:lpstr>
      <vt:lpstr>Introduction</vt:lpstr>
      <vt:lpstr>What is Direct Query and Import Mode in Power BI?</vt:lpstr>
      <vt:lpstr>What is Direct Query and Import Mode in Power BI?</vt:lpstr>
      <vt:lpstr>What is Direct Query and Import Mode in Power BI?</vt:lpstr>
      <vt:lpstr>What is Direct Query and Import Mode in Power BI?</vt:lpstr>
      <vt:lpstr>Is Direct Query faster than Import Mode in Power BI?</vt:lpstr>
      <vt:lpstr>Import Mode Vs Direct Query Mode</vt:lpstr>
      <vt:lpstr>Import Mode Vs Direct Query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Notebook</dc:creator>
  <cp:lastModifiedBy>Notebook</cp:lastModifiedBy>
  <cp:revision>36</cp:revision>
  <dcterms:created xsi:type="dcterms:W3CDTF">2023-12-20T22:41:41Z</dcterms:created>
  <dcterms:modified xsi:type="dcterms:W3CDTF">2024-01-09T00:02:21Z</dcterms:modified>
</cp:coreProperties>
</file>