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1" r:id="rId4"/>
    <p:sldId id="263" r:id="rId5"/>
    <p:sldId id="260" r:id="rId6"/>
    <p:sldId id="267" r:id="rId7"/>
    <p:sldId id="268" r:id="rId8"/>
    <p:sldId id="264" r:id="rId9"/>
    <p:sldId id="265" r:id="rId10"/>
    <p:sldId id="266"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p:scale>
          <a:sx n="66" d="100"/>
          <a:sy n="66" d="100"/>
        </p:scale>
        <p:origin x="612" y="9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062A8-C248-8320-10E9-42C0ED91B9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CE5E36-CDCB-98BF-6793-5E8269DEBF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7B8631-7C82-1BED-AEC6-4B8A82ACDBAB}"/>
              </a:ext>
            </a:extLst>
          </p:cNvPr>
          <p:cNvSpPr>
            <a:spLocks noGrp="1"/>
          </p:cNvSpPr>
          <p:nvPr>
            <p:ph type="dt" sz="half" idx="10"/>
          </p:nvPr>
        </p:nvSpPr>
        <p:spPr/>
        <p:txBody>
          <a:bodyPr/>
          <a:lstStyle/>
          <a:p>
            <a:fld id="{362B90FA-10F9-413C-A67E-48D09E21FEC0}" type="datetimeFigureOut">
              <a:rPr lang="en-US" smtClean="0"/>
              <a:t>2/9/2023</a:t>
            </a:fld>
            <a:endParaRPr lang="en-US"/>
          </a:p>
        </p:txBody>
      </p:sp>
      <p:sp>
        <p:nvSpPr>
          <p:cNvPr id="5" name="Footer Placeholder 4">
            <a:extLst>
              <a:ext uri="{FF2B5EF4-FFF2-40B4-BE49-F238E27FC236}">
                <a16:creationId xmlns:a16="http://schemas.microsoft.com/office/drawing/2014/main" id="{5F636962-476B-6CCC-DB05-DE8017110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4639D-5F6F-ADD4-9D10-4792D608AF53}"/>
              </a:ext>
            </a:extLst>
          </p:cNvPr>
          <p:cNvSpPr>
            <a:spLocks noGrp="1"/>
          </p:cNvSpPr>
          <p:nvPr>
            <p:ph type="sldNum" sz="quarter" idx="12"/>
          </p:nvPr>
        </p:nvSpPr>
        <p:spPr/>
        <p:txBody>
          <a:bodyPr/>
          <a:lstStyle/>
          <a:p>
            <a:fld id="{DD85F38F-375B-408A-86AE-50F349362D47}" type="slidenum">
              <a:rPr lang="en-US" smtClean="0"/>
              <a:t>‹#›</a:t>
            </a:fld>
            <a:endParaRPr lang="en-US"/>
          </a:p>
        </p:txBody>
      </p:sp>
    </p:spTree>
    <p:extLst>
      <p:ext uri="{BB962C8B-B14F-4D97-AF65-F5344CB8AC3E}">
        <p14:creationId xmlns:p14="http://schemas.microsoft.com/office/powerpoint/2010/main" val="2326299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41561-FB0D-EF6C-5BD7-27E4234024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9A4793-0D9D-0C6C-6A91-C7E1E36418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9B094C-A662-8781-3396-18B5B168530C}"/>
              </a:ext>
            </a:extLst>
          </p:cNvPr>
          <p:cNvSpPr>
            <a:spLocks noGrp="1"/>
          </p:cNvSpPr>
          <p:nvPr>
            <p:ph type="dt" sz="half" idx="10"/>
          </p:nvPr>
        </p:nvSpPr>
        <p:spPr/>
        <p:txBody>
          <a:bodyPr/>
          <a:lstStyle/>
          <a:p>
            <a:fld id="{362B90FA-10F9-413C-A67E-48D09E21FEC0}" type="datetimeFigureOut">
              <a:rPr lang="en-US" smtClean="0"/>
              <a:t>2/9/2023</a:t>
            </a:fld>
            <a:endParaRPr lang="en-US"/>
          </a:p>
        </p:txBody>
      </p:sp>
      <p:sp>
        <p:nvSpPr>
          <p:cNvPr id="5" name="Footer Placeholder 4">
            <a:extLst>
              <a:ext uri="{FF2B5EF4-FFF2-40B4-BE49-F238E27FC236}">
                <a16:creationId xmlns:a16="http://schemas.microsoft.com/office/drawing/2014/main" id="{C498A697-3D6F-278A-018A-6D601F120D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3C4244-D626-292E-76E3-CAE3384192FB}"/>
              </a:ext>
            </a:extLst>
          </p:cNvPr>
          <p:cNvSpPr>
            <a:spLocks noGrp="1"/>
          </p:cNvSpPr>
          <p:nvPr>
            <p:ph type="sldNum" sz="quarter" idx="12"/>
          </p:nvPr>
        </p:nvSpPr>
        <p:spPr/>
        <p:txBody>
          <a:bodyPr/>
          <a:lstStyle/>
          <a:p>
            <a:fld id="{DD85F38F-375B-408A-86AE-50F349362D47}" type="slidenum">
              <a:rPr lang="en-US" smtClean="0"/>
              <a:t>‹#›</a:t>
            </a:fld>
            <a:endParaRPr lang="en-US"/>
          </a:p>
        </p:txBody>
      </p:sp>
    </p:spTree>
    <p:extLst>
      <p:ext uri="{BB962C8B-B14F-4D97-AF65-F5344CB8AC3E}">
        <p14:creationId xmlns:p14="http://schemas.microsoft.com/office/powerpoint/2010/main" val="3651375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C63168-640F-D0CF-9BDB-67A6DB6B38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759217-7D3A-C51B-6F29-1B6ACC5E98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194FC4-0DD5-0AD8-2F17-9839EC0CECA6}"/>
              </a:ext>
            </a:extLst>
          </p:cNvPr>
          <p:cNvSpPr>
            <a:spLocks noGrp="1"/>
          </p:cNvSpPr>
          <p:nvPr>
            <p:ph type="dt" sz="half" idx="10"/>
          </p:nvPr>
        </p:nvSpPr>
        <p:spPr/>
        <p:txBody>
          <a:bodyPr/>
          <a:lstStyle/>
          <a:p>
            <a:fld id="{362B90FA-10F9-413C-A67E-48D09E21FEC0}" type="datetimeFigureOut">
              <a:rPr lang="en-US" smtClean="0"/>
              <a:t>2/9/2023</a:t>
            </a:fld>
            <a:endParaRPr lang="en-US"/>
          </a:p>
        </p:txBody>
      </p:sp>
      <p:sp>
        <p:nvSpPr>
          <p:cNvPr id="5" name="Footer Placeholder 4">
            <a:extLst>
              <a:ext uri="{FF2B5EF4-FFF2-40B4-BE49-F238E27FC236}">
                <a16:creationId xmlns:a16="http://schemas.microsoft.com/office/drawing/2014/main" id="{59C9A5E4-93BC-72BA-7A25-F2406C5942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98C092-890B-5E8D-C978-E6B9B066FE87}"/>
              </a:ext>
            </a:extLst>
          </p:cNvPr>
          <p:cNvSpPr>
            <a:spLocks noGrp="1"/>
          </p:cNvSpPr>
          <p:nvPr>
            <p:ph type="sldNum" sz="quarter" idx="12"/>
          </p:nvPr>
        </p:nvSpPr>
        <p:spPr/>
        <p:txBody>
          <a:bodyPr/>
          <a:lstStyle/>
          <a:p>
            <a:fld id="{DD85F38F-375B-408A-86AE-50F349362D47}" type="slidenum">
              <a:rPr lang="en-US" smtClean="0"/>
              <a:t>‹#›</a:t>
            </a:fld>
            <a:endParaRPr lang="en-US"/>
          </a:p>
        </p:txBody>
      </p:sp>
    </p:spTree>
    <p:extLst>
      <p:ext uri="{BB962C8B-B14F-4D97-AF65-F5344CB8AC3E}">
        <p14:creationId xmlns:p14="http://schemas.microsoft.com/office/powerpoint/2010/main" val="852416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24AF5-6A7E-A4DB-C7DC-F49148593D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7BFF3D-C97B-F756-5D33-5F65240718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19845-7F92-BBBF-E795-99EA7861DC72}"/>
              </a:ext>
            </a:extLst>
          </p:cNvPr>
          <p:cNvSpPr>
            <a:spLocks noGrp="1"/>
          </p:cNvSpPr>
          <p:nvPr>
            <p:ph type="dt" sz="half" idx="10"/>
          </p:nvPr>
        </p:nvSpPr>
        <p:spPr/>
        <p:txBody>
          <a:bodyPr/>
          <a:lstStyle/>
          <a:p>
            <a:fld id="{362B90FA-10F9-413C-A67E-48D09E21FEC0}" type="datetimeFigureOut">
              <a:rPr lang="en-US" smtClean="0"/>
              <a:t>2/9/2023</a:t>
            </a:fld>
            <a:endParaRPr lang="en-US"/>
          </a:p>
        </p:txBody>
      </p:sp>
      <p:sp>
        <p:nvSpPr>
          <p:cNvPr id="5" name="Footer Placeholder 4">
            <a:extLst>
              <a:ext uri="{FF2B5EF4-FFF2-40B4-BE49-F238E27FC236}">
                <a16:creationId xmlns:a16="http://schemas.microsoft.com/office/drawing/2014/main" id="{7B4FE414-D7AD-A314-4D60-95903FE53A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B71C22-DA23-E13D-0A1F-089BC66DD91A}"/>
              </a:ext>
            </a:extLst>
          </p:cNvPr>
          <p:cNvSpPr>
            <a:spLocks noGrp="1"/>
          </p:cNvSpPr>
          <p:nvPr>
            <p:ph type="sldNum" sz="quarter" idx="12"/>
          </p:nvPr>
        </p:nvSpPr>
        <p:spPr/>
        <p:txBody>
          <a:bodyPr/>
          <a:lstStyle/>
          <a:p>
            <a:fld id="{DD85F38F-375B-408A-86AE-50F349362D47}" type="slidenum">
              <a:rPr lang="en-US" smtClean="0"/>
              <a:t>‹#›</a:t>
            </a:fld>
            <a:endParaRPr lang="en-US"/>
          </a:p>
        </p:txBody>
      </p:sp>
    </p:spTree>
    <p:extLst>
      <p:ext uri="{BB962C8B-B14F-4D97-AF65-F5344CB8AC3E}">
        <p14:creationId xmlns:p14="http://schemas.microsoft.com/office/powerpoint/2010/main" val="63760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77C8D-F796-504E-AEB2-2030214E81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F5E7BC-B02C-4A54-9E81-0EF82039D3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9C6261-5CE1-E351-3520-D40F7DB96A99}"/>
              </a:ext>
            </a:extLst>
          </p:cNvPr>
          <p:cNvSpPr>
            <a:spLocks noGrp="1"/>
          </p:cNvSpPr>
          <p:nvPr>
            <p:ph type="dt" sz="half" idx="10"/>
          </p:nvPr>
        </p:nvSpPr>
        <p:spPr/>
        <p:txBody>
          <a:bodyPr/>
          <a:lstStyle/>
          <a:p>
            <a:fld id="{362B90FA-10F9-413C-A67E-48D09E21FEC0}" type="datetimeFigureOut">
              <a:rPr lang="en-US" smtClean="0"/>
              <a:t>2/9/2023</a:t>
            </a:fld>
            <a:endParaRPr lang="en-US"/>
          </a:p>
        </p:txBody>
      </p:sp>
      <p:sp>
        <p:nvSpPr>
          <p:cNvPr id="5" name="Footer Placeholder 4">
            <a:extLst>
              <a:ext uri="{FF2B5EF4-FFF2-40B4-BE49-F238E27FC236}">
                <a16:creationId xmlns:a16="http://schemas.microsoft.com/office/drawing/2014/main" id="{BE172968-F91D-6897-707A-ADA0D10CC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406F8B-7C09-5143-7476-26903BE9A45F}"/>
              </a:ext>
            </a:extLst>
          </p:cNvPr>
          <p:cNvSpPr>
            <a:spLocks noGrp="1"/>
          </p:cNvSpPr>
          <p:nvPr>
            <p:ph type="sldNum" sz="quarter" idx="12"/>
          </p:nvPr>
        </p:nvSpPr>
        <p:spPr/>
        <p:txBody>
          <a:bodyPr/>
          <a:lstStyle/>
          <a:p>
            <a:fld id="{DD85F38F-375B-408A-86AE-50F349362D47}" type="slidenum">
              <a:rPr lang="en-US" smtClean="0"/>
              <a:t>‹#›</a:t>
            </a:fld>
            <a:endParaRPr lang="en-US"/>
          </a:p>
        </p:txBody>
      </p:sp>
    </p:spTree>
    <p:extLst>
      <p:ext uri="{BB962C8B-B14F-4D97-AF65-F5344CB8AC3E}">
        <p14:creationId xmlns:p14="http://schemas.microsoft.com/office/powerpoint/2010/main" val="203876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8D3E-EE6C-9B07-41B6-81F7C38667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C01853-8BEA-29EF-C36D-C16C20D526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402168-E05B-1C68-0423-DA2EDEB795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27EC3D-5963-CC3C-9E1C-1B30A03845F6}"/>
              </a:ext>
            </a:extLst>
          </p:cNvPr>
          <p:cNvSpPr>
            <a:spLocks noGrp="1"/>
          </p:cNvSpPr>
          <p:nvPr>
            <p:ph type="dt" sz="half" idx="10"/>
          </p:nvPr>
        </p:nvSpPr>
        <p:spPr/>
        <p:txBody>
          <a:bodyPr/>
          <a:lstStyle/>
          <a:p>
            <a:fld id="{362B90FA-10F9-413C-A67E-48D09E21FEC0}" type="datetimeFigureOut">
              <a:rPr lang="en-US" smtClean="0"/>
              <a:t>2/9/2023</a:t>
            </a:fld>
            <a:endParaRPr lang="en-US"/>
          </a:p>
        </p:txBody>
      </p:sp>
      <p:sp>
        <p:nvSpPr>
          <p:cNvPr id="6" name="Footer Placeholder 5">
            <a:extLst>
              <a:ext uri="{FF2B5EF4-FFF2-40B4-BE49-F238E27FC236}">
                <a16:creationId xmlns:a16="http://schemas.microsoft.com/office/drawing/2014/main" id="{AA1A370C-47AB-7745-6D89-83241198B3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ECFA3E-DCEC-2462-4C0F-2DC72A960193}"/>
              </a:ext>
            </a:extLst>
          </p:cNvPr>
          <p:cNvSpPr>
            <a:spLocks noGrp="1"/>
          </p:cNvSpPr>
          <p:nvPr>
            <p:ph type="sldNum" sz="quarter" idx="12"/>
          </p:nvPr>
        </p:nvSpPr>
        <p:spPr/>
        <p:txBody>
          <a:bodyPr/>
          <a:lstStyle/>
          <a:p>
            <a:fld id="{DD85F38F-375B-408A-86AE-50F349362D47}" type="slidenum">
              <a:rPr lang="en-US" smtClean="0"/>
              <a:t>‹#›</a:t>
            </a:fld>
            <a:endParaRPr lang="en-US"/>
          </a:p>
        </p:txBody>
      </p:sp>
    </p:spTree>
    <p:extLst>
      <p:ext uri="{BB962C8B-B14F-4D97-AF65-F5344CB8AC3E}">
        <p14:creationId xmlns:p14="http://schemas.microsoft.com/office/powerpoint/2010/main" val="1566520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4DA6-FF46-5107-0574-F53F6859DF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CBAB93-343E-DB07-CC1A-3912E1878F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7B2E33-FD57-CA22-4E4B-DAC767D7EF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43F9C7-1DD0-EA24-3788-442A47AA67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CB703B-33A6-B1AC-8CEB-3041B1E74D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444468-ADF4-0694-AAC4-9B1A40F5979D}"/>
              </a:ext>
            </a:extLst>
          </p:cNvPr>
          <p:cNvSpPr>
            <a:spLocks noGrp="1"/>
          </p:cNvSpPr>
          <p:nvPr>
            <p:ph type="dt" sz="half" idx="10"/>
          </p:nvPr>
        </p:nvSpPr>
        <p:spPr/>
        <p:txBody>
          <a:bodyPr/>
          <a:lstStyle/>
          <a:p>
            <a:fld id="{362B90FA-10F9-413C-A67E-48D09E21FEC0}" type="datetimeFigureOut">
              <a:rPr lang="en-US" smtClean="0"/>
              <a:t>2/9/2023</a:t>
            </a:fld>
            <a:endParaRPr lang="en-US"/>
          </a:p>
        </p:txBody>
      </p:sp>
      <p:sp>
        <p:nvSpPr>
          <p:cNvPr id="8" name="Footer Placeholder 7">
            <a:extLst>
              <a:ext uri="{FF2B5EF4-FFF2-40B4-BE49-F238E27FC236}">
                <a16:creationId xmlns:a16="http://schemas.microsoft.com/office/drawing/2014/main" id="{3149DF2A-A13B-C1DB-07CE-1C515D2406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5FDD03-7740-7401-2A0B-D285C7790624}"/>
              </a:ext>
            </a:extLst>
          </p:cNvPr>
          <p:cNvSpPr>
            <a:spLocks noGrp="1"/>
          </p:cNvSpPr>
          <p:nvPr>
            <p:ph type="sldNum" sz="quarter" idx="12"/>
          </p:nvPr>
        </p:nvSpPr>
        <p:spPr/>
        <p:txBody>
          <a:bodyPr/>
          <a:lstStyle/>
          <a:p>
            <a:fld id="{DD85F38F-375B-408A-86AE-50F349362D47}" type="slidenum">
              <a:rPr lang="en-US" smtClean="0"/>
              <a:t>‹#›</a:t>
            </a:fld>
            <a:endParaRPr lang="en-US"/>
          </a:p>
        </p:txBody>
      </p:sp>
    </p:spTree>
    <p:extLst>
      <p:ext uri="{BB962C8B-B14F-4D97-AF65-F5344CB8AC3E}">
        <p14:creationId xmlns:p14="http://schemas.microsoft.com/office/powerpoint/2010/main" val="3330957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04C5-CB5F-E65A-4973-76745501DB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AFCA9D-786D-AEB6-0B6E-3E97B1324502}"/>
              </a:ext>
            </a:extLst>
          </p:cNvPr>
          <p:cNvSpPr>
            <a:spLocks noGrp="1"/>
          </p:cNvSpPr>
          <p:nvPr>
            <p:ph type="dt" sz="half" idx="10"/>
          </p:nvPr>
        </p:nvSpPr>
        <p:spPr/>
        <p:txBody>
          <a:bodyPr/>
          <a:lstStyle/>
          <a:p>
            <a:fld id="{362B90FA-10F9-413C-A67E-48D09E21FEC0}" type="datetimeFigureOut">
              <a:rPr lang="en-US" smtClean="0"/>
              <a:t>2/9/2023</a:t>
            </a:fld>
            <a:endParaRPr lang="en-US"/>
          </a:p>
        </p:txBody>
      </p:sp>
      <p:sp>
        <p:nvSpPr>
          <p:cNvPr id="4" name="Footer Placeholder 3">
            <a:extLst>
              <a:ext uri="{FF2B5EF4-FFF2-40B4-BE49-F238E27FC236}">
                <a16:creationId xmlns:a16="http://schemas.microsoft.com/office/drawing/2014/main" id="{6EA25E13-3FE1-B101-204D-F5BBDB7DC1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237841-8414-BA27-EE15-B9B6572B570F}"/>
              </a:ext>
            </a:extLst>
          </p:cNvPr>
          <p:cNvSpPr>
            <a:spLocks noGrp="1"/>
          </p:cNvSpPr>
          <p:nvPr>
            <p:ph type="sldNum" sz="quarter" idx="12"/>
          </p:nvPr>
        </p:nvSpPr>
        <p:spPr/>
        <p:txBody>
          <a:bodyPr/>
          <a:lstStyle/>
          <a:p>
            <a:fld id="{DD85F38F-375B-408A-86AE-50F349362D47}" type="slidenum">
              <a:rPr lang="en-US" smtClean="0"/>
              <a:t>‹#›</a:t>
            </a:fld>
            <a:endParaRPr lang="en-US"/>
          </a:p>
        </p:txBody>
      </p:sp>
    </p:spTree>
    <p:extLst>
      <p:ext uri="{BB962C8B-B14F-4D97-AF65-F5344CB8AC3E}">
        <p14:creationId xmlns:p14="http://schemas.microsoft.com/office/powerpoint/2010/main" val="2871303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D05963-9228-9626-CDD6-12B9C514DEB3}"/>
              </a:ext>
            </a:extLst>
          </p:cNvPr>
          <p:cNvSpPr>
            <a:spLocks noGrp="1"/>
          </p:cNvSpPr>
          <p:nvPr>
            <p:ph type="dt" sz="half" idx="10"/>
          </p:nvPr>
        </p:nvSpPr>
        <p:spPr/>
        <p:txBody>
          <a:bodyPr/>
          <a:lstStyle/>
          <a:p>
            <a:fld id="{362B90FA-10F9-413C-A67E-48D09E21FEC0}" type="datetimeFigureOut">
              <a:rPr lang="en-US" smtClean="0"/>
              <a:t>2/9/2023</a:t>
            </a:fld>
            <a:endParaRPr lang="en-US"/>
          </a:p>
        </p:txBody>
      </p:sp>
      <p:sp>
        <p:nvSpPr>
          <p:cNvPr id="3" name="Footer Placeholder 2">
            <a:extLst>
              <a:ext uri="{FF2B5EF4-FFF2-40B4-BE49-F238E27FC236}">
                <a16:creationId xmlns:a16="http://schemas.microsoft.com/office/drawing/2014/main" id="{21874B74-025F-E103-0AE6-D5A3C49AE4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AA8895-D5BB-5065-66C1-080A7C1A8275}"/>
              </a:ext>
            </a:extLst>
          </p:cNvPr>
          <p:cNvSpPr>
            <a:spLocks noGrp="1"/>
          </p:cNvSpPr>
          <p:nvPr>
            <p:ph type="sldNum" sz="quarter" idx="12"/>
          </p:nvPr>
        </p:nvSpPr>
        <p:spPr/>
        <p:txBody>
          <a:bodyPr/>
          <a:lstStyle/>
          <a:p>
            <a:fld id="{DD85F38F-375B-408A-86AE-50F349362D47}" type="slidenum">
              <a:rPr lang="en-US" smtClean="0"/>
              <a:t>‹#›</a:t>
            </a:fld>
            <a:endParaRPr lang="en-US"/>
          </a:p>
        </p:txBody>
      </p:sp>
    </p:spTree>
    <p:extLst>
      <p:ext uri="{BB962C8B-B14F-4D97-AF65-F5344CB8AC3E}">
        <p14:creationId xmlns:p14="http://schemas.microsoft.com/office/powerpoint/2010/main" val="3465437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55662-F2D2-DF01-2593-1C4CD9A7B7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8F4887-2DFD-3B5D-865A-B4721DF9DA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1F3D55-588C-279B-D74B-82823B5E4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E5E209-2E73-639D-CD34-1E8F47631483}"/>
              </a:ext>
            </a:extLst>
          </p:cNvPr>
          <p:cNvSpPr>
            <a:spLocks noGrp="1"/>
          </p:cNvSpPr>
          <p:nvPr>
            <p:ph type="dt" sz="half" idx="10"/>
          </p:nvPr>
        </p:nvSpPr>
        <p:spPr/>
        <p:txBody>
          <a:bodyPr/>
          <a:lstStyle/>
          <a:p>
            <a:fld id="{362B90FA-10F9-413C-A67E-48D09E21FEC0}" type="datetimeFigureOut">
              <a:rPr lang="en-US" smtClean="0"/>
              <a:t>2/9/2023</a:t>
            </a:fld>
            <a:endParaRPr lang="en-US"/>
          </a:p>
        </p:txBody>
      </p:sp>
      <p:sp>
        <p:nvSpPr>
          <p:cNvPr id="6" name="Footer Placeholder 5">
            <a:extLst>
              <a:ext uri="{FF2B5EF4-FFF2-40B4-BE49-F238E27FC236}">
                <a16:creationId xmlns:a16="http://schemas.microsoft.com/office/drawing/2014/main" id="{93981178-B954-5C14-BEAA-E6711E162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EDDBDD-AD7A-DFA2-FF7B-015D1521CC77}"/>
              </a:ext>
            </a:extLst>
          </p:cNvPr>
          <p:cNvSpPr>
            <a:spLocks noGrp="1"/>
          </p:cNvSpPr>
          <p:nvPr>
            <p:ph type="sldNum" sz="quarter" idx="12"/>
          </p:nvPr>
        </p:nvSpPr>
        <p:spPr/>
        <p:txBody>
          <a:bodyPr/>
          <a:lstStyle/>
          <a:p>
            <a:fld id="{DD85F38F-375B-408A-86AE-50F349362D47}" type="slidenum">
              <a:rPr lang="en-US" smtClean="0"/>
              <a:t>‹#›</a:t>
            </a:fld>
            <a:endParaRPr lang="en-US"/>
          </a:p>
        </p:txBody>
      </p:sp>
    </p:spTree>
    <p:extLst>
      <p:ext uri="{BB962C8B-B14F-4D97-AF65-F5344CB8AC3E}">
        <p14:creationId xmlns:p14="http://schemas.microsoft.com/office/powerpoint/2010/main" val="4056794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90BB4-B768-A439-9D16-D51E509320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131979-5BA8-6204-8544-BF07F2E590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113CA6-1E93-ACB4-95C3-E1E6DB7F2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08A69E-59F3-5A3D-5D4E-A383A2C330DA}"/>
              </a:ext>
            </a:extLst>
          </p:cNvPr>
          <p:cNvSpPr>
            <a:spLocks noGrp="1"/>
          </p:cNvSpPr>
          <p:nvPr>
            <p:ph type="dt" sz="half" idx="10"/>
          </p:nvPr>
        </p:nvSpPr>
        <p:spPr/>
        <p:txBody>
          <a:bodyPr/>
          <a:lstStyle/>
          <a:p>
            <a:fld id="{362B90FA-10F9-413C-A67E-48D09E21FEC0}" type="datetimeFigureOut">
              <a:rPr lang="en-US" smtClean="0"/>
              <a:t>2/9/2023</a:t>
            </a:fld>
            <a:endParaRPr lang="en-US"/>
          </a:p>
        </p:txBody>
      </p:sp>
      <p:sp>
        <p:nvSpPr>
          <p:cNvPr id="6" name="Footer Placeholder 5">
            <a:extLst>
              <a:ext uri="{FF2B5EF4-FFF2-40B4-BE49-F238E27FC236}">
                <a16:creationId xmlns:a16="http://schemas.microsoft.com/office/drawing/2014/main" id="{204B2729-D9FA-D749-B68A-C3F94D9F50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F995F0-A5A1-7FB8-FE11-91395A06357F}"/>
              </a:ext>
            </a:extLst>
          </p:cNvPr>
          <p:cNvSpPr>
            <a:spLocks noGrp="1"/>
          </p:cNvSpPr>
          <p:nvPr>
            <p:ph type="sldNum" sz="quarter" idx="12"/>
          </p:nvPr>
        </p:nvSpPr>
        <p:spPr/>
        <p:txBody>
          <a:bodyPr/>
          <a:lstStyle/>
          <a:p>
            <a:fld id="{DD85F38F-375B-408A-86AE-50F349362D47}" type="slidenum">
              <a:rPr lang="en-US" smtClean="0"/>
              <a:t>‹#›</a:t>
            </a:fld>
            <a:endParaRPr lang="en-US"/>
          </a:p>
        </p:txBody>
      </p:sp>
    </p:spTree>
    <p:extLst>
      <p:ext uri="{BB962C8B-B14F-4D97-AF65-F5344CB8AC3E}">
        <p14:creationId xmlns:p14="http://schemas.microsoft.com/office/powerpoint/2010/main" val="32413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CF810C-A086-09C8-F997-663D06456D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07D6F0-CCD9-3D78-2EE6-2FF6A60542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4519F3-E7D2-0BE8-DE0D-E3F5626FC1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2B90FA-10F9-413C-A67E-48D09E21FEC0}" type="datetimeFigureOut">
              <a:rPr lang="en-US" smtClean="0"/>
              <a:t>2/9/2023</a:t>
            </a:fld>
            <a:endParaRPr lang="en-US"/>
          </a:p>
        </p:txBody>
      </p:sp>
      <p:sp>
        <p:nvSpPr>
          <p:cNvPr id="5" name="Footer Placeholder 4">
            <a:extLst>
              <a:ext uri="{FF2B5EF4-FFF2-40B4-BE49-F238E27FC236}">
                <a16:creationId xmlns:a16="http://schemas.microsoft.com/office/drawing/2014/main" id="{17506E0D-F73E-2E60-BD5E-E39EB8B797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6C8D02-057A-D8F5-429C-EF6B978CB2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85F38F-375B-408A-86AE-50F349362D47}" type="slidenum">
              <a:rPr lang="en-US" smtClean="0"/>
              <a:t>‹#›</a:t>
            </a:fld>
            <a:endParaRPr lang="en-US"/>
          </a:p>
        </p:txBody>
      </p:sp>
    </p:spTree>
    <p:extLst>
      <p:ext uri="{BB962C8B-B14F-4D97-AF65-F5344CB8AC3E}">
        <p14:creationId xmlns:p14="http://schemas.microsoft.com/office/powerpoint/2010/main" val="572392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hyperlink" Target="https://www.instagram.com/__elidrissii/" TargetMode="External"/><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youtu.be/unxUqhVbG1I" TargetMode="External"/><Relationship Id="rId5" Type="http://schemas.openxmlformats.org/officeDocument/2006/relationships/hyperlink" Target="https://www.youtube.com/channel/UCJc9pP78x-AsRnIDRLxFJIg" TargetMode="External"/><Relationship Id="rId4" Type="http://schemas.openxmlformats.org/officeDocument/2006/relationships/image" Target="../media/image7.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hyperlink" Target="https://youtu.be/unxUqhVbG1I"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hyperlink" Target="https://www.youtube.com/channel/UCJc9pP78x-AsRnIDRLxFJIg" TargetMode="Externa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hyperlink" Target="https://www.instagram.com/__elidrissii/"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instagram.com/__elidrissii/" TargetMode="External"/><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youtu.be/unxUqhVbG1I" TargetMode="External"/><Relationship Id="rId5" Type="http://schemas.openxmlformats.org/officeDocument/2006/relationships/hyperlink" Target="https://www.youtube.com/channel/UCJc9pP78x-AsRnIDRLxFJIg" TargetMode="External"/><Relationship Id="rId4" Type="http://schemas.openxmlformats.org/officeDocument/2006/relationships/image" Target="../media/image7.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hyperlink" Target="https://youtu.be/unxUqhVbG1I"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hyperlink" Target="https://www.youtube.com/channel/UCJc9pP78x-AsRnIDRLxFJIg" TargetMode="Externa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hyperlink" Target="https://www.instagram.com/__elidrissii/"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instagram.com/__elidrissii/" TargetMode="External"/><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youtu.be/unxUqhVbG1I" TargetMode="External"/><Relationship Id="rId5" Type="http://schemas.openxmlformats.org/officeDocument/2006/relationships/hyperlink" Target="https://www.youtube.com/channel/UCJc9pP78x-AsRnIDRLxFJIg" TargetMode="External"/><Relationship Id="rId4" Type="http://schemas.openxmlformats.org/officeDocument/2006/relationships/image" Target="../media/image7.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hyperlink" Target="https://youtu.be/unxUqhVbG1I"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hyperlink" Target="https://www.youtube.com/channel/UCJc9pP78x-AsRnIDRLxFJIg" TargetMode="Externa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hyperlink" Target="https://www.instagram.com/__elidrissii/"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instagram.com/__elidrissii/" TargetMode="External"/><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youtu.be/unxUqhVbG1I" TargetMode="External"/><Relationship Id="rId5" Type="http://schemas.openxmlformats.org/officeDocument/2006/relationships/hyperlink" Target="https://www.youtube.com/channel/UCJc9pP78x-AsRnIDRLxFJIg" TargetMode="External"/><Relationship Id="rId4" Type="http://schemas.openxmlformats.org/officeDocument/2006/relationships/image" Target="../media/image7.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hyperlink" Target="https://youtu.be/unxUqhVbG1I"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hyperlink" Target="https://www.youtube.com/channel/UCJc9pP78x-AsRnIDRLxFJIg" TargetMode="Externa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hyperlink" Target="https://www.instagram.com/__elidrissii/"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instagram.com/__elidrissii/" TargetMode="External"/><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youtu.be/unxUqhVbG1I" TargetMode="External"/><Relationship Id="rId5" Type="http://schemas.openxmlformats.org/officeDocument/2006/relationships/hyperlink" Target="https://www.youtube.com/channel/UCJc9pP78x-AsRnIDRLxFJIg" TargetMode="External"/><Relationship Id="rId4" Type="http://schemas.openxmlformats.org/officeDocument/2006/relationships/image" Target="../media/image7.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85F3C0-6637-B861-A83C-29336DC44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579546F7-6527-D6F0-0C49-39E427D21F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6387" y="292101"/>
            <a:ext cx="7034210" cy="1406842"/>
          </a:xfrm>
          <a:prstGeom prst="rect">
            <a:avLst/>
          </a:prstGeom>
        </p:spPr>
      </p:pic>
      <p:sp>
        <p:nvSpPr>
          <p:cNvPr id="7" name="TextBox 6">
            <a:extLst>
              <a:ext uri="{FF2B5EF4-FFF2-40B4-BE49-F238E27FC236}">
                <a16:creationId xmlns:a16="http://schemas.microsoft.com/office/drawing/2014/main" id="{B34F3075-18BC-1F19-E3DF-9F4C6E3B31F9}"/>
              </a:ext>
            </a:extLst>
          </p:cNvPr>
          <p:cNvSpPr txBox="1"/>
          <p:nvPr/>
        </p:nvSpPr>
        <p:spPr>
          <a:xfrm>
            <a:off x="1412666" y="2540000"/>
            <a:ext cx="9366667" cy="1323439"/>
          </a:xfrm>
          <a:prstGeom prst="rect">
            <a:avLst/>
          </a:prstGeom>
          <a:noFill/>
        </p:spPr>
        <p:txBody>
          <a:bodyPr wrap="none" rtlCol="0">
            <a:spAutoFit/>
          </a:bodyPr>
          <a:lstStyle/>
          <a:p>
            <a:r>
              <a:rPr lang="en-US" sz="8000" dirty="0">
                <a:solidFill>
                  <a:srgbClr val="C00000"/>
                </a:solidFill>
                <a:effectLst>
                  <a:outerShdw blurRad="38100" dist="38100" dir="2700000" algn="tl">
                    <a:srgbClr val="000000">
                      <a:alpha val="43137"/>
                    </a:srgbClr>
                  </a:outerShdw>
                </a:effectLst>
                <a:latin typeface="Arial" panose="020B0604020202020204" pitchFamily="34" charset="0"/>
                <a:ea typeface="Calibri" panose="020F0502020204030204" pitchFamily="34" charset="0"/>
                <a:cs typeface="Arial" panose="020B0604020202020204" pitchFamily="34" charset="0"/>
              </a:rPr>
              <a:t>Allocation Functions</a:t>
            </a:r>
            <a:endParaRPr lang="en-US" sz="8000" dirty="0">
              <a:solidFill>
                <a:srgbClr val="C0000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endParaRPr>
          </a:p>
        </p:txBody>
      </p:sp>
      <p:sp>
        <p:nvSpPr>
          <p:cNvPr id="8" name="TextBox 7">
            <a:extLst>
              <a:ext uri="{FF2B5EF4-FFF2-40B4-BE49-F238E27FC236}">
                <a16:creationId xmlns:a16="http://schemas.microsoft.com/office/drawing/2014/main" id="{880FAB0B-3082-39B2-0AB6-FA0E631B75AE}"/>
              </a:ext>
            </a:extLst>
          </p:cNvPr>
          <p:cNvSpPr txBox="1"/>
          <p:nvPr/>
        </p:nvSpPr>
        <p:spPr>
          <a:xfrm>
            <a:off x="5249020" y="3977739"/>
            <a:ext cx="2228944" cy="923330"/>
          </a:xfrm>
          <a:prstGeom prst="rect">
            <a:avLst/>
          </a:prstGeom>
          <a:noFill/>
        </p:spPr>
        <p:txBody>
          <a:bodyPr wrap="none" rtlCol="0">
            <a:spAutoFit/>
          </a:bodyPr>
          <a:lstStyle/>
          <a:p>
            <a:r>
              <a:rPr lang="en-US" sz="5400" b="1" dirty="0">
                <a:solidFill>
                  <a:srgbClr val="002060"/>
                </a:solidFill>
                <a:effectLst>
                  <a:outerShdw blurRad="38100" dist="38100" dir="2700000" algn="tl">
                    <a:srgbClr val="000000">
                      <a:alpha val="43137"/>
                    </a:srgbClr>
                  </a:outerShdw>
                </a:effectLst>
              </a:rPr>
              <a:t>C / C++</a:t>
            </a:r>
          </a:p>
        </p:txBody>
      </p:sp>
      <p:pic>
        <p:nvPicPr>
          <p:cNvPr id="10" name="Picture 9">
            <a:extLst>
              <a:ext uri="{FF2B5EF4-FFF2-40B4-BE49-F238E27FC236}">
                <a16:creationId xmlns:a16="http://schemas.microsoft.com/office/drawing/2014/main" id="{B88FBC32-C2E2-EFD5-1478-60896F9C18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1069" y="4521303"/>
            <a:ext cx="1990635" cy="1990635"/>
          </a:xfrm>
          <a:prstGeom prst="rect">
            <a:avLst/>
          </a:prstGeom>
        </p:spPr>
      </p:pic>
      <p:pic>
        <p:nvPicPr>
          <p:cNvPr id="12" name="Picture 11">
            <a:extLst>
              <a:ext uri="{FF2B5EF4-FFF2-40B4-BE49-F238E27FC236}">
                <a16:creationId xmlns:a16="http://schemas.microsoft.com/office/drawing/2014/main" id="{9109AAA8-D2E4-6EEB-1B10-87FA9D9013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0662" y="4521302"/>
            <a:ext cx="1990636" cy="1990636"/>
          </a:xfrm>
          <a:prstGeom prst="rect">
            <a:avLst/>
          </a:prstGeom>
        </p:spPr>
      </p:pic>
      <p:pic>
        <p:nvPicPr>
          <p:cNvPr id="13" name="Picture 12">
            <a:extLst>
              <a:ext uri="{FF2B5EF4-FFF2-40B4-BE49-F238E27FC236}">
                <a16:creationId xmlns:a16="http://schemas.microsoft.com/office/drawing/2014/main" id="{D03A0472-78E0-B181-F344-60E3B96358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56524" y="0"/>
            <a:ext cx="1435476" cy="1323439"/>
          </a:xfrm>
          <a:prstGeom prst="rect">
            <a:avLst/>
          </a:prstGeom>
        </p:spPr>
      </p:pic>
      <p:pic>
        <p:nvPicPr>
          <p:cNvPr id="17" name="Picture 16">
            <a:extLst>
              <a:ext uri="{FF2B5EF4-FFF2-40B4-BE49-F238E27FC236}">
                <a16:creationId xmlns:a16="http://schemas.microsoft.com/office/drawing/2014/main" id="{C0FEED1E-200C-184D-744B-4F7C3B1E27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82767" y="5839793"/>
            <a:ext cx="3226466" cy="923330"/>
          </a:xfrm>
          <a:prstGeom prst="rect">
            <a:avLst/>
          </a:prstGeom>
        </p:spPr>
      </p:pic>
    </p:spTree>
    <p:extLst>
      <p:ext uri="{BB962C8B-B14F-4D97-AF65-F5344CB8AC3E}">
        <p14:creationId xmlns:p14="http://schemas.microsoft.com/office/powerpoint/2010/main" val="248673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85F3C0-6637-B861-A83C-29336DC44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37D0D3DA-AA5E-E15E-31CC-D90CCD151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6524" y="0"/>
            <a:ext cx="1435476" cy="1323439"/>
          </a:xfrm>
          <a:prstGeom prst="rect">
            <a:avLst/>
          </a:prstGeom>
        </p:spPr>
      </p:pic>
      <p:pic>
        <p:nvPicPr>
          <p:cNvPr id="9" name="Picture 8">
            <a:extLst>
              <a:ext uri="{FF2B5EF4-FFF2-40B4-BE49-F238E27FC236}">
                <a16:creationId xmlns:a16="http://schemas.microsoft.com/office/drawing/2014/main" id="{8D568CD1-7901-FC2D-351C-5B24542E88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550" y="6488668"/>
            <a:ext cx="12865100" cy="1133465"/>
          </a:xfrm>
          <a:prstGeom prst="rect">
            <a:avLst/>
          </a:prstGeom>
        </p:spPr>
      </p:pic>
      <p:sp>
        <p:nvSpPr>
          <p:cNvPr id="10" name="TextBox 9">
            <a:extLst>
              <a:ext uri="{FF2B5EF4-FFF2-40B4-BE49-F238E27FC236}">
                <a16:creationId xmlns:a16="http://schemas.microsoft.com/office/drawing/2014/main" id="{B1969D58-DD19-28C0-DD50-5BC4B6E01070}"/>
              </a:ext>
            </a:extLst>
          </p:cNvPr>
          <p:cNvSpPr txBox="1"/>
          <p:nvPr/>
        </p:nvSpPr>
        <p:spPr>
          <a:xfrm>
            <a:off x="3685596" y="6488668"/>
            <a:ext cx="4820807" cy="369332"/>
          </a:xfrm>
          <a:prstGeom prst="rect">
            <a:avLst/>
          </a:prstGeom>
          <a:noFill/>
        </p:spPr>
        <p:txBody>
          <a:bodyPr wrap="none" rtlCol="0">
            <a:spAutoFit/>
          </a:bodyPr>
          <a:lstStyle/>
          <a:p>
            <a:r>
              <a:rPr lang="en-US" dirty="0">
                <a:solidFill>
                  <a:schemeClr val="bg1">
                    <a:lumMod val="95000"/>
                  </a:schemeClr>
                </a:solidFill>
              </a:rPr>
              <a:t>Instagram: __</a:t>
            </a:r>
            <a:r>
              <a:rPr lang="en-US" dirty="0" err="1">
                <a:solidFill>
                  <a:schemeClr val="bg1">
                    <a:lumMod val="95000"/>
                  </a:schemeClr>
                </a:solidFill>
              </a:rPr>
              <a:t>elidrissii</a:t>
            </a:r>
            <a:r>
              <a:rPr lang="en-US" dirty="0">
                <a:solidFill>
                  <a:schemeClr val="bg1">
                    <a:lumMod val="95000"/>
                  </a:schemeClr>
                </a:solidFill>
              </a:rPr>
              <a:t>	YouTube: </a:t>
            </a:r>
            <a:r>
              <a:rPr lang="en-US" dirty="0">
                <a:solidFill>
                  <a:schemeClr val="bg1">
                    <a:lumMod val="95000"/>
                  </a:schemeClr>
                </a:solidFill>
                <a:hlinkClick r:id="rId5">
                  <a:extLst>
                    <a:ext uri="{A12FA001-AC4F-418D-AE19-62706E023703}">
                      <ahyp:hlinkClr xmlns:ahyp="http://schemas.microsoft.com/office/drawing/2018/hyperlinkcolor" val="tx"/>
                    </a:ext>
                  </a:extLst>
                </a:hlinkClick>
              </a:rPr>
              <a:t>IDRILOGIC</a:t>
            </a:r>
            <a:endParaRPr lang="en-US" dirty="0">
              <a:solidFill>
                <a:schemeClr val="bg1">
                  <a:lumMod val="95000"/>
                </a:schemeClr>
              </a:solidFill>
            </a:endParaRPr>
          </a:p>
        </p:txBody>
      </p:sp>
      <p:sp>
        <p:nvSpPr>
          <p:cNvPr id="11" name="TextBox 10">
            <a:extLst>
              <a:ext uri="{FF2B5EF4-FFF2-40B4-BE49-F238E27FC236}">
                <a16:creationId xmlns:a16="http://schemas.microsoft.com/office/drawing/2014/main" id="{3208D006-B9D4-C37D-651B-43CA7F4EF0FD}"/>
              </a:ext>
            </a:extLst>
          </p:cNvPr>
          <p:cNvSpPr txBox="1"/>
          <p:nvPr/>
        </p:nvSpPr>
        <p:spPr>
          <a:xfrm>
            <a:off x="158170" y="508000"/>
            <a:ext cx="10598354" cy="4832092"/>
          </a:xfrm>
          <a:prstGeom prst="rect">
            <a:avLst/>
          </a:prstGeom>
          <a:noFill/>
        </p:spPr>
        <p:txBody>
          <a:bodyPr wrap="square" rtlCol="0">
            <a:spAutoFit/>
          </a:bodyPr>
          <a:lstStyle/>
          <a:p>
            <a:br>
              <a:rPr lang="en-US" sz="1400" b="1" dirty="0">
                <a:solidFill>
                  <a:srgbClr val="000000"/>
                </a:solidFill>
                <a:effectLst/>
                <a:latin typeface="Consolas" panose="020B0609020204030204" pitchFamily="49" charset="0"/>
              </a:rPr>
            </a:br>
            <a:r>
              <a:rPr lang="en-US" sz="1400" b="1" dirty="0">
                <a:solidFill>
                  <a:srgbClr val="000000"/>
                </a:solidFill>
                <a:effectLst/>
                <a:latin typeface="Consolas" panose="020B0609020204030204" pitchFamily="49" charset="0"/>
              </a:rPr>
              <a:t>        </a:t>
            </a:r>
            <a:r>
              <a:rPr lang="en-US" sz="1400" b="1" dirty="0">
                <a:solidFill>
                  <a:srgbClr val="008000"/>
                </a:solidFill>
                <a:effectLst/>
                <a:latin typeface="Consolas" panose="020B0609020204030204" pitchFamily="49" charset="0"/>
              </a:rPr>
              <a:t>// Memory has been successfully allocated</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r>
              <a:rPr lang="en-US" sz="1400" b="1" dirty="0" err="1">
                <a:solidFill>
                  <a:srgbClr val="795E26"/>
                </a:solidFill>
                <a:effectLst/>
                <a:latin typeface="Consolas" panose="020B0609020204030204" pitchFamily="49" charset="0"/>
              </a:rPr>
              <a:t>printf</a:t>
            </a:r>
            <a:r>
              <a:rPr lang="en-US" sz="1400" b="1" dirty="0">
                <a:solidFill>
                  <a:srgbClr val="000000"/>
                </a:solidFill>
                <a:effectLst/>
                <a:latin typeface="Consolas" panose="020B0609020204030204" pitchFamily="49" charset="0"/>
              </a:rPr>
              <a:t>(</a:t>
            </a:r>
            <a:r>
              <a:rPr lang="en-US" sz="1400" b="1" dirty="0">
                <a:solidFill>
                  <a:srgbClr val="A31515"/>
                </a:solidFill>
                <a:effectLst/>
                <a:latin typeface="Consolas" panose="020B0609020204030204" pitchFamily="49" charset="0"/>
              </a:rPr>
              <a:t>"</a:t>
            </a:r>
            <a:r>
              <a:rPr lang="en-US" sz="1400" b="1" dirty="0">
                <a:solidFill>
                  <a:srgbClr val="EE0000"/>
                </a:solidFill>
                <a:effectLst/>
                <a:latin typeface="Consolas" panose="020B0609020204030204" pitchFamily="49" charset="0"/>
              </a:rPr>
              <a:t>\</a:t>
            </a:r>
            <a:r>
              <a:rPr lang="en-US" sz="1400" b="1" dirty="0" err="1">
                <a:solidFill>
                  <a:srgbClr val="EE0000"/>
                </a:solidFill>
                <a:effectLst/>
                <a:latin typeface="Consolas" panose="020B0609020204030204" pitchFamily="49" charset="0"/>
              </a:rPr>
              <a:t>n</a:t>
            </a:r>
            <a:r>
              <a:rPr lang="en-US" sz="1400" b="1" dirty="0" err="1">
                <a:solidFill>
                  <a:srgbClr val="A31515"/>
                </a:solidFill>
                <a:effectLst/>
                <a:latin typeface="Consolas" panose="020B0609020204030204" pitchFamily="49" charset="0"/>
              </a:rPr>
              <a:t>Memory</a:t>
            </a:r>
            <a:r>
              <a:rPr lang="en-US" sz="1400" b="1" dirty="0">
                <a:solidFill>
                  <a:srgbClr val="A31515"/>
                </a:solidFill>
                <a:effectLst/>
                <a:latin typeface="Consolas" panose="020B0609020204030204" pitchFamily="49" charset="0"/>
              </a:rPr>
              <a:t> successfully re-allocated using </a:t>
            </a:r>
            <a:r>
              <a:rPr lang="en-US" sz="1400" b="1" dirty="0" err="1">
                <a:solidFill>
                  <a:srgbClr val="A31515"/>
                </a:solidFill>
                <a:effectLst/>
                <a:latin typeface="Consolas" panose="020B0609020204030204" pitchFamily="49" charset="0"/>
              </a:rPr>
              <a:t>realloc</a:t>
            </a:r>
            <a:r>
              <a:rPr lang="en-US" sz="1400" b="1" dirty="0">
                <a:solidFill>
                  <a:srgbClr val="A31515"/>
                </a:solidFill>
                <a:effectLst/>
                <a:latin typeface="Consolas" panose="020B0609020204030204" pitchFamily="49" charset="0"/>
              </a:rPr>
              <a:t>.</a:t>
            </a:r>
            <a:r>
              <a:rPr lang="en-US" sz="1400" b="1" dirty="0">
                <a:solidFill>
                  <a:srgbClr val="EE0000"/>
                </a:solidFill>
                <a:effectLst/>
                <a:latin typeface="Consolas" panose="020B0609020204030204" pitchFamily="49" charset="0"/>
              </a:rPr>
              <a:t>\n</a:t>
            </a:r>
            <a:r>
              <a:rPr lang="en-US" sz="1400" b="1" dirty="0">
                <a:solidFill>
                  <a:srgbClr val="A31515"/>
                </a:solidFill>
                <a:effectLst/>
                <a:latin typeface="Consolas" panose="020B0609020204030204" pitchFamily="49" charset="0"/>
              </a:rPr>
              <a: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008000"/>
                </a:solidFill>
                <a:effectLst/>
                <a:latin typeface="Consolas" panose="020B0609020204030204" pitchFamily="49" charset="0"/>
              </a:rPr>
              <a:t>// Get the new elements of the array</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for</a:t>
            </a:r>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i</a:t>
            </a:r>
            <a:r>
              <a:rPr lang="en-US" sz="1400" b="1" dirty="0">
                <a:solidFill>
                  <a:srgbClr val="000000"/>
                </a:solidFill>
                <a:effectLst/>
                <a:latin typeface="Consolas" panose="020B0609020204030204" pitchFamily="49" charset="0"/>
              </a:rPr>
              <a:t> = </a:t>
            </a:r>
            <a:r>
              <a:rPr lang="en-US" sz="1400" b="1" dirty="0">
                <a:solidFill>
                  <a:srgbClr val="098658"/>
                </a:solidFill>
                <a:effectLst/>
                <a:latin typeface="Consolas" panose="020B0609020204030204" pitchFamily="49" charset="0"/>
              </a:rPr>
              <a:t>5</a:t>
            </a:r>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i</a:t>
            </a:r>
            <a:r>
              <a:rPr lang="en-US" sz="1400" b="1" dirty="0">
                <a:solidFill>
                  <a:srgbClr val="000000"/>
                </a:solidFill>
                <a:effectLst/>
                <a:latin typeface="Consolas" panose="020B0609020204030204" pitchFamily="49" charset="0"/>
              </a:rPr>
              <a:t> &lt; </a:t>
            </a:r>
            <a:r>
              <a:rPr lang="en-US" sz="1400" b="1" dirty="0">
                <a:solidFill>
                  <a:srgbClr val="001080"/>
                </a:solidFill>
                <a:effectLst/>
                <a:latin typeface="Consolas" panose="020B0609020204030204" pitchFamily="49" charset="0"/>
              </a:rPr>
              <a:t>size</a:t>
            </a:r>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i</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ptr</a:t>
            </a:r>
            <a:r>
              <a:rPr lang="en-US" sz="1400" b="1" dirty="0">
                <a:solidFill>
                  <a:srgbClr val="000000"/>
                </a:solidFill>
                <a:effectLst/>
                <a:latin typeface="Consolas" panose="020B0609020204030204" pitchFamily="49" charset="0"/>
              </a:rPr>
              <a:t>[</a:t>
            </a:r>
            <a:r>
              <a:rPr lang="en-US" sz="1400" b="1" dirty="0" err="1">
                <a:solidFill>
                  <a:srgbClr val="001080"/>
                </a:solidFill>
                <a:effectLst/>
                <a:latin typeface="Consolas" panose="020B0609020204030204" pitchFamily="49" charset="0"/>
              </a:rPr>
              <a:t>i</a:t>
            </a:r>
            <a:r>
              <a:rPr lang="en-US" sz="1400" b="1" dirty="0">
                <a:solidFill>
                  <a:srgbClr val="000000"/>
                </a:solidFill>
                <a:effectLst/>
                <a:latin typeface="Consolas" panose="020B0609020204030204" pitchFamily="49" charset="0"/>
              </a:rPr>
              <a:t>] = </a:t>
            </a:r>
            <a:r>
              <a:rPr lang="en-US" sz="1400" b="1" dirty="0" err="1">
                <a:solidFill>
                  <a:srgbClr val="001080"/>
                </a:solidFill>
                <a:effectLst/>
                <a:latin typeface="Consolas" panose="020B0609020204030204" pitchFamily="49" charset="0"/>
              </a:rPr>
              <a:t>i</a:t>
            </a:r>
            <a:r>
              <a:rPr lang="en-US" sz="1400" b="1" dirty="0">
                <a:solidFill>
                  <a:srgbClr val="000000"/>
                </a:solidFill>
                <a:effectLst/>
                <a:latin typeface="Consolas" panose="020B0609020204030204" pitchFamily="49" charset="0"/>
              </a:rPr>
              <a:t> + </a:t>
            </a:r>
            <a:r>
              <a:rPr lang="en-US" sz="1400" b="1" dirty="0">
                <a:solidFill>
                  <a:srgbClr val="098658"/>
                </a:solidFill>
                <a:effectLst/>
                <a:latin typeface="Consolas" panose="020B0609020204030204" pitchFamily="49" charset="0"/>
              </a:rPr>
              <a:t>9</a:t>
            </a:r>
            <a:r>
              <a:rPr lang="en-US" sz="1400" b="1" dirty="0">
                <a:solidFill>
                  <a:srgbClr val="000000"/>
                </a:solidFill>
                <a:effectLst/>
                <a:latin typeface="Consolas" panose="020B0609020204030204" pitchFamily="49" charset="0"/>
              </a:rPr>
              <a:t>;</a:t>
            </a:r>
          </a:p>
          <a:p>
            <a:br>
              <a:rPr lang="en-US" sz="1400" b="1" dirty="0">
                <a:solidFill>
                  <a:srgbClr val="000000"/>
                </a:solidFill>
                <a:effectLst/>
                <a:latin typeface="Consolas" panose="020B0609020204030204" pitchFamily="49" charset="0"/>
              </a:rPr>
            </a:br>
            <a:r>
              <a:rPr lang="en-US" sz="1400" b="1" dirty="0">
                <a:solidFill>
                  <a:srgbClr val="000000"/>
                </a:solidFill>
                <a:effectLst/>
                <a:latin typeface="Consolas" panose="020B0609020204030204" pitchFamily="49" charset="0"/>
              </a:rPr>
              <a:t>        </a:t>
            </a:r>
            <a:r>
              <a:rPr lang="en-US" sz="1400" b="1" dirty="0">
                <a:solidFill>
                  <a:srgbClr val="008000"/>
                </a:solidFill>
                <a:effectLst/>
                <a:latin typeface="Consolas" panose="020B0609020204030204" pitchFamily="49" charset="0"/>
              </a:rPr>
              <a:t>// Print the elements of the array</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r>
              <a:rPr lang="en-US" sz="1400" b="1" dirty="0" err="1">
                <a:solidFill>
                  <a:srgbClr val="795E26"/>
                </a:solidFill>
                <a:effectLst/>
                <a:latin typeface="Consolas" panose="020B0609020204030204" pitchFamily="49" charset="0"/>
              </a:rPr>
              <a:t>printf</a:t>
            </a:r>
            <a:r>
              <a:rPr lang="en-US" sz="1400" b="1" dirty="0">
                <a:solidFill>
                  <a:srgbClr val="000000"/>
                </a:solidFill>
                <a:effectLst/>
                <a:latin typeface="Consolas" panose="020B0609020204030204" pitchFamily="49" charset="0"/>
              </a:rPr>
              <a:t>(</a:t>
            </a:r>
            <a:r>
              <a:rPr lang="en-US" sz="1400" b="1" dirty="0">
                <a:solidFill>
                  <a:srgbClr val="A31515"/>
                </a:solidFill>
                <a:effectLst/>
                <a:latin typeface="Consolas" panose="020B0609020204030204" pitchFamily="49" charset="0"/>
              </a:rPr>
              <a:t>"The elements of the array are: </a:t>
            </a:r>
            <a:r>
              <a:rPr lang="en-US" sz="1400" b="1" dirty="0">
                <a:solidFill>
                  <a:srgbClr val="EE0000"/>
                </a:solidFill>
                <a:effectLst/>
                <a:latin typeface="Consolas" panose="020B0609020204030204" pitchFamily="49" charset="0"/>
              </a:rPr>
              <a:t>\n</a:t>
            </a:r>
            <a:r>
              <a:rPr lang="en-US" sz="1400" b="1" dirty="0">
                <a:solidFill>
                  <a:srgbClr val="A31515"/>
                </a:solidFill>
                <a:effectLst/>
                <a:latin typeface="Consolas" panose="020B0609020204030204" pitchFamily="49" charset="0"/>
              </a:rPr>
              <a: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for</a:t>
            </a:r>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i</a:t>
            </a:r>
            <a:r>
              <a:rPr lang="en-US" sz="1400" b="1" dirty="0">
                <a:solidFill>
                  <a:srgbClr val="000000"/>
                </a:solidFill>
                <a:effectLst/>
                <a:latin typeface="Consolas" panose="020B0609020204030204" pitchFamily="49" charset="0"/>
              </a:rPr>
              <a:t> = </a:t>
            </a:r>
            <a:r>
              <a:rPr lang="en-US" sz="1400" b="1" dirty="0">
                <a:solidFill>
                  <a:srgbClr val="098658"/>
                </a:solidFill>
                <a:effectLst/>
                <a:latin typeface="Consolas" panose="020B0609020204030204" pitchFamily="49" charset="0"/>
              </a:rPr>
              <a:t>0</a:t>
            </a:r>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i</a:t>
            </a:r>
            <a:r>
              <a:rPr lang="en-US" sz="1400" b="1" dirty="0">
                <a:solidFill>
                  <a:srgbClr val="000000"/>
                </a:solidFill>
                <a:effectLst/>
                <a:latin typeface="Consolas" panose="020B0609020204030204" pitchFamily="49" charset="0"/>
              </a:rPr>
              <a:t> &lt; </a:t>
            </a:r>
            <a:r>
              <a:rPr lang="en-US" sz="1400" b="1" dirty="0">
                <a:solidFill>
                  <a:srgbClr val="001080"/>
                </a:solidFill>
                <a:effectLst/>
                <a:latin typeface="Consolas" panose="020B0609020204030204" pitchFamily="49" charset="0"/>
              </a:rPr>
              <a:t>size</a:t>
            </a:r>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i</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err="1">
                <a:solidFill>
                  <a:srgbClr val="795E26"/>
                </a:solidFill>
                <a:effectLst/>
                <a:latin typeface="Consolas" panose="020B0609020204030204" pitchFamily="49" charset="0"/>
              </a:rPr>
              <a:t>printf</a:t>
            </a:r>
            <a:r>
              <a:rPr lang="en-US" sz="1400" b="1" dirty="0">
                <a:solidFill>
                  <a:srgbClr val="000000"/>
                </a:solidFill>
                <a:effectLst/>
                <a:latin typeface="Consolas" panose="020B0609020204030204" pitchFamily="49" charset="0"/>
              </a:rPr>
              <a:t>(</a:t>
            </a:r>
            <a:r>
              <a:rPr lang="en-US" sz="1400" b="1" dirty="0">
                <a:solidFill>
                  <a:srgbClr val="A31515"/>
                </a:solidFill>
                <a:effectLst/>
                <a:latin typeface="Consolas" panose="020B0609020204030204" pitchFamily="49" charset="0"/>
              </a:rPr>
              <a:t>"</a:t>
            </a:r>
            <a:r>
              <a:rPr lang="en-US" sz="1400" b="1" dirty="0">
                <a:solidFill>
                  <a:srgbClr val="001080"/>
                </a:solidFill>
                <a:effectLst/>
                <a:latin typeface="Consolas" panose="020B0609020204030204" pitchFamily="49" charset="0"/>
              </a:rPr>
              <a:t>%d</a:t>
            </a:r>
            <a:r>
              <a:rPr lang="en-US" sz="1400" b="1" dirty="0">
                <a:solidFill>
                  <a:srgbClr val="A31515"/>
                </a:solidFill>
                <a:effectLst/>
                <a:latin typeface="Consolas" panose="020B0609020204030204" pitchFamily="49" charset="0"/>
              </a:rPr>
              <a:t>, "</a:t>
            </a:r>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ptr</a:t>
            </a:r>
            <a:r>
              <a:rPr lang="en-US" sz="1400" b="1" dirty="0">
                <a:solidFill>
                  <a:srgbClr val="000000"/>
                </a:solidFill>
                <a:effectLst/>
                <a:latin typeface="Consolas" panose="020B0609020204030204" pitchFamily="49" charset="0"/>
              </a:rPr>
              <a:t>[</a:t>
            </a:r>
            <a:r>
              <a:rPr lang="en-US" sz="1400" b="1" dirty="0" err="1">
                <a:solidFill>
                  <a:srgbClr val="001080"/>
                </a:solidFill>
                <a:effectLst/>
                <a:latin typeface="Consolas" panose="020B0609020204030204" pitchFamily="49" charset="0"/>
              </a:rPr>
              <a:t>i</a:t>
            </a:r>
            <a:r>
              <a:rPr lang="en-US" sz="1400" b="1" dirty="0">
                <a:solidFill>
                  <a:srgbClr val="000000"/>
                </a:solidFill>
                <a:effectLst/>
                <a:latin typeface="Consolas" panose="020B0609020204030204" pitchFamily="49" charset="0"/>
              </a:rPr>
              <a:t>]);</a:t>
            </a:r>
          </a:p>
          <a:p>
            <a:br>
              <a:rPr lang="en-US" sz="1400" b="1" dirty="0">
                <a:solidFill>
                  <a:srgbClr val="000000"/>
                </a:solidFill>
                <a:effectLst/>
                <a:latin typeface="Consolas" panose="020B0609020204030204" pitchFamily="49" charset="0"/>
              </a:rPr>
            </a:br>
            <a:r>
              <a:rPr lang="en-US" sz="1400" b="1" dirty="0">
                <a:solidFill>
                  <a:srgbClr val="000000"/>
                </a:solidFill>
                <a:effectLst/>
                <a:latin typeface="Consolas" panose="020B0609020204030204" pitchFamily="49" charset="0"/>
              </a:rPr>
              <a:t>        </a:t>
            </a:r>
            <a:r>
              <a:rPr lang="en-US" sz="1400" b="1" dirty="0">
                <a:solidFill>
                  <a:srgbClr val="795E26"/>
                </a:solidFill>
                <a:effectLst/>
                <a:latin typeface="Consolas" panose="020B0609020204030204" pitchFamily="49" charset="0"/>
              </a:rPr>
              <a:t>free</a:t>
            </a:r>
            <a:r>
              <a:rPr lang="en-US" sz="1400" b="1" dirty="0">
                <a:solidFill>
                  <a:srgbClr val="000000"/>
                </a:solidFill>
                <a:effectLst/>
                <a:latin typeface="Consolas" panose="020B0609020204030204" pitchFamily="49" charset="0"/>
              </a:rPr>
              <a:t>(</a:t>
            </a:r>
            <a:r>
              <a:rPr lang="en-US" sz="1400" b="1" dirty="0" err="1">
                <a:solidFill>
                  <a:srgbClr val="001080"/>
                </a:solidFill>
                <a:effectLst/>
                <a:latin typeface="Consolas" panose="020B0609020204030204" pitchFamily="49" charset="0"/>
              </a:rPr>
              <a:t>ptr</a:t>
            </a:r>
            <a:r>
              <a:rPr lang="en-US" sz="1400" b="1" dirty="0">
                <a:solidFill>
                  <a:srgbClr val="000000"/>
                </a:solidFill>
                <a:effectLst/>
                <a:latin typeface="Consolas" panose="020B0609020204030204" pitchFamily="49" charset="0"/>
              </a:rPr>
              <a:t>);</a:t>
            </a:r>
          </a:p>
          <a:p>
            <a:br>
              <a:rPr lang="en-US" sz="1400" b="1" dirty="0">
                <a:solidFill>
                  <a:srgbClr val="000000"/>
                </a:solidFill>
                <a:effectLst/>
                <a:latin typeface="Consolas" panose="020B0609020204030204" pitchFamily="49" charset="0"/>
              </a:rPr>
            </a:br>
            <a:r>
              <a:rPr lang="en-US" sz="1400" b="1" dirty="0">
                <a:solidFill>
                  <a:srgbClr val="000000"/>
                </a:solidFill>
                <a:effectLst/>
                <a:latin typeface="Consolas" panose="020B0609020204030204" pitchFamily="49" charset="0"/>
              </a:rPr>
              <a:t>        </a:t>
            </a:r>
            <a:r>
              <a:rPr lang="en-US" sz="1400" b="1" dirty="0">
                <a:solidFill>
                  <a:srgbClr val="008000"/>
                </a:solidFill>
                <a:effectLst/>
                <a:latin typeface="Consolas" panose="020B0609020204030204" pitchFamily="49" charset="0"/>
              </a:rPr>
              <a:t>// Print the elements of the array</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r>
              <a:rPr lang="en-US" sz="1400" b="1" dirty="0" err="1">
                <a:solidFill>
                  <a:srgbClr val="795E26"/>
                </a:solidFill>
                <a:effectLst/>
                <a:latin typeface="Consolas" panose="020B0609020204030204" pitchFamily="49" charset="0"/>
              </a:rPr>
              <a:t>printf</a:t>
            </a:r>
            <a:r>
              <a:rPr lang="en-US" sz="1400" b="1" dirty="0">
                <a:solidFill>
                  <a:srgbClr val="000000"/>
                </a:solidFill>
                <a:effectLst/>
                <a:latin typeface="Consolas" panose="020B0609020204030204" pitchFamily="49" charset="0"/>
              </a:rPr>
              <a:t>(</a:t>
            </a:r>
            <a:r>
              <a:rPr lang="en-US" sz="1400" b="1" dirty="0">
                <a:solidFill>
                  <a:srgbClr val="A31515"/>
                </a:solidFill>
                <a:effectLst/>
                <a:latin typeface="Consolas" panose="020B0609020204030204" pitchFamily="49" charset="0"/>
              </a:rPr>
              <a:t>"</a:t>
            </a:r>
            <a:r>
              <a:rPr lang="en-US" sz="1400" b="1" dirty="0">
                <a:solidFill>
                  <a:srgbClr val="EE0000"/>
                </a:solidFill>
                <a:effectLst/>
                <a:latin typeface="Consolas" panose="020B0609020204030204" pitchFamily="49" charset="0"/>
              </a:rPr>
              <a:t>\n\</a:t>
            </a:r>
            <a:r>
              <a:rPr lang="en-US" sz="1400" b="1" dirty="0" err="1">
                <a:solidFill>
                  <a:srgbClr val="EE0000"/>
                </a:solidFill>
                <a:effectLst/>
                <a:latin typeface="Consolas" panose="020B0609020204030204" pitchFamily="49" charset="0"/>
              </a:rPr>
              <a:t>n</a:t>
            </a:r>
            <a:r>
              <a:rPr lang="en-US" sz="1400" b="1" dirty="0" err="1">
                <a:solidFill>
                  <a:srgbClr val="A31515"/>
                </a:solidFill>
                <a:effectLst/>
                <a:latin typeface="Consolas" panose="020B0609020204030204" pitchFamily="49" charset="0"/>
              </a:rPr>
              <a:t>Afte</a:t>
            </a:r>
            <a:r>
              <a:rPr lang="en-US" sz="1400" b="1" dirty="0">
                <a:solidFill>
                  <a:srgbClr val="A31515"/>
                </a:solidFill>
                <a:effectLst/>
                <a:latin typeface="Consolas" panose="020B0609020204030204" pitchFamily="49" charset="0"/>
              </a:rPr>
              <a:t> free() The elements of the array are: </a:t>
            </a:r>
            <a:r>
              <a:rPr lang="en-US" sz="1400" b="1" dirty="0">
                <a:solidFill>
                  <a:srgbClr val="EE0000"/>
                </a:solidFill>
                <a:effectLst/>
                <a:latin typeface="Consolas" panose="020B0609020204030204" pitchFamily="49" charset="0"/>
              </a:rPr>
              <a:t>\n</a:t>
            </a:r>
            <a:r>
              <a:rPr lang="en-US" sz="1400" b="1" dirty="0">
                <a:solidFill>
                  <a:srgbClr val="A31515"/>
                </a:solidFill>
                <a:effectLst/>
                <a:latin typeface="Consolas" panose="020B0609020204030204" pitchFamily="49" charset="0"/>
              </a:rPr>
              <a: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for</a:t>
            </a:r>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i</a:t>
            </a:r>
            <a:r>
              <a:rPr lang="en-US" sz="1400" b="1" dirty="0">
                <a:solidFill>
                  <a:srgbClr val="000000"/>
                </a:solidFill>
                <a:effectLst/>
                <a:latin typeface="Consolas" panose="020B0609020204030204" pitchFamily="49" charset="0"/>
              </a:rPr>
              <a:t> = </a:t>
            </a:r>
            <a:r>
              <a:rPr lang="en-US" sz="1400" b="1" dirty="0">
                <a:solidFill>
                  <a:srgbClr val="098658"/>
                </a:solidFill>
                <a:effectLst/>
                <a:latin typeface="Consolas" panose="020B0609020204030204" pitchFamily="49" charset="0"/>
              </a:rPr>
              <a:t>0</a:t>
            </a:r>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i</a:t>
            </a:r>
            <a:r>
              <a:rPr lang="en-US" sz="1400" b="1" dirty="0">
                <a:solidFill>
                  <a:srgbClr val="000000"/>
                </a:solidFill>
                <a:effectLst/>
                <a:latin typeface="Consolas" panose="020B0609020204030204" pitchFamily="49" charset="0"/>
              </a:rPr>
              <a:t> &lt; </a:t>
            </a:r>
            <a:r>
              <a:rPr lang="en-US" sz="1400" b="1" dirty="0">
                <a:solidFill>
                  <a:srgbClr val="001080"/>
                </a:solidFill>
                <a:effectLst/>
                <a:latin typeface="Consolas" panose="020B0609020204030204" pitchFamily="49" charset="0"/>
              </a:rPr>
              <a:t>size</a:t>
            </a:r>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i</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err="1">
                <a:solidFill>
                  <a:srgbClr val="795E26"/>
                </a:solidFill>
                <a:effectLst/>
                <a:latin typeface="Consolas" panose="020B0609020204030204" pitchFamily="49" charset="0"/>
              </a:rPr>
              <a:t>printf</a:t>
            </a:r>
            <a:r>
              <a:rPr lang="en-US" sz="1400" b="1" dirty="0">
                <a:solidFill>
                  <a:srgbClr val="000000"/>
                </a:solidFill>
                <a:effectLst/>
                <a:latin typeface="Consolas" panose="020B0609020204030204" pitchFamily="49" charset="0"/>
              </a:rPr>
              <a:t>(</a:t>
            </a:r>
            <a:r>
              <a:rPr lang="en-US" sz="1400" b="1" dirty="0">
                <a:solidFill>
                  <a:srgbClr val="A31515"/>
                </a:solidFill>
                <a:effectLst/>
                <a:latin typeface="Consolas" panose="020B0609020204030204" pitchFamily="49" charset="0"/>
              </a:rPr>
              <a:t>"</a:t>
            </a:r>
            <a:r>
              <a:rPr lang="en-US" sz="1400" b="1" dirty="0">
                <a:solidFill>
                  <a:srgbClr val="001080"/>
                </a:solidFill>
                <a:effectLst/>
                <a:latin typeface="Consolas" panose="020B0609020204030204" pitchFamily="49" charset="0"/>
              </a:rPr>
              <a:t>%d</a:t>
            </a:r>
            <a:r>
              <a:rPr lang="en-US" sz="1400" b="1" dirty="0">
                <a:solidFill>
                  <a:srgbClr val="A31515"/>
                </a:solidFill>
                <a:effectLst/>
                <a:latin typeface="Consolas" panose="020B0609020204030204" pitchFamily="49" charset="0"/>
              </a:rPr>
              <a:t>, "</a:t>
            </a:r>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ptr</a:t>
            </a:r>
            <a:r>
              <a:rPr lang="en-US" sz="1400" b="1" dirty="0">
                <a:solidFill>
                  <a:srgbClr val="000000"/>
                </a:solidFill>
                <a:effectLst/>
                <a:latin typeface="Consolas" panose="020B0609020204030204" pitchFamily="49" charset="0"/>
              </a:rPr>
              <a:t>[</a:t>
            </a:r>
            <a:r>
              <a:rPr lang="en-US" sz="1400" b="1" dirty="0" err="1">
                <a:solidFill>
                  <a:srgbClr val="001080"/>
                </a:solidFill>
                <a:effectLst/>
                <a:latin typeface="Consolas" panose="020B0609020204030204" pitchFamily="49" charset="0"/>
              </a:rPr>
              <a:t>i</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p>
          <a:p>
            <a:br>
              <a:rPr lang="en-US" sz="1400" b="1" dirty="0">
                <a:solidFill>
                  <a:srgbClr val="000000"/>
                </a:solidFill>
                <a:effectLst/>
                <a:latin typeface="Consolas" panose="020B0609020204030204" pitchFamily="49" charset="0"/>
              </a:rPr>
            </a:br>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return</a:t>
            </a:r>
            <a:r>
              <a:rPr lang="en-US" sz="1400" b="1" dirty="0">
                <a:solidFill>
                  <a:srgbClr val="000000"/>
                </a:solidFill>
                <a:effectLst/>
                <a:latin typeface="Consolas" panose="020B0609020204030204" pitchFamily="49" charset="0"/>
              </a:rPr>
              <a:t> </a:t>
            </a:r>
            <a:r>
              <a:rPr lang="en-US" sz="1400" b="1" dirty="0">
                <a:solidFill>
                  <a:srgbClr val="098658"/>
                </a:solidFill>
                <a:effectLst/>
                <a:latin typeface="Consolas" panose="020B0609020204030204" pitchFamily="49" charset="0"/>
              </a:rPr>
              <a:t>0</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a:t>
            </a:r>
          </a:p>
        </p:txBody>
      </p:sp>
      <p:pic>
        <p:nvPicPr>
          <p:cNvPr id="4" name="Picture 3">
            <a:hlinkClick r:id="rId6"/>
            <a:extLst>
              <a:ext uri="{FF2B5EF4-FFF2-40B4-BE49-F238E27FC236}">
                <a16:creationId xmlns:a16="http://schemas.microsoft.com/office/drawing/2014/main" id="{D9C1ADB2-94F0-BD7F-9703-56C060A56E9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26807" y="2801356"/>
            <a:ext cx="2107794" cy="2107794"/>
          </a:xfrm>
          <a:prstGeom prst="rect">
            <a:avLst/>
          </a:prstGeom>
        </p:spPr>
      </p:pic>
      <p:pic>
        <p:nvPicPr>
          <p:cNvPr id="5" name="Picture 4">
            <a:hlinkClick r:id="rId8"/>
            <a:extLst>
              <a:ext uri="{FF2B5EF4-FFF2-40B4-BE49-F238E27FC236}">
                <a16:creationId xmlns:a16="http://schemas.microsoft.com/office/drawing/2014/main" id="{ECAAD5EA-C1FC-CE84-08C9-F9742FACC70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16264" y="6488668"/>
            <a:ext cx="369332" cy="369332"/>
          </a:xfrm>
          <a:prstGeom prst="rect">
            <a:avLst/>
          </a:prstGeom>
        </p:spPr>
      </p:pic>
    </p:spTree>
    <p:extLst>
      <p:ext uri="{BB962C8B-B14F-4D97-AF65-F5344CB8AC3E}">
        <p14:creationId xmlns:p14="http://schemas.microsoft.com/office/powerpoint/2010/main" val="78579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85F3C0-6637-B861-A83C-29336DC44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37D0D3DA-AA5E-E15E-31CC-D90CCD151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6524" y="0"/>
            <a:ext cx="1435476" cy="1323439"/>
          </a:xfrm>
          <a:prstGeom prst="rect">
            <a:avLst/>
          </a:prstGeom>
        </p:spPr>
      </p:pic>
      <p:pic>
        <p:nvPicPr>
          <p:cNvPr id="9" name="Picture 8">
            <a:extLst>
              <a:ext uri="{FF2B5EF4-FFF2-40B4-BE49-F238E27FC236}">
                <a16:creationId xmlns:a16="http://schemas.microsoft.com/office/drawing/2014/main" id="{8D568CD1-7901-FC2D-351C-5B24542E88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550" y="6680200"/>
            <a:ext cx="12865100" cy="628164"/>
          </a:xfrm>
          <a:prstGeom prst="rect">
            <a:avLst/>
          </a:prstGeom>
        </p:spPr>
      </p:pic>
      <p:sp>
        <p:nvSpPr>
          <p:cNvPr id="6" name="TextBox 5">
            <a:extLst>
              <a:ext uri="{FF2B5EF4-FFF2-40B4-BE49-F238E27FC236}">
                <a16:creationId xmlns:a16="http://schemas.microsoft.com/office/drawing/2014/main" id="{39499254-88B8-DBB1-0EC3-A6658B014D17}"/>
              </a:ext>
            </a:extLst>
          </p:cNvPr>
          <p:cNvSpPr txBox="1"/>
          <p:nvPr/>
        </p:nvSpPr>
        <p:spPr>
          <a:xfrm>
            <a:off x="0" y="1569253"/>
            <a:ext cx="12192000" cy="1569660"/>
          </a:xfrm>
          <a:prstGeom prst="rect">
            <a:avLst/>
          </a:prstGeom>
          <a:noFill/>
        </p:spPr>
        <p:txBody>
          <a:bodyPr wrap="square" rtlCol="0">
            <a:spAutoFit/>
          </a:bodyPr>
          <a:lstStyle/>
          <a:p>
            <a:pPr algn="ctr"/>
            <a:r>
              <a:rPr lang="ar-MA" sz="3200" b="0" i="0" dirty="0">
                <a:solidFill>
                  <a:srgbClr val="333333"/>
                </a:solidFill>
                <a:effectLst/>
                <a:latin typeface="Dubai Light" panose="020B0303030403030204" pitchFamily="34" charset="-78"/>
                <a:cs typeface="Dubai Light" panose="020B0303030403030204" pitchFamily="34" charset="-78"/>
              </a:rPr>
              <a:t>اللَّهُمَّ صَلِّ علَى مُحَمَّدٍ وعلَى آلِ مُحَمَّدٍ، كما صَلَّيْتَ علَى إبْرَاهِيمَ وعلَى آلِ إبْرَاهِيمَ؛ إنَّكَ حَمِيدٌ مَجِيدٌ، اللَّهُمَّ بَارِكْ علَى مُحَمَّدٍ وعلَى آلِ مُحَمَّدٍ، كما بَارَكْتَ علَى إبْرَاهِيمَ وعلَى آلِ إبْرَاهِيمَ؛ إنَّكَ حَمِيدٌ مَجِيدٌ</a:t>
            </a:r>
            <a:endParaRPr lang="en-US" sz="3200" dirty="0">
              <a:latin typeface="Dubai Light" panose="020B0303030403030204" pitchFamily="34" charset="-78"/>
              <a:cs typeface="Dubai Light" panose="020B0303030403030204" pitchFamily="34" charset="-78"/>
            </a:endParaRPr>
          </a:p>
        </p:txBody>
      </p:sp>
      <p:sp>
        <p:nvSpPr>
          <p:cNvPr id="7" name="TextBox 6">
            <a:extLst>
              <a:ext uri="{FF2B5EF4-FFF2-40B4-BE49-F238E27FC236}">
                <a16:creationId xmlns:a16="http://schemas.microsoft.com/office/drawing/2014/main" id="{F7E7FA83-C57B-2A75-DB60-A22BBF7029B1}"/>
              </a:ext>
            </a:extLst>
          </p:cNvPr>
          <p:cNvSpPr txBox="1"/>
          <p:nvPr/>
        </p:nvSpPr>
        <p:spPr>
          <a:xfrm>
            <a:off x="818962" y="3589277"/>
            <a:ext cx="10655300" cy="1446550"/>
          </a:xfrm>
          <a:prstGeom prst="rect">
            <a:avLst/>
          </a:prstGeom>
          <a:noFill/>
        </p:spPr>
        <p:txBody>
          <a:bodyPr wrap="square" rtlCol="0">
            <a:spAutoFit/>
          </a:bodyPr>
          <a:lstStyle/>
          <a:p>
            <a:pPr algn="ctr"/>
            <a:r>
              <a:rPr lang="ar-MA" sz="4400" b="0" i="0" dirty="0">
                <a:solidFill>
                  <a:srgbClr val="0070C0"/>
                </a:solidFill>
                <a:effectLst/>
                <a:latin typeface="conv_original-hafs"/>
              </a:rPr>
              <a:t>وَإِذَا سَأَلَكَ </a:t>
            </a:r>
            <a:r>
              <a:rPr lang="ar-MA" sz="4400" b="0" i="0" dirty="0" err="1">
                <a:solidFill>
                  <a:srgbClr val="0070C0"/>
                </a:solidFill>
                <a:effectLst/>
                <a:latin typeface="conv_original-hafs"/>
              </a:rPr>
              <a:t>عِبَادِے</a:t>
            </a:r>
            <a:r>
              <a:rPr lang="ar-MA" sz="4400" b="0" i="0" dirty="0">
                <a:solidFill>
                  <a:srgbClr val="0070C0"/>
                </a:solidFill>
                <a:effectLst/>
                <a:latin typeface="conv_original-hafs"/>
              </a:rPr>
              <a:t> </a:t>
            </a:r>
            <a:r>
              <a:rPr lang="ar-MA" sz="4400" b="0" i="0" dirty="0" err="1">
                <a:solidFill>
                  <a:srgbClr val="0070C0"/>
                </a:solidFill>
                <a:effectLst/>
                <a:latin typeface="conv_original-hafs"/>
              </a:rPr>
              <a:t>عَنِّے</a:t>
            </a:r>
            <a:r>
              <a:rPr lang="ar-MA" sz="4400" b="0" i="0" dirty="0">
                <a:solidFill>
                  <a:srgbClr val="0070C0"/>
                </a:solidFill>
                <a:effectLst/>
                <a:latin typeface="conv_original-hafs"/>
              </a:rPr>
              <a:t> </a:t>
            </a:r>
            <a:r>
              <a:rPr lang="ar-MA" sz="4400" b="0" i="0" dirty="0" err="1">
                <a:solidFill>
                  <a:srgbClr val="0070C0"/>
                </a:solidFill>
                <a:effectLst/>
                <a:latin typeface="conv_original-hafs"/>
              </a:rPr>
              <a:t>فَإِنِّے</a:t>
            </a:r>
            <a:r>
              <a:rPr lang="ar-MA" sz="4400" b="0" i="0" dirty="0">
                <a:solidFill>
                  <a:srgbClr val="0070C0"/>
                </a:solidFill>
                <a:effectLst/>
                <a:latin typeface="conv_original-hafs"/>
              </a:rPr>
              <a:t> </a:t>
            </a:r>
            <a:r>
              <a:rPr lang="ar-MA" sz="4400" b="0" i="0" dirty="0" err="1">
                <a:solidFill>
                  <a:srgbClr val="0070C0"/>
                </a:solidFill>
                <a:effectLst/>
                <a:latin typeface="conv_original-hafs"/>
              </a:rPr>
              <a:t>قَرِيبٌۖ</a:t>
            </a:r>
            <a:r>
              <a:rPr lang="ar-MA" sz="4400" b="0" i="0" dirty="0">
                <a:solidFill>
                  <a:srgbClr val="0070C0"/>
                </a:solidFill>
                <a:effectLst/>
                <a:latin typeface="conv_original-hafs"/>
              </a:rPr>
              <a:t> </a:t>
            </a:r>
            <a:r>
              <a:rPr lang="ar-MA" sz="4400" b="0" i="0" dirty="0" err="1">
                <a:solidFill>
                  <a:srgbClr val="0070C0"/>
                </a:solidFill>
                <a:effectLst/>
                <a:latin typeface="conv_original-hafs"/>
              </a:rPr>
              <a:t>ا۟جِيبُ</a:t>
            </a:r>
            <a:r>
              <a:rPr lang="ar-MA" sz="4400" b="0" i="0" dirty="0">
                <a:solidFill>
                  <a:srgbClr val="0070C0"/>
                </a:solidFill>
                <a:effectLst/>
                <a:latin typeface="conv_original-hafs"/>
              </a:rPr>
              <a:t> دَعْوَةَ </a:t>
            </a:r>
            <a:r>
              <a:rPr lang="ar-MA" sz="4400" b="0" i="0" dirty="0" err="1">
                <a:solidFill>
                  <a:srgbClr val="0070C0"/>
                </a:solidFill>
                <a:effectLst/>
                <a:latin typeface="conv_original-hafs"/>
              </a:rPr>
              <a:t>اَ۬لدَّاعِۦٓ</a:t>
            </a:r>
            <a:r>
              <a:rPr lang="ar-MA" sz="4400" b="0" i="0" dirty="0">
                <a:solidFill>
                  <a:srgbClr val="0070C0"/>
                </a:solidFill>
                <a:effectLst/>
                <a:latin typeface="conv_original-hafs"/>
              </a:rPr>
              <a:t> إِذَا </a:t>
            </a:r>
            <a:r>
              <a:rPr lang="ar-MA" sz="4400" b="0" i="0" dirty="0" err="1">
                <a:solidFill>
                  <a:srgbClr val="0070C0"/>
                </a:solidFill>
                <a:effectLst/>
                <a:latin typeface="conv_original-hafs"/>
              </a:rPr>
              <a:t>دَعَانِۦۖ</a:t>
            </a:r>
            <a:r>
              <a:rPr lang="ar-MA" sz="4400" b="0" i="0" dirty="0">
                <a:solidFill>
                  <a:srgbClr val="0070C0"/>
                </a:solidFill>
                <a:effectLst/>
                <a:latin typeface="conv_original-hafs"/>
              </a:rPr>
              <a:t> فَلْيَسْتَجِيبُواْ </a:t>
            </a:r>
            <a:r>
              <a:rPr lang="ar-MA" sz="4400" b="0" i="0" dirty="0" err="1">
                <a:solidFill>
                  <a:srgbClr val="0070C0"/>
                </a:solidFill>
                <a:effectLst/>
                <a:latin typeface="conv_original-hafs"/>
              </a:rPr>
              <a:t>لِے</a:t>
            </a:r>
            <a:r>
              <a:rPr lang="ar-MA" sz="4400" b="0" i="0" dirty="0">
                <a:solidFill>
                  <a:srgbClr val="0070C0"/>
                </a:solidFill>
                <a:effectLst/>
                <a:latin typeface="conv_original-hafs"/>
              </a:rPr>
              <a:t> وَلْيُومِنُواْ بِيَ لَعَلَّهُمْ </a:t>
            </a:r>
            <a:r>
              <a:rPr lang="ar-MA" sz="4400" b="0" i="0" dirty="0" err="1">
                <a:solidFill>
                  <a:srgbClr val="0070C0"/>
                </a:solidFill>
                <a:effectLst/>
                <a:latin typeface="conv_original-hafs"/>
              </a:rPr>
              <a:t>يَرْشُدُونَۖ</a:t>
            </a:r>
            <a:endParaRPr lang="en-US" sz="4400" dirty="0">
              <a:solidFill>
                <a:srgbClr val="0070C0"/>
              </a:solidFill>
            </a:endParaRPr>
          </a:p>
        </p:txBody>
      </p:sp>
      <p:pic>
        <p:nvPicPr>
          <p:cNvPr id="8" name="Picture 7">
            <a:extLst>
              <a:ext uri="{FF2B5EF4-FFF2-40B4-BE49-F238E27FC236}">
                <a16:creationId xmlns:a16="http://schemas.microsoft.com/office/drawing/2014/main" id="{41318D8D-CB69-060C-54EC-E5E3762D5B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1308786">
            <a:off x="-1343903" y="-833828"/>
            <a:ext cx="14005995" cy="1055409"/>
          </a:xfrm>
          <a:prstGeom prst="rect">
            <a:avLst/>
          </a:prstGeom>
        </p:spPr>
      </p:pic>
    </p:spTree>
    <p:extLst>
      <p:ext uri="{BB962C8B-B14F-4D97-AF65-F5344CB8AC3E}">
        <p14:creationId xmlns:p14="http://schemas.microsoft.com/office/powerpoint/2010/main" val="1179868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85F3C0-6637-B861-A83C-29336DC44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37D0D3DA-AA5E-E15E-31CC-D90CCD151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6524" y="0"/>
            <a:ext cx="1435476" cy="1323439"/>
          </a:xfrm>
          <a:prstGeom prst="rect">
            <a:avLst/>
          </a:prstGeom>
        </p:spPr>
      </p:pic>
      <p:pic>
        <p:nvPicPr>
          <p:cNvPr id="9" name="Picture 8">
            <a:extLst>
              <a:ext uri="{FF2B5EF4-FFF2-40B4-BE49-F238E27FC236}">
                <a16:creationId xmlns:a16="http://schemas.microsoft.com/office/drawing/2014/main" id="{8D568CD1-7901-FC2D-351C-5B24542E88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550" y="6488668"/>
            <a:ext cx="12865100" cy="1133465"/>
          </a:xfrm>
          <a:prstGeom prst="rect">
            <a:avLst/>
          </a:prstGeom>
        </p:spPr>
      </p:pic>
      <p:sp>
        <p:nvSpPr>
          <p:cNvPr id="10" name="TextBox 9">
            <a:extLst>
              <a:ext uri="{FF2B5EF4-FFF2-40B4-BE49-F238E27FC236}">
                <a16:creationId xmlns:a16="http://schemas.microsoft.com/office/drawing/2014/main" id="{B1969D58-DD19-28C0-DD50-5BC4B6E01070}"/>
              </a:ext>
            </a:extLst>
          </p:cNvPr>
          <p:cNvSpPr txBox="1"/>
          <p:nvPr/>
        </p:nvSpPr>
        <p:spPr>
          <a:xfrm>
            <a:off x="3685596" y="6488668"/>
            <a:ext cx="4820807" cy="369332"/>
          </a:xfrm>
          <a:prstGeom prst="rect">
            <a:avLst/>
          </a:prstGeom>
          <a:noFill/>
        </p:spPr>
        <p:txBody>
          <a:bodyPr wrap="none" rtlCol="0">
            <a:spAutoFit/>
          </a:bodyPr>
          <a:lstStyle/>
          <a:p>
            <a:r>
              <a:rPr lang="en-US" dirty="0">
                <a:solidFill>
                  <a:schemeClr val="bg1">
                    <a:lumMod val="95000"/>
                  </a:schemeClr>
                </a:solidFill>
              </a:rPr>
              <a:t>Instagram: </a:t>
            </a:r>
            <a:r>
              <a:rPr lang="en-US" dirty="0">
                <a:solidFill>
                  <a:schemeClr val="bg1"/>
                </a:solidFill>
              </a:rPr>
              <a:t>__</a:t>
            </a:r>
            <a:r>
              <a:rPr lang="en-US" dirty="0" err="1">
                <a:solidFill>
                  <a:schemeClr val="bg1"/>
                </a:solidFill>
              </a:rPr>
              <a:t>elidrissii</a:t>
            </a:r>
            <a:r>
              <a:rPr lang="en-US" dirty="0">
                <a:solidFill>
                  <a:schemeClr val="bg1">
                    <a:lumMod val="95000"/>
                  </a:schemeClr>
                </a:solidFill>
              </a:rPr>
              <a:t>	YouTube: </a:t>
            </a:r>
            <a:r>
              <a:rPr lang="en-US" dirty="0">
                <a:solidFill>
                  <a:schemeClr val="bg1">
                    <a:lumMod val="95000"/>
                  </a:schemeClr>
                </a:solidFill>
                <a:hlinkClick r:id="rId5">
                  <a:extLst>
                    <a:ext uri="{A12FA001-AC4F-418D-AE19-62706E023703}">
                      <ahyp:hlinkClr xmlns:ahyp="http://schemas.microsoft.com/office/drawing/2018/hyperlinkcolor" val="tx"/>
                    </a:ext>
                  </a:extLst>
                </a:hlinkClick>
              </a:rPr>
              <a:t>IDRILOGIC</a:t>
            </a:r>
            <a:endParaRPr lang="en-US" dirty="0">
              <a:solidFill>
                <a:schemeClr val="bg1">
                  <a:lumMod val="95000"/>
                </a:schemeClr>
              </a:solidFill>
            </a:endParaRPr>
          </a:p>
        </p:txBody>
      </p:sp>
      <p:sp>
        <p:nvSpPr>
          <p:cNvPr id="4" name="TextBox 3">
            <a:extLst>
              <a:ext uri="{FF2B5EF4-FFF2-40B4-BE49-F238E27FC236}">
                <a16:creationId xmlns:a16="http://schemas.microsoft.com/office/drawing/2014/main" id="{E1EB9EFC-CBAB-8262-ADB8-6D3375328804}"/>
              </a:ext>
            </a:extLst>
          </p:cNvPr>
          <p:cNvSpPr txBox="1"/>
          <p:nvPr/>
        </p:nvSpPr>
        <p:spPr>
          <a:xfrm>
            <a:off x="0" y="862052"/>
            <a:ext cx="12192000" cy="5510035"/>
          </a:xfrm>
          <a:prstGeom prst="rect">
            <a:avLst/>
          </a:prstGeom>
          <a:noFill/>
        </p:spPr>
        <p:txBody>
          <a:bodyPr wrap="square" rtlCol="0">
            <a:spAutoFit/>
          </a:bodyPr>
          <a:lstStyle/>
          <a:p>
            <a:pPr marL="0" marR="0">
              <a:lnSpc>
                <a:spcPct val="107000"/>
              </a:lnSpc>
              <a:spcBef>
                <a:spcPts val="0"/>
              </a:spcBef>
              <a:spcAft>
                <a:spcPts val="0"/>
              </a:spcAft>
            </a:pPr>
            <a:r>
              <a:rPr lang="en-US" sz="2200" b="1" i="1" dirty="0">
                <a:effectLst/>
                <a:latin typeface="Consolas" panose="020B0609020204030204" pitchFamily="49" charset="0"/>
                <a:ea typeface="Calibri" panose="020F0502020204030204" pitchFamily="34" charset="0"/>
                <a:cs typeface="Arial" panose="020B0604020202020204" pitchFamily="34" charset="0"/>
              </a:rPr>
              <a:t>Definition:</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200" dirty="0">
                <a:effectLst/>
                <a:latin typeface="Consolas" panose="020B0609020204030204" pitchFamily="49" charset="0"/>
                <a:ea typeface="Calibri" panose="020F0502020204030204" pitchFamily="34" charset="0"/>
                <a:cs typeface="Arial" panose="020B0604020202020204" pitchFamily="34" charset="0"/>
              </a:rPr>
              <a:t>The “malloc” or “memory allocation” method in C is used to dynamically allocate a single large block of memory with the specified size. It returns a pointer of type void which can be cast into a pointer of any form. It doesn’t Initialize memory at execution time so that it has initialized each block with the default garbage value initially.</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200" b="1" dirty="0">
                <a:effectLst/>
                <a:latin typeface="Consolas" panose="020B0609020204030204" pitchFamily="49" charset="0"/>
                <a:ea typeface="Calibri" panose="020F0502020204030204" pitchFamily="34" charset="0"/>
                <a:cs typeface="Arial" panose="020B0604020202020204" pitchFamily="34" charset="0"/>
              </a:rPr>
              <a:t> </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200" b="1" i="1" dirty="0">
                <a:effectLst/>
                <a:latin typeface="Consolas" panose="020B0609020204030204" pitchFamily="49" charset="0"/>
                <a:ea typeface="Calibri" panose="020F0502020204030204" pitchFamily="34" charset="0"/>
                <a:cs typeface="Arial" panose="020B0604020202020204" pitchFamily="34" charset="0"/>
              </a:rPr>
              <a:t>Syntax:</a:t>
            </a:r>
            <a:endParaRPr lang="en-US" sz="2200" i="1"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200" dirty="0" err="1">
                <a:effectLst/>
                <a:latin typeface="Consolas" panose="020B0609020204030204" pitchFamily="49" charset="0"/>
                <a:ea typeface="Calibri" panose="020F0502020204030204" pitchFamily="34" charset="0"/>
                <a:cs typeface="Arial" panose="020B0604020202020204" pitchFamily="34" charset="0"/>
              </a:rPr>
              <a:t>ptr</a:t>
            </a:r>
            <a:r>
              <a:rPr lang="en-US" sz="2200" dirty="0">
                <a:effectLst/>
                <a:latin typeface="Consolas" panose="020B0609020204030204" pitchFamily="49" charset="0"/>
                <a:ea typeface="Calibri" panose="020F0502020204030204" pitchFamily="34" charset="0"/>
                <a:cs typeface="Arial" panose="020B0604020202020204" pitchFamily="34" charset="0"/>
              </a:rPr>
              <a:t> = (cast-type*) malloc(byte-size)</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200" b="1" dirty="0">
                <a:effectLst/>
                <a:latin typeface="Consolas" panose="020B0609020204030204" pitchFamily="49" charset="0"/>
                <a:ea typeface="Calibri" panose="020F0502020204030204" pitchFamily="34" charset="0"/>
                <a:cs typeface="Arial" panose="020B0604020202020204" pitchFamily="34" charset="0"/>
              </a:rPr>
              <a:t> </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200" b="1" i="1" dirty="0">
                <a:effectLst/>
                <a:latin typeface="Consolas" panose="020B0609020204030204" pitchFamily="49" charset="0"/>
                <a:ea typeface="Calibri" panose="020F0502020204030204" pitchFamily="34" charset="0"/>
                <a:cs typeface="Arial" panose="020B0604020202020204" pitchFamily="34" charset="0"/>
              </a:rPr>
              <a:t>For Example:</a:t>
            </a:r>
            <a:endParaRPr lang="en-US" sz="2200" i="1"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200" dirty="0" err="1">
                <a:effectLst/>
                <a:latin typeface="Consolas" panose="020B0609020204030204" pitchFamily="49" charset="0"/>
                <a:ea typeface="Calibri" panose="020F0502020204030204" pitchFamily="34" charset="0"/>
                <a:cs typeface="Arial" panose="020B0604020202020204" pitchFamily="34" charset="0"/>
              </a:rPr>
              <a:t>ptr</a:t>
            </a:r>
            <a:r>
              <a:rPr lang="en-US" sz="2200" dirty="0">
                <a:effectLst/>
                <a:latin typeface="Consolas" panose="020B0609020204030204" pitchFamily="49" charset="0"/>
                <a:ea typeface="Calibri" panose="020F0502020204030204" pitchFamily="34" charset="0"/>
                <a:cs typeface="Arial" panose="020B0604020202020204" pitchFamily="34" charset="0"/>
              </a:rPr>
              <a:t> = (int*) malloc(100 * </a:t>
            </a:r>
            <a:r>
              <a:rPr lang="en-US" sz="2200" dirty="0" err="1">
                <a:effectLst/>
                <a:latin typeface="Consolas" panose="020B0609020204030204" pitchFamily="49" charset="0"/>
                <a:ea typeface="Calibri" panose="020F0502020204030204" pitchFamily="34" charset="0"/>
                <a:cs typeface="Arial" panose="020B0604020202020204" pitchFamily="34" charset="0"/>
              </a:rPr>
              <a:t>sizeof</a:t>
            </a:r>
            <a:r>
              <a:rPr lang="en-US" sz="2200" dirty="0">
                <a:effectLst/>
                <a:latin typeface="Consolas" panose="020B0609020204030204" pitchFamily="49" charset="0"/>
                <a:ea typeface="Calibri" panose="020F0502020204030204" pitchFamily="34" charset="0"/>
                <a:cs typeface="Arial" panose="020B0604020202020204" pitchFamily="34" charset="0"/>
              </a:rPr>
              <a:t>(int));</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200" dirty="0">
                <a:effectLst/>
                <a:latin typeface="Consolas" panose="020B0609020204030204" pitchFamily="49" charset="0"/>
                <a:ea typeface="Calibri" panose="020F0502020204030204" pitchFamily="34" charset="0"/>
                <a:cs typeface="Arial" panose="020B0604020202020204" pitchFamily="34" charset="0"/>
              </a:rPr>
              <a:t>Since the size of int is 4 bytes, this statement will allocate 400 bytes of memory. And, the pointer </a:t>
            </a:r>
            <a:r>
              <a:rPr lang="en-US" sz="2200" dirty="0" err="1">
                <a:effectLst/>
                <a:latin typeface="Consolas" panose="020B0609020204030204" pitchFamily="49" charset="0"/>
                <a:ea typeface="Calibri" panose="020F0502020204030204" pitchFamily="34" charset="0"/>
                <a:cs typeface="Arial" panose="020B0604020202020204" pitchFamily="34" charset="0"/>
              </a:rPr>
              <a:t>ptr</a:t>
            </a:r>
            <a:r>
              <a:rPr lang="en-US" sz="2200" dirty="0">
                <a:effectLst/>
                <a:latin typeface="Consolas" panose="020B0609020204030204" pitchFamily="49" charset="0"/>
                <a:ea typeface="Calibri" panose="020F0502020204030204" pitchFamily="34" charset="0"/>
                <a:cs typeface="Arial" panose="020B0604020202020204" pitchFamily="34" charset="0"/>
              </a:rPr>
              <a:t> holds the address of the first byte in the allocated memory.</a:t>
            </a:r>
            <a:endParaRPr lang="en-US" sz="22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458C04EC-7308-B2F5-39C4-BD509F6A74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51903" y="97919"/>
            <a:ext cx="3352800" cy="764133"/>
          </a:xfrm>
          <a:prstGeom prst="rect">
            <a:avLst/>
          </a:prstGeom>
        </p:spPr>
      </p:pic>
      <p:sp>
        <p:nvSpPr>
          <p:cNvPr id="8" name="TextBox 7">
            <a:extLst>
              <a:ext uri="{FF2B5EF4-FFF2-40B4-BE49-F238E27FC236}">
                <a16:creationId xmlns:a16="http://schemas.microsoft.com/office/drawing/2014/main" id="{E02ADE25-5CAD-E2AC-FFDF-EFFA37745446}"/>
              </a:ext>
            </a:extLst>
          </p:cNvPr>
          <p:cNvSpPr txBox="1"/>
          <p:nvPr/>
        </p:nvSpPr>
        <p:spPr>
          <a:xfrm>
            <a:off x="4699295" y="63390"/>
            <a:ext cx="2667164" cy="769441"/>
          </a:xfrm>
          <a:prstGeom prst="rect">
            <a:avLst/>
          </a:prstGeom>
          <a:noFill/>
        </p:spPr>
        <p:txBody>
          <a:bodyPr wrap="square" rtlCol="0">
            <a:spAutoFit/>
          </a:bodyPr>
          <a:lstStyle/>
          <a:p>
            <a:pPr algn="ctr"/>
            <a:r>
              <a:rPr lang="en-US" sz="4400" b="1" i="1" dirty="0">
                <a:solidFill>
                  <a:srgbClr val="002060"/>
                </a:solidFill>
                <a:effectLst/>
                <a:latin typeface="Consolas" panose="020B0609020204030204" pitchFamily="49" charset="0"/>
                <a:ea typeface="Calibri" panose="020F0502020204030204" pitchFamily="34" charset="0"/>
                <a:cs typeface="Arial" panose="020B0604020202020204" pitchFamily="34" charset="0"/>
              </a:rPr>
              <a:t>malloc()</a:t>
            </a:r>
            <a:endParaRPr lang="en-US" sz="4400" dirty="0">
              <a:solidFill>
                <a:srgbClr val="00206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14" name="Picture 13">
            <a:hlinkClick r:id="rId7"/>
            <a:extLst>
              <a:ext uri="{FF2B5EF4-FFF2-40B4-BE49-F238E27FC236}">
                <a16:creationId xmlns:a16="http://schemas.microsoft.com/office/drawing/2014/main" id="{24CFE4FE-61A7-6A8F-33EA-BA42F23F6E5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026807" y="2801356"/>
            <a:ext cx="2107794" cy="2107794"/>
          </a:xfrm>
          <a:prstGeom prst="rect">
            <a:avLst/>
          </a:prstGeom>
        </p:spPr>
      </p:pic>
      <p:pic>
        <p:nvPicPr>
          <p:cNvPr id="16" name="Picture 15">
            <a:hlinkClick r:id="rId9"/>
            <a:extLst>
              <a:ext uri="{FF2B5EF4-FFF2-40B4-BE49-F238E27FC236}">
                <a16:creationId xmlns:a16="http://schemas.microsoft.com/office/drawing/2014/main" id="{4AF5E2F8-4AF9-5031-57F2-32601722279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16264" y="6488668"/>
            <a:ext cx="369332" cy="369332"/>
          </a:xfrm>
          <a:prstGeom prst="rect">
            <a:avLst/>
          </a:prstGeom>
        </p:spPr>
      </p:pic>
    </p:spTree>
    <p:extLst>
      <p:ext uri="{BB962C8B-B14F-4D97-AF65-F5344CB8AC3E}">
        <p14:creationId xmlns:p14="http://schemas.microsoft.com/office/powerpoint/2010/main" val="3983358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85F3C0-6637-B861-A83C-29336DC44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37D0D3DA-AA5E-E15E-31CC-D90CCD151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6524" y="0"/>
            <a:ext cx="1435476" cy="1323439"/>
          </a:xfrm>
          <a:prstGeom prst="rect">
            <a:avLst/>
          </a:prstGeom>
        </p:spPr>
      </p:pic>
      <p:pic>
        <p:nvPicPr>
          <p:cNvPr id="9" name="Picture 8">
            <a:extLst>
              <a:ext uri="{FF2B5EF4-FFF2-40B4-BE49-F238E27FC236}">
                <a16:creationId xmlns:a16="http://schemas.microsoft.com/office/drawing/2014/main" id="{8D568CD1-7901-FC2D-351C-5B24542E88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550" y="6488668"/>
            <a:ext cx="12865100" cy="1133465"/>
          </a:xfrm>
          <a:prstGeom prst="rect">
            <a:avLst/>
          </a:prstGeom>
        </p:spPr>
      </p:pic>
      <p:sp>
        <p:nvSpPr>
          <p:cNvPr id="10" name="TextBox 9">
            <a:extLst>
              <a:ext uri="{FF2B5EF4-FFF2-40B4-BE49-F238E27FC236}">
                <a16:creationId xmlns:a16="http://schemas.microsoft.com/office/drawing/2014/main" id="{B1969D58-DD19-28C0-DD50-5BC4B6E01070}"/>
              </a:ext>
            </a:extLst>
          </p:cNvPr>
          <p:cNvSpPr txBox="1"/>
          <p:nvPr/>
        </p:nvSpPr>
        <p:spPr>
          <a:xfrm>
            <a:off x="3685596" y="6488668"/>
            <a:ext cx="4820807" cy="369332"/>
          </a:xfrm>
          <a:prstGeom prst="rect">
            <a:avLst/>
          </a:prstGeom>
          <a:noFill/>
        </p:spPr>
        <p:txBody>
          <a:bodyPr wrap="none" rtlCol="0">
            <a:spAutoFit/>
          </a:bodyPr>
          <a:lstStyle/>
          <a:p>
            <a:r>
              <a:rPr lang="en-US" dirty="0">
                <a:solidFill>
                  <a:schemeClr val="bg1">
                    <a:lumMod val="95000"/>
                  </a:schemeClr>
                </a:solidFill>
              </a:rPr>
              <a:t>Instagram: __</a:t>
            </a:r>
            <a:r>
              <a:rPr lang="en-US" dirty="0" err="1">
                <a:solidFill>
                  <a:schemeClr val="bg1">
                    <a:lumMod val="95000"/>
                  </a:schemeClr>
                </a:solidFill>
              </a:rPr>
              <a:t>elidrissii</a:t>
            </a:r>
            <a:r>
              <a:rPr lang="en-US" dirty="0">
                <a:solidFill>
                  <a:schemeClr val="bg1">
                    <a:lumMod val="95000"/>
                  </a:schemeClr>
                </a:solidFill>
              </a:rPr>
              <a:t>	YouTube: </a:t>
            </a:r>
            <a:r>
              <a:rPr lang="en-US" dirty="0">
                <a:solidFill>
                  <a:schemeClr val="bg1">
                    <a:lumMod val="95000"/>
                  </a:schemeClr>
                </a:solidFill>
                <a:hlinkClick r:id="rId5">
                  <a:extLst>
                    <a:ext uri="{A12FA001-AC4F-418D-AE19-62706E023703}">
                      <ahyp:hlinkClr xmlns:ahyp="http://schemas.microsoft.com/office/drawing/2018/hyperlinkcolor" val="tx"/>
                    </a:ext>
                  </a:extLst>
                </a:hlinkClick>
              </a:rPr>
              <a:t>IDRILOGIC</a:t>
            </a:r>
            <a:endParaRPr lang="en-US" dirty="0">
              <a:solidFill>
                <a:schemeClr val="bg1">
                  <a:lumMod val="95000"/>
                </a:schemeClr>
              </a:solidFill>
            </a:endParaRPr>
          </a:p>
        </p:txBody>
      </p:sp>
      <p:sp>
        <p:nvSpPr>
          <p:cNvPr id="4" name="TextBox 3">
            <a:extLst>
              <a:ext uri="{FF2B5EF4-FFF2-40B4-BE49-F238E27FC236}">
                <a16:creationId xmlns:a16="http://schemas.microsoft.com/office/drawing/2014/main" id="{25060910-4D66-D7E2-2BBF-6335E6712202}"/>
              </a:ext>
            </a:extLst>
          </p:cNvPr>
          <p:cNvSpPr txBox="1"/>
          <p:nvPr/>
        </p:nvSpPr>
        <p:spPr>
          <a:xfrm>
            <a:off x="254000" y="0"/>
            <a:ext cx="7416800" cy="6996852"/>
          </a:xfrm>
          <a:prstGeom prst="rect">
            <a:avLst/>
          </a:prstGeom>
          <a:noFill/>
        </p:spPr>
        <p:txBody>
          <a:bodyPr wrap="square" rtlCol="0">
            <a:spAutoFit/>
          </a:bodyPr>
          <a:lstStyle/>
          <a:p>
            <a:pPr marL="0" marR="0">
              <a:lnSpc>
                <a:spcPct val="107000"/>
              </a:lnSpc>
              <a:spcBef>
                <a:spcPts val="0"/>
              </a:spcBef>
              <a:spcAft>
                <a:spcPts val="0"/>
              </a:spcAft>
            </a:pPr>
            <a:r>
              <a:rPr lang="en-US" sz="1500" b="1"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#include</a:t>
            </a:r>
            <a:r>
              <a:rPr lang="en-US" sz="1500" b="1"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500" b="1" dirty="0" err="1">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stdio.h</a:t>
            </a:r>
            <a:r>
              <a:rPr lang="en-US" sz="1500" b="1"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500" b="1"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#include</a:t>
            </a:r>
            <a:r>
              <a:rPr lang="en-US" sz="1500" b="1"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500" b="1" dirty="0" err="1">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stdlib.h</a:t>
            </a:r>
            <a:r>
              <a:rPr lang="en-US" sz="1500" b="1"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500" b="1"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main</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array</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size</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printf</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500" b="1"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"Enter size: "</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scanf</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500" b="1"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500" b="1"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%d</a:t>
            </a:r>
            <a:r>
              <a:rPr lang="en-US" sz="1500" b="1"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&amp;</a:t>
            </a:r>
            <a:r>
              <a:rPr lang="en-US" sz="1500" b="1"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size</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array</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500" b="1"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malloc</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500" b="1"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size</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500" b="1" dirty="0" err="1">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sizeof</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500" b="1"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check if the memory created or not</a:t>
            </a: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array</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500" b="1"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NULL</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printf</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500" b="1"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"The creation failed!</a:t>
            </a:r>
            <a:r>
              <a:rPr lang="en-US" sz="1500" b="1" dirty="0">
                <a:solidFill>
                  <a:srgbClr val="EE0000"/>
                </a:solidFill>
                <a:effectLst/>
                <a:latin typeface="Consolas" panose="020B0609020204030204" pitchFamily="49" charset="0"/>
                <a:ea typeface="Times New Roman" panose="02020603050405020304" pitchFamily="18" charset="0"/>
                <a:cs typeface="Times New Roman" panose="02020603050405020304" pitchFamily="18" charset="0"/>
              </a:rPr>
              <a:t>\n</a:t>
            </a:r>
            <a:r>
              <a:rPr lang="en-US" sz="1500" b="1"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printf</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500" b="1"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"The memory not allocated.</a:t>
            </a:r>
            <a:r>
              <a:rPr lang="en-US" sz="1500" b="1" dirty="0">
                <a:solidFill>
                  <a:srgbClr val="EE0000"/>
                </a:solidFill>
                <a:effectLst/>
                <a:latin typeface="Consolas" panose="020B0609020204030204" pitchFamily="49" charset="0"/>
                <a:ea typeface="Times New Roman" panose="02020603050405020304" pitchFamily="18" charset="0"/>
                <a:cs typeface="Times New Roman" panose="02020603050405020304" pitchFamily="18" charset="0"/>
              </a:rPr>
              <a:t>\n</a:t>
            </a:r>
            <a:r>
              <a:rPr lang="en-US" sz="1500" b="1"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exit</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500" b="1"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else</a:t>
            </a: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printf</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500" b="1"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"Memory created </a:t>
            </a:r>
            <a:r>
              <a:rPr lang="en-US" sz="1500" b="1" dirty="0" err="1">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succsseful</a:t>
            </a:r>
            <a:r>
              <a:rPr lang="en-US" sz="1500" b="1"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with malloc().</a:t>
            </a:r>
            <a:r>
              <a:rPr lang="en-US" sz="1500" b="1" dirty="0">
                <a:solidFill>
                  <a:srgbClr val="EE0000"/>
                </a:solidFill>
                <a:effectLst/>
                <a:latin typeface="Consolas" panose="020B0609020204030204" pitchFamily="49" charset="0"/>
                <a:ea typeface="Times New Roman" panose="02020603050405020304" pitchFamily="18" charset="0"/>
                <a:cs typeface="Times New Roman" panose="02020603050405020304" pitchFamily="18" charset="0"/>
              </a:rPr>
              <a:t>\n</a:t>
            </a:r>
            <a:r>
              <a:rPr lang="en-US" sz="1500" b="1"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get the elements</a:t>
            </a: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500" b="1"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&lt; </a:t>
            </a:r>
            <a:r>
              <a:rPr lang="en-US" sz="1500" b="1"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size</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array</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500" b="1"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500" b="1"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500" b="1"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display elements</a:t>
            </a: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500" b="1"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&lt; </a:t>
            </a:r>
            <a:r>
              <a:rPr lang="en-US" sz="1500" b="1"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size</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printf</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500" b="1"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500" b="1"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%d</a:t>
            </a:r>
            <a:r>
              <a:rPr lang="en-US" sz="1500" b="1" dirty="0">
                <a:solidFill>
                  <a:srgbClr val="EE0000"/>
                </a:solidFill>
                <a:effectLst/>
                <a:latin typeface="Consolas" panose="020B0609020204030204" pitchFamily="49" charset="0"/>
                <a:ea typeface="Times New Roman" panose="02020603050405020304" pitchFamily="18" charset="0"/>
                <a:cs typeface="Times New Roman" panose="02020603050405020304" pitchFamily="18" charset="0"/>
              </a:rPr>
              <a:t>\t</a:t>
            </a:r>
            <a:r>
              <a:rPr lang="en-US" sz="1500" b="1"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array</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500" b="1"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500" b="1"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5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5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5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hlinkClick r:id="rId6"/>
            <a:extLst>
              <a:ext uri="{FF2B5EF4-FFF2-40B4-BE49-F238E27FC236}">
                <a16:creationId xmlns:a16="http://schemas.microsoft.com/office/drawing/2014/main" id="{51838766-9BCF-39A3-B0C0-B6A0EC90C9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26807" y="2801356"/>
            <a:ext cx="2107794" cy="2107794"/>
          </a:xfrm>
          <a:prstGeom prst="rect">
            <a:avLst/>
          </a:prstGeom>
        </p:spPr>
      </p:pic>
      <p:pic>
        <p:nvPicPr>
          <p:cNvPr id="11" name="Picture 10">
            <a:hlinkClick r:id="rId8"/>
            <a:extLst>
              <a:ext uri="{FF2B5EF4-FFF2-40B4-BE49-F238E27FC236}">
                <a16:creationId xmlns:a16="http://schemas.microsoft.com/office/drawing/2014/main" id="{636C562A-F0F4-3621-D2C0-E7BA3BEF8C4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16264" y="6488668"/>
            <a:ext cx="369332" cy="369332"/>
          </a:xfrm>
          <a:prstGeom prst="rect">
            <a:avLst/>
          </a:prstGeom>
        </p:spPr>
      </p:pic>
    </p:spTree>
    <p:extLst>
      <p:ext uri="{BB962C8B-B14F-4D97-AF65-F5344CB8AC3E}">
        <p14:creationId xmlns:p14="http://schemas.microsoft.com/office/powerpoint/2010/main" val="4091252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85F3C0-6637-B861-A83C-29336DC44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37D0D3DA-AA5E-E15E-31CC-D90CCD151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6524" y="0"/>
            <a:ext cx="1435476" cy="1323439"/>
          </a:xfrm>
          <a:prstGeom prst="rect">
            <a:avLst/>
          </a:prstGeom>
        </p:spPr>
      </p:pic>
      <p:pic>
        <p:nvPicPr>
          <p:cNvPr id="9" name="Picture 8">
            <a:extLst>
              <a:ext uri="{FF2B5EF4-FFF2-40B4-BE49-F238E27FC236}">
                <a16:creationId xmlns:a16="http://schemas.microsoft.com/office/drawing/2014/main" id="{8D568CD1-7901-FC2D-351C-5B24542E88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550" y="6488668"/>
            <a:ext cx="12865100" cy="1133465"/>
          </a:xfrm>
          <a:prstGeom prst="rect">
            <a:avLst/>
          </a:prstGeom>
        </p:spPr>
      </p:pic>
      <p:sp>
        <p:nvSpPr>
          <p:cNvPr id="10" name="TextBox 9">
            <a:extLst>
              <a:ext uri="{FF2B5EF4-FFF2-40B4-BE49-F238E27FC236}">
                <a16:creationId xmlns:a16="http://schemas.microsoft.com/office/drawing/2014/main" id="{B1969D58-DD19-28C0-DD50-5BC4B6E01070}"/>
              </a:ext>
            </a:extLst>
          </p:cNvPr>
          <p:cNvSpPr txBox="1"/>
          <p:nvPr/>
        </p:nvSpPr>
        <p:spPr>
          <a:xfrm>
            <a:off x="3685596" y="6488668"/>
            <a:ext cx="4820807" cy="369332"/>
          </a:xfrm>
          <a:prstGeom prst="rect">
            <a:avLst/>
          </a:prstGeom>
          <a:noFill/>
        </p:spPr>
        <p:txBody>
          <a:bodyPr wrap="none" rtlCol="0">
            <a:spAutoFit/>
          </a:bodyPr>
          <a:lstStyle/>
          <a:p>
            <a:r>
              <a:rPr lang="en-US" dirty="0">
                <a:solidFill>
                  <a:schemeClr val="bg1">
                    <a:lumMod val="95000"/>
                  </a:schemeClr>
                </a:solidFill>
              </a:rPr>
              <a:t>Instagram: __</a:t>
            </a:r>
            <a:r>
              <a:rPr lang="en-US" dirty="0" err="1">
                <a:solidFill>
                  <a:schemeClr val="bg1">
                    <a:lumMod val="95000"/>
                  </a:schemeClr>
                </a:solidFill>
              </a:rPr>
              <a:t>elidrissii</a:t>
            </a:r>
            <a:r>
              <a:rPr lang="en-US" dirty="0">
                <a:solidFill>
                  <a:schemeClr val="bg1">
                    <a:lumMod val="95000"/>
                  </a:schemeClr>
                </a:solidFill>
              </a:rPr>
              <a:t>	YouTube: </a:t>
            </a:r>
            <a:r>
              <a:rPr lang="en-US" dirty="0">
                <a:solidFill>
                  <a:schemeClr val="bg1">
                    <a:lumMod val="95000"/>
                  </a:schemeClr>
                </a:solidFill>
                <a:hlinkClick r:id="rId5">
                  <a:extLst>
                    <a:ext uri="{A12FA001-AC4F-418D-AE19-62706E023703}">
                      <ahyp:hlinkClr xmlns:ahyp="http://schemas.microsoft.com/office/drawing/2018/hyperlinkcolor" val="tx"/>
                    </a:ext>
                  </a:extLst>
                </a:hlinkClick>
              </a:rPr>
              <a:t>IDRILOGIC</a:t>
            </a:r>
            <a:endParaRPr lang="en-US" dirty="0">
              <a:solidFill>
                <a:schemeClr val="bg1">
                  <a:lumMod val="95000"/>
                </a:schemeClr>
              </a:solidFill>
            </a:endParaRPr>
          </a:p>
        </p:txBody>
      </p:sp>
      <p:sp>
        <p:nvSpPr>
          <p:cNvPr id="4" name="TextBox 3">
            <a:extLst>
              <a:ext uri="{FF2B5EF4-FFF2-40B4-BE49-F238E27FC236}">
                <a16:creationId xmlns:a16="http://schemas.microsoft.com/office/drawing/2014/main" id="{E1EB9EFC-CBAB-8262-ADB8-6D3375328804}"/>
              </a:ext>
            </a:extLst>
          </p:cNvPr>
          <p:cNvSpPr txBox="1"/>
          <p:nvPr/>
        </p:nvSpPr>
        <p:spPr>
          <a:xfrm>
            <a:off x="0" y="862052"/>
            <a:ext cx="12192000" cy="5510035"/>
          </a:xfrm>
          <a:prstGeom prst="rect">
            <a:avLst/>
          </a:prstGeom>
          <a:noFill/>
        </p:spPr>
        <p:txBody>
          <a:bodyPr wrap="square" rtlCol="0">
            <a:spAutoFit/>
          </a:bodyPr>
          <a:lstStyle/>
          <a:p>
            <a:pPr marL="0" marR="0">
              <a:lnSpc>
                <a:spcPct val="107000"/>
              </a:lnSpc>
              <a:spcBef>
                <a:spcPts val="0"/>
              </a:spcBef>
              <a:spcAft>
                <a:spcPts val="0"/>
              </a:spcAft>
            </a:pPr>
            <a:r>
              <a:rPr lang="en-US" sz="2200" b="1" i="1" dirty="0">
                <a:effectLst/>
                <a:latin typeface="Consolas" panose="020B0609020204030204" pitchFamily="49" charset="0"/>
                <a:ea typeface="Calibri" panose="020F0502020204030204" pitchFamily="34" charset="0"/>
                <a:cs typeface="Arial" panose="020B0604020202020204" pitchFamily="34" charset="0"/>
              </a:rPr>
              <a:t>Definition:</a:t>
            </a:r>
            <a:endParaRPr lang="en-US" sz="2200" b="1"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200" dirty="0">
                <a:effectLst/>
                <a:latin typeface="Consolas" panose="020B0609020204030204" pitchFamily="49" charset="0"/>
                <a:ea typeface="Calibri" panose="020F0502020204030204" pitchFamily="34" charset="0"/>
                <a:cs typeface="Arial" panose="020B0604020202020204" pitchFamily="34" charset="0"/>
              </a:rPr>
              <a:t>“</a:t>
            </a:r>
            <a:r>
              <a:rPr lang="en-US" sz="2200" dirty="0" err="1">
                <a:effectLst/>
                <a:latin typeface="Consolas" panose="020B0609020204030204" pitchFamily="49" charset="0"/>
                <a:ea typeface="Calibri" panose="020F0502020204030204" pitchFamily="34" charset="0"/>
                <a:cs typeface="Arial" panose="020B0604020202020204" pitchFamily="34" charset="0"/>
              </a:rPr>
              <a:t>calloc</a:t>
            </a:r>
            <a:r>
              <a:rPr lang="en-US" sz="2200" dirty="0">
                <a:effectLst/>
                <a:latin typeface="Consolas" panose="020B0609020204030204" pitchFamily="49" charset="0"/>
                <a:ea typeface="Calibri" panose="020F0502020204030204" pitchFamily="34" charset="0"/>
                <a:cs typeface="Arial" panose="020B0604020202020204" pitchFamily="34" charset="0"/>
              </a:rPr>
              <a:t>” or “contiguous allocation” method in C is used to dynamically allocate the specified number of blocks of memory of the specified type. it is very much similar to malloc() but has two different points and these are:</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200" dirty="0">
                <a:effectLst/>
                <a:latin typeface="Consolas" panose="020B0609020204030204" pitchFamily="49" charset="0"/>
                <a:ea typeface="Calibri" panose="020F0502020204030204" pitchFamily="34" charset="0"/>
                <a:cs typeface="Arial" panose="020B0604020202020204" pitchFamily="34" charset="0"/>
              </a:rPr>
              <a:t>It initializes each block with a default value ‘0’.</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2200" dirty="0">
                <a:effectLst/>
                <a:latin typeface="Consolas" panose="020B0609020204030204" pitchFamily="49" charset="0"/>
                <a:ea typeface="Calibri" panose="020F0502020204030204" pitchFamily="34" charset="0"/>
                <a:cs typeface="Arial" panose="020B0604020202020204" pitchFamily="34" charset="0"/>
              </a:rPr>
              <a:t>It has two parameters or arguments as compare to malloc().</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200" dirty="0">
                <a:effectLst/>
                <a:latin typeface="Consolas" panose="020B0609020204030204" pitchFamily="49" charset="0"/>
                <a:ea typeface="Calibri" panose="020F0502020204030204" pitchFamily="34" charset="0"/>
                <a:cs typeface="Arial" panose="020B0604020202020204" pitchFamily="34" charset="0"/>
              </a:rPr>
              <a:t> </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200" b="1" dirty="0">
                <a:effectLst/>
                <a:latin typeface="Consolas" panose="020B0609020204030204" pitchFamily="49" charset="0"/>
                <a:ea typeface="Calibri" panose="020F0502020204030204" pitchFamily="34" charset="0"/>
                <a:cs typeface="Arial" panose="020B0604020202020204" pitchFamily="34" charset="0"/>
              </a:rPr>
              <a:t>Syntax:</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200" dirty="0" err="1">
                <a:effectLst/>
                <a:latin typeface="Consolas" panose="020B0609020204030204" pitchFamily="49" charset="0"/>
                <a:ea typeface="Calibri" panose="020F0502020204030204" pitchFamily="34" charset="0"/>
                <a:cs typeface="Arial" panose="020B0604020202020204" pitchFamily="34" charset="0"/>
              </a:rPr>
              <a:t>ptr</a:t>
            </a:r>
            <a:r>
              <a:rPr lang="en-US" sz="2200" dirty="0">
                <a:effectLst/>
                <a:latin typeface="Consolas" panose="020B0609020204030204" pitchFamily="49" charset="0"/>
                <a:ea typeface="Calibri" panose="020F0502020204030204" pitchFamily="34" charset="0"/>
                <a:cs typeface="Arial" panose="020B0604020202020204" pitchFamily="34" charset="0"/>
              </a:rPr>
              <a:t> = (cast-type*)</a:t>
            </a:r>
            <a:r>
              <a:rPr lang="en-US" sz="2200" dirty="0" err="1">
                <a:effectLst/>
                <a:latin typeface="Consolas" panose="020B0609020204030204" pitchFamily="49" charset="0"/>
                <a:ea typeface="Calibri" panose="020F0502020204030204" pitchFamily="34" charset="0"/>
                <a:cs typeface="Arial" panose="020B0604020202020204" pitchFamily="34" charset="0"/>
              </a:rPr>
              <a:t>calloc</a:t>
            </a:r>
            <a:r>
              <a:rPr lang="en-US" sz="2200" dirty="0">
                <a:effectLst/>
                <a:latin typeface="Consolas" panose="020B0609020204030204" pitchFamily="49" charset="0"/>
                <a:ea typeface="Calibri" panose="020F0502020204030204" pitchFamily="34" charset="0"/>
                <a:cs typeface="Arial" panose="020B0604020202020204" pitchFamily="34" charset="0"/>
              </a:rPr>
              <a:t>(n, element-size);</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200" dirty="0">
                <a:effectLst/>
                <a:latin typeface="Consolas" panose="020B0609020204030204" pitchFamily="49" charset="0"/>
                <a:ea typeface="Calibri" panose="020F0502020204030204" pitchFamily="34" charset="0"/>
                <a:cs typeface="Arial" panose="020B0604020202020204" pitchFamily="34" charset="0"/>
              </a:rPr>
              <a:t>here, n is the no. of elements and element-size is the size of each element.</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200" dirty="0">
                <a:effectLst/>
                <a:latin typeface="Consolas" panose="020B0609020204030204" pitchFamily="49" charset="0"/>
                <a:ea typeface="Calibri" panose="020F0502020204030204" pitchFamily="34" charset="0"/>
                <a:cs typeface="Arial" panose="020B0604020202020204" pitchFamily="34" charset="0"/>
              </a:rPr>
              <a:t> </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200" b="1" dirty="0">
                <a:effectLst/>
                <a:latin typeface="Consolas" panose="020B0609020204030204" pitchFamily="49" charset="0"/>
                <a:ea typeface="Calibri" panose="020F0502020204030204" pitchFamily="34" charset="0"/>
                <a:cs typeface="Arial" panose="020B0604020202020204" pitchFamily="34" charset="0"/>
              </a:rPr>
              <a:t>For Example:</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200" dirty="0" err="1">
                <a:effectLst/>
                <a:latin typeface="Consolas" panose="020B0609020204030204" pitchFamily="49" charset="0"/>
                <a:ea typeface="Calibri" panose="020F0502020204030204" pitchFamily="34" charset="0"/>
                <a:cs typeface="Arial" panose="020B0604020202020204" pitchFamily="34" charset="0"/>
              </a:rPr>
              <a:t>ptr</a:t>
            </a:r>
            <a:r>
              <a:rPr lang="en-US" sz="2200" dirty="0">
                <a:effectLst/>
                <a:latin typeface="Consolas" panose="020B0609020204030204" pitchFamily="49" charset="0"/>
                <a:ea typeface="Calibri" panose="020F0502020204030204" pitchFamily="34" charset="0"/>
                <a:cs typeface="Arial" panose="020B0604020202020204" pitchFamily="34" charset="0"/>
              </a:rPr>
              <a:t> = (float*) </a:t>
            </a:r>
            <a:r>
              <a:rPr lang="en-US" sz="2200" dirty="0" err="1">
                <a:effectLst/>
                <a:latin typeface="Consolas" panose="020B0609020204030204" pitchFamily="49" charset="0"/>
                <a:ea typeface="Calibri" panose="020F0502020204030204" pitchFamily="34" charset="0"/>
                <a:cs typeface="Arial" panose="020B0604020202020204" pitchFamily="34" charset="0"/>
              </a:rPr>
              <a:t>calloc</a:t>
            </a:r>
            <a:r>
              <a:rPr lang="en-US" sz="2200" dirty="0">
                <a:effectLst/>
                <a:latin typeface="Consolas" panose="020B0609020204030204" pitchFamily="49" charset="0"/>
                <a:ea typeface="Calibri" panose="020F0502020204030204" pitchFamily="34" charset="0"/>
                <a:cs typeface="Arial" panose="020B0604020202020204" pitchFamily="34" charset="0"/>
              </a:rPr>
              <a:t>(25, </a:t>
            </a:r>
            <a:r>
              <a:rPr lang="en-US" sz="2200" dirty="0" err="1">
                <a:effectLst/>
                <a:latin typeface="Consolas" panose="020B0609020204030204" pitchFamily="49" charset="0"/>
                <a:ea typeface="Calibri" panose="020F0502020204030204" pitchFamily="34" charset="0"/>
                <a:cs typeface="Arial" panose="020B0604020202020204" pitchFamily="34" charset="0"/>
              </a:rPr>
              <a:t>sizeof</a:t>
            </a:r>
            <a:r>
              <a:rPr lang="en-US" sz="2200" dirty="0">
                <a:effectLst/>
                <a:latin typeface="Consolas" panose="020B0609020204030204" pitchFamily="49" charset="0"/>
                <a:ea typeface="Calibri" panose="020F0502020204030204" pitchFamily="34" charset="0"/>
                <a:cs typeface="Arial" panose="020B0604020202020204" pitchFamily="34" charset="0"/>
              </a:rPr>
              <a:t>(float));</a:t>
            </a:r>
            <a:endParaRPr lang="en-US" sz="22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200" dirty="0">
                <a:effectLst/>
                <a:latin typeface="Consolas" panose="020B0609020204030204" pitchFamily="49" charset="0"/>
                <a:ea typeface="Calibri" panose="020F0502020204030204" pitchFamily="34" charset="0"/>
                <a:cs typeface="Arial" panose="020B0604020202020204" pitchFamily="34" charset="0"/>
              </a:rPr>
              <a:t>This statement allocates contiguous space in memory for 25 elements each with the size of the float.</a:t>
            </a:r>
            <a:endParaRPr lang="en-US" sz="22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458C04EC-7308-B2F5-39C4-BD509F6A74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51903" y="97919"/>
            <a:ext cx="3352800" cy="764133"/>
          </a:xfrm>
          <a:prstGeom prst="rect">
            <a:avLst/>
          </a:prstGeom>
        </p:spPr>
      </p:pic>
      <p:sp>
        <p:nvSpPr>
          <p:cNvPr id="8" name="TextBox 7">
            <a:extLst>
              <a:ext uri="{FF2B5EF4-FFF2-40B4-BE49-F238E27FC236}">
                <a16:creationId xmlns:a16="http://schemas.microsoft.com/office/drawing/2014/main" id="{E02ADE25-5CAD-E2AC-FFDF-EFFA37745446}"/>
              </a:ext>
            </a:extLst>
          </p:cNvPr>
          <p:cNvSpPr txBox="1"/>
          <p:nvPr/>
        </p:nvSpPr>
        <p:spPr>
          <a:xfrm>
            <a:off x="4699295" y="63390"/>
            <a:ext cx="2667164" cy="769441"/>
          </a:xfrm>
          <a:prstGeom prst="rect">
            <a:avLst/>
          </a:prstGeom>
          <a:noFill/>
        </p:spPr>
        <p:txBody>
          <a:bodyPr wrap="square" rtlCol="0">
            <a:spAutoFit/>
          </a:bodyPr>
          <a:lstStyle/>
          <a:p>
            <a:pPr algn="ctr"/>
            <a:r>
              <a:rPr lang="en-US" sz="4400" b="1" i="1" dirty="0" err="1">
                <a:solidFill>
                  <a:srgbClr val="002060"/>
                </a:solidFill>
                <a:latin typeface="Consolas" panose="020B0609020204030204" pitchFamily="49" charset="0"/>
                <a:ea typeface="Calibri" panose="020F0502020204030204" pitchFamily="34" charset="0"/>
                <a:cs typeface="Arial" panose="020B0604020202020204" pitchFamily="34" charset="0"/>
              </a:rPr>
              <a:t>c</a:t>
            </a:r>
            <a:r>
              <a:rPr lang="en-US" sz="4400" b="1" i="1" dirty="0" err="1">
                <a:solidFill>
                  <a:srgbClr val="002060"/>
                </a:solidFill>
                <a:effectLst/>
                <a:latin typeface="Consolas" panose="020B0609020204030204" pitchFamily="49" charset="0"/>
                <a:ea typeface="Calibri" panose="020F0502020204030204" pitchFamily="34" charset="0"/>
                <a:cs typeface="Arial" panose="020B0604020202020204" pitchFamily="34" charset="0"/>
              </a:rPr>
              <a:t>alloc</a:t>
            </a:r>
            <a:r>
              <a:rPr lang="en-US" sz="4400" b="1" i="1" dirty="0">
                <a:solidFill>
                  <a:srgbClr val="002060"/>
                </a:solidFill>
                <a:effectLst/>
                <a:latin typeface="Consolas" panose="020B0609020204030204" pitchFamily="49" charset="0"/>
                <a:ea typeface="Calibri" panose="020F0502020204030204" pitchFamily="34" charset="0"/>
                <a:cs typeface="Arial" panose="020B0604020202020204" pitchFamily="34" charset="0"/>
              </a:rPr>
              <a:t>()</a:t>
            </a:r>
            <a:endParaRPr lang="en-US" sz="4400" dirty="0">
              <a:solidFill>
                <a:srgbClr val="00206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hlinkClick r:id="rId7"/>
            <a:extLst>
              <a:ext uri="{FF2B5EF4-FFF2-40B4-BE49-F238E27FC236}">
                <a16:creationId xmlns:a16="http://schemas.microsoft.com/office/drawing/2014/main" id="{F9F00202-5D86-36A0-7961-BED1B29324B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03206" y="2504978"/>
            <a:ext cx="1457421" cy="1457421"/>
          </a:xfrm>
          <a:prstGeom prst="rect">
            <a:avLst/>
          </a:prstGeom>
        </p:spPr>
      </p:pic>
      <p:pic>
        <p:nvPicPr>
          <p:cNvPr id="6" name="Picture 5">
            <a:hlinkClick r:id="rId9"/>
            <a:extLst>
              <a:ext uri="{FF2B5EF4-FFF2-40B4-BE49-F238E27FC236}">
                <a16:creationId xmlns:a16="http://schemas.microsoft.com/office/drawing/2014/main" id="{6E278673-3C50-4FE3-5AFC-05B15FF2CD1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16264" y="6488668"/>
            <a:ext cx="369332" cy="369332"/>
          </a:xfrm>
          <a:prstGeom prst="rect">
            <a:avLst/>
          </a:prstGeom>
        </p:spPr>
      </p:pic>
    </p:spTree>
    <p:extLst>
      <p:ext uri="{BB962C8B-B14F-4D97-AF65-F5344CB8AC3E}">
        <p14:creationId xmlns:p14="http://schemas.microsoft.com/office/powerpoint/2010/main" val="392416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85F3C0-6637-B861-A83C-29336DC44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37D0D3DA-AA5E-E15E-31CC-D90CCD151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6524" y="0"/>
            <a:ext cx="1435476" cy="1323439"/>
          </a:xfrm>
          <a:prstGeom prst="rect">
            <a:avLst/>
          </a:prstGeom>
        </p:spPr>
      </p:pic>
      <p:pic>
        <p:nvPicPr>
          <p:cNvPr id="9" name="Picture 8">
            <a:extLst>
              <a:ext uri="{FF2B5EF4-FFF2-40B4-BE49-F238E27FC236}">
                <a16:creationId xmlns:a16="http://schemas.microsoft.com/office/drawing/2014/main" id="{8D568CD1-7901-FC2D-351C-5B24542E88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550" y="6488668"/>
            <a:ext cx="12865100" cy="1133465"/>
          </a:xfrm>
          <a:prstGeom prst="rect">
            <a:avLst/>
          </a:prstGeom>
        </p:spPr>
      </p:pic>
      <p:sp>
        <p:nvSpPr>
          <p:cNvPr id="10" name="TextBox 9">
            <a:extLst>
              <a:ext uri="{FF2B5EF4-FFF2-40B4-BE49-F238E27FC236}">
                <a16:creationId xmlns:a16="http://schemas.microsoft.com/office/drawing/2014/main" id="{B1969D58-DD19-28C0-DD50-5BC4B6E01070}"/>
              </a:ext>
            </a:extLst>
          </p:cNvPr>
          <p:cNvSpPr txBox="1"/>
          <p:nvPr/>
        </p:nvSpPr>
        <p:spPr>
          <a:xfrm>
            <a:off x="3685596" y="6488668"/>
            <a:ext cx="4820807" cy="369332"/>
          </a:xfrm>
          <a:prstGeom prst="rect">
            <a:avLst/>
          </a:prstGeom>
          <a:noFill/>
        </p:spPr>
        <p:txBody>
          <a:bodyPr wrap="none" rtlCol="0">
            <a:spAutoFit/>
          </a:bodyPr>
          <a:lstStyle/>
          <a:p>
            <a:r>
              <a:rPr lang="en-US" dirty="0">
                <a:solidFill>
                  <a:schemeClr val="bg1">
                    <a:lumMod val="95000"/>
                  </a:schemeClr>
                </a:solidFill>
              </a:rPr>
              <a:t>Instagram: __</a:t>
            </a:r>
            <a:r>
              <a:rPr lang="en-US" dirty="0" err="1">
                <a:solidFill>
                  <a:schemeClr val="bg1">
                    <a:lumMod val="95000"/>
                  </a:schemeClr>
                </a:solidFill>
              </a:rPr>
              <a:t>elidrissii</a:t>
            </a:r>
            <a:r>
              <a:rPr lang="en-US" dirty="0">
                <a:solidFill>
                  <a:schemeClr val="bg1">
                    <a:lumMod val="95000"/>
                  </a:schemeClr>
                </a:solidFill>
              </a:rPr>
              <a:t>	YouTube: </a:t>
            </a:r>
            <a:r>
              <a:rPr lang="en-US" dirty="0">
                <a:solidFill>
                  <a:schemeClr val="bg1">
                    <a:lumMod val="95000"/>
                  </a:schemeClr>
                </a:solidFill>
                <a:hlinkClick r:id="rId5">
                  <a:extLst>
                    <a:ext uri="{A12FA001-AC4F-418D-AE19-62706E023703}">
                      <ahyp:hlinkClr xmlns:ahyp="http://schemas.microsoft.com/office/drawing/2018/hyperlinkcolor" val="tx"/>
                    </a:ext>
                  </a:extLst>
                </a:hlinkClick>
              </a:rPr>
              <a:t>IDRILOGIC</a:t>
            </a:r>
            <a:endParaRPr lang="en-US" dirty="0">
              <a:solidFill>
                <a:schemeClr val="bg1">
                  <a:lumMod val="95000"/>
                </a:schemeClr>
              </a:solidFill>
            </a:endParaRPr>
          </a:p>
        </p:txBody>
      </p:sp>
      <p:sp>
        <p:nvSpPr>
          <p:cNvPr id="11" name="TextBox 10">
            <a:extLst>
              <a:ext uri="{FF2B5EF4-FFF2-40B4-BE49-F238E27FC236}">
                <a16:creationId xmlns:a16="http://schemas.microsoft.com/office/drawing/2014/main" id="{3208D006-B9D4-C37D-651B-43CA7F4EF0FD}"/>
              </a:ext>
            </a:extLst>
          </p:cNvPr>
          <p:cNvSpPr txBox="1"/>
          <p:nvPr/>
        </p:nvSpPr>
        <p:spPr>
          <a:xfrm>
            <a:off x="158171" y="0"/>
            <a:ext cx="6718300" cy="6766724"/>
          </a:xfrm>
          <a:prstGeom prst="rect">
            <a:avLst/>
          </a:prstGeom>
          <a:noFill/>
        </p:spPr>
        <p:txBody>
          <a:bodyPr wrap="square" rtlCol="0">
            <a:spAutoFit/>
          </a:bodyPr>
          <a:lstStyle/>
          <a:p>
            <a:pPr marL="0" marR="0">
              <a:lnSpc>
                <a:spcPct val="107000"/>
              </a:lnSpc>
              <a:spcBef>
                <a:spcPts val="0"/>
              </a:spcBef>
              <a:spcAft>
                <a:spcPts val="0"/>
              </a:spcAft>
            </a:pPr>
            <a:r>
              <a:rPr lang="en-US" sz="1400" b="1"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#include</a:t>
            </a:r>
            <a:r>
              <a:rPr lang="en-US" sz="1400" b="1"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400" b="1" dirty="0" err="1">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stdio.h</a:t>
            </a:r>
            <a:r>
              <a:rPr lang="en-US" sz="1400" b="1"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400" b="1"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#include</a:t>
            </a:r>
            <a:r>
              <a:rPr lang="en-US" sz="1400" b="1"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&lt;</a:t>
            </a:r>
            <a:r>
              <a:rPr lang="en-US" sz="1400" b="1" dirty="0" err="1">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stdlib.h</a:t>
            </a:r>
            <a:r>
              <a:rPr lang="en-US" sz="1400" b="1"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&gt;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400" b="1"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main</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arr</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size</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printf</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"Enter size: "</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scanf</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%d</a:t>
            </a:r>
            <a:r>
              <a:rPr lang="en-US" sz="1400" b="1"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&amp;</a:t>
            </a:r>
            <a:r>
              <a:rPr lang="en-US" sz="1400" b="1"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size</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Dynamically allocate memory using </a:t>
            </a:r>
            <a:r>
              <a:rPr lang="en-US" sz="1400" b="1" dirty="0" err="1">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calloc</a:t>
            </a:r>
            <a:r>
              <a:rPr lang="en-US" sz="1400" b="1"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arr</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calloc</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size</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sizeof</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int</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check if the memory has been successfully allocated</a:t>
            </a:r>
            <a:r>
              <a:rPr lang="en-US" sz="1400" dirty="0">
                <a:latin typeface="Calibri" panose="020F0502020204030204" pitchFamily="34" charset="0"/>
                <a:ea typeface="Times New Roman" panose="02020603050405020304" pitchFamily="18" charset="0"/>
                <a:cs typeface="Arial" panose="020B0604020202020204" pitchFamily="34" charset="0"/>
              </a:rPr>
              <a:t> </a:t>
            </a:r>
            <a:r>
              <a:rPr lang="en-US" sz="1400" b="1"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by </a:t>
            </a:r>
            <a:r>
              <a:rPr lang="en-US" sz="1400" b="1" dirty="0" err="1">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calloc</a:t>
            </a:r>
            <a:r>
              <a:rPr lang="en-US" sz="1400" b="1"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or not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if</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arr</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dirty="0">
                <a:solidFill>
                  <a:srgbClr val="0000FF"/>
                </a:solidFill>
                <a:effectLst/>
                <a:latin typeface="Consolas" panose="020B0609020204030204" pitchFamily="49" charset="0"/>
                <a:ea typeface="Times New Roman" panose="02020603050405020304" pitchFamily="18" charset="0"/>
                <a:cs typeface="Times New Roman" panose="02020603050405020304" pitchFamily="18" charset="0"/>
              </a:rPr>
              <a:t>NULL</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printf</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"Memory not allocated.</a:t>
            </a:r>
            <a:r>
              <a:rPr lang="en-US" sz="1400" b="1" dirty="0">
                <a:solidFill>
                  <a:srgbClr val="EE0000"/>
                </a:solidFill>
                <a:effectLst/>
                <a:latin typeface="Consolas" panose="020B0609020204030204" pitchFamily="49" charset="0"/>
                <a:ea typeface="Times New Roman" panose="02020603050405020304" pitchFamily="18" charset="0"/>
                <a:cs typeface="Times New Roman" panose="02020603050405020304" pitchFamily="18" charset="0"/>
              </a:rPr>
              <a:t>\n</a:t>
            </a:r>
            <a:r>
              <a:rPr lang="en-US" sz="1400" b="1"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exit</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else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printf</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"Memory successfully </a:t>
            </a:r>
            <a:r>
              <a:rPr lang="en-US" sz="1400" b="1" dirty="0" err="1">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alloacated</a:t>
            </a:r>
            <a:r>
              <a:rPr lang="en-US" sz="1400" b="1"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a:solidFill>
                  <a:srgbClr val="EE0000"/>
                </a:solidFill>
                <a:effectLst/>
                <a:latin typeface="Consolas" panose="020B0609020204030204" pitchFamily="49" charset="0"/>
                <a:ea typeface="Times New Roman" panose="02020603050405020304" pitchFamily="18" charset="0"/>
                <a:cs typeface="Times New Roman" panose="02020603050405020304" pitchFamily="18" charset="0"/>
              </a:rPr>
              <a:t>\n</a:t>
            </a:r>
            <a:r>
              <a:rPr lang="en-US" sz="1400" b="1"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Get elements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&lt; </a:t>
            </a:r>
            <a:r>
              <a:rPr lang="en-US" sz="1400" b="1"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size</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arr</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10</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10</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8000"/>
                </a:solidFill>
                <a:effectLst/>
                <a:latin typeface="Consolas" panose="020B0609020204030204" pitchFamily="49" charset="0"/>
                <a:ea typeface="Times New Roman" panose="02020603050405020304" pitchFamily="18" charset="0"/>
                <a:cs typeface="Times New Roman" panose="02020603050405020304" pitchFamily="18" charset="0"/>
              </a:rPr>
              <a:t>// Display elements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printf</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"The elements of the array are:</a:t>
            </a:r>
            <a:r>
              <a:rPr lang="en-US" sz="1400" b="1" dirty="0">
                <a:solidFill>
                  <a:srgbClr val="EE0000"/>
                </a:solidFill>
                <a:effectLst/>
                <a:latin typeface="Consolas" panose="020B0609020204030204" pitchFamily="49" charset="0"/>
                <a:ea typeface="Times New Roman" panose="02020603050405020304" pitchFamily="18" charset="0"/>
                <a:cs typeface="Times New Roman" panose="02020603050405020304" pitchFamily="18" charset="0"/>
              </a:rPr>
              <a:t>\n</a:t>
            </a:r>
            <a:r>
              <a:rPr lang="en-US" sz="1400" b="1"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for</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 </a:t>
            </a:r>
            <a:r>
              <a:rPr lang="en-US" sz="1400" b="1"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&lt; </a:t>
            </a:r>
            <a:r>
              <a:rPr lang="en-US" sz="1400" b="1"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size</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solidFill>
                  <a:srgbClr val="795E26"/>
                </a:solidFill>
                <a:effectLst/>
                <a:latin typeface="Consolas" panose="020B0609020204030204" pitchFamily="49" charset="0"/>
                <a:ea typeface="Times New Roman" panose="02020603050405020304" pitchFamily="18" charset="0"/>
                <a:cs typeface="Times New Roman" panose="02020603050405020304" pitchFamily="18" charset="0"/>
              </a:rPr>
              <a:t>printf</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%d</a:t>
            </a:r>
            <a:r>
              <a:rPr lang="en-US" sz="1400" b="1" dirty="0">
                <a:solidFill>
                  <a:srgbClr val="EE0000"/>
                </a:solidFill>
                <a:effectLst/>
                <a:latin typeface="Consolas" panose="020B0609020204030204" pitchFamily="49" charset="0"/>
                <a:ea typeface="Times New Roman" panose="02020603050405020304" pitchFamily="18" charset="0"/>
                <a:cs typeface="Times New Roman" panose="02020603050405020304" pitchFamily="18" charset="0"/>
              </a:rPr>
              <a:t>\t</a:t>
            </a:r>
            <a:r>
              <a:rPr lang="en-US" sz="1400" b="1" dirty="0">
                <a:solidFill>
                  <a:srgbClr val="A3151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arr</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b="1" dirty="0" err="1">
                <a:solidFill>
                  <a:srgbClr val="001080"/>
                </a:solidFill>
                <a:effectLst/>
                <a:latin typeface="Consolas" panose="020B0609020204030204" pitchFamily="49" charset="0"/>
                <a:ea typeface="Times New Roman" panose="02020603050405020304" pitchFamily="18" charset="0"/>
                <a:cs typeface="Times New Roman" panose="02020603050405020304" pitchFamily="18" charset="0"/>
              </a:rPr>
              <a:t>i</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AF00DB"/>
                </a:solidFill>
                <a:effectLst/>
                <a:latin typeface="Consolas" panose="020B0609020204030204" pitchFamily="49" charset="0"/>
                <a:ea typeface="Times New Roman" panose="02020603050405020304" pitchFamily="18" charset="0"/>
                <a:cs typeface="Times New Roman" panose="02020603050405020304" pitchFamily="18" charset="0"/>
              </a:rPr>
              <a:t>return</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400" b="1" dirty="0">
                <a:solidFill>
                  <a:srgbClr val="098658"/>
                </a:solidFill>
                <a:effectLst/>
                <a:latin typeface="Consolas" panose="020B0609020204030204" pitchFamily="49" charset="0"/>
                <a:ea typeface="Times New Roman" panose="02020603050405020304" pitchFamily="18" charset="0"/>
                <a:cs typeface="Times New Roman" panose="02020603050405020304" pitchFamily="18" charset="0"/>
              </a:rPr>
              <a:t>0</a:t>
            </a: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1400" b="1" dirty="0">
                <a:solidFill>
                  <a:srgbClr val="000000"/>
                </a:solidFill>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2" name="Picture 11">
            <a:hlinkClick r:id="rId6"/>
            <a:extLst>
              <a:ext uri="{FF2B5EF4-FFF2-40B4-BE49-F238E27FC236}">
                <a16:creationId xmlns:a16="http://schemas.microsoft.com/office/drawing/2014/main" id="{E4AB2071-AE0A-9A7F-F587-7EF4953B54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26807" y="2801356"/>
            <a:ext cx="2107794" cy="2107794"/>
          </a:xfrm>
          <a:prstGeom prst="rect">
            <a:avLst/>
          </a:prstGeom>
        </p:spPr>
      </p:pic>
      <p:pic>
        <p:nvPicPr>
          <p:cNvPr id="13" name="Picture 12">
            <a:hlinkClick r:id="rId8"/>
            <a:extLst>
              <a:ext uri="{FF2B5EF4-FFF2-40B4-BE49-F238E27FC236}">
                <a16:creationId xmlns:a16="http://schemas.microsoft.com/office/drawing/2014/main" id="{24104030-E870-F299-9CAC-857D71C81A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16264" y="6488668"/>
            <a:ext cx="369332" cy="369332"/>
          </a:xfrm>
          <a:prstGeom prst="rect">
            <a:avLst/>
          </a:prstGeom>
        </p:spPr>
      </p:pic>
    </p:spTree>
    <p:extLst>
      <p:ext uri="{BB962C8B-B14F-4D97-AF65-F5344CB8AC3E}">
        <p14:creationId xmlns:p14="http://schemas.microsoft.com/office/powerpoint/2010/main" val="3231272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85F3C0-6637-B861-A83C-29336DC44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37D0D3DA-AA5E-E15E-31CC-D90CCD151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6524" y="0"/>
            <a:ext cx="1435476" cy="1323439"/>
          </a:xfrm>
          <a:prstGeom prst="rect">
            <a:avLst/>
          </a:prstGeom>
        </p:spPr>
      </p:pic>
      <p:pic>
        <p:nvPicPr>
          <p:cNvPr id="9" name="Picture 8">
            <a:extLst>
              <a:ext uri="{FF2B5EF4-FFF2-40B4-BE49-F238E27FC236}">
                <a16:creationId xmlns:a16="http://schemas.microsoft.com/office/drawing/2014/main" id="{8D568CD1-7901-FC2D-351C-5B24542E88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550" y="6488668"/>
            <a:ext cx="12865100" cy="1133465"/>
          </a:xfrm>
          <a:prstGeom prst="rect">
            <a:avLst/>
          </a:prstGeom>
        </p:spPr>
      </p:pic>
      <p:sp>
        <p:nvSpPr>
          <p:cNvPr id="10" name="TextBox 9">
            <a:extLst>
              <a:ext uri="{FF2B5EF4-FFF2-40B4-BE49-F238E27FC236}">
                <a16:creationId xmlns:a16="http://schemas.microsoft.com/office/drawing/2014/main" id="{B1969D58-DD19-28C0-DD50-5BC4B6E01070}"/>
              </a:ext>
            </a:extLst>
          </p:cNvPr>
          <p:cNvSpPr txBox="1"/>
          <p:nvPr/>
        </p:nvSpPr>
        <p:spPr>
          <a:xfrm>
            <a:off x="3685596" y="6488668"/>
            <a:ext cx="4820807" cy="369332"/>
          </a:xfrm>
          <a:prstGeom prst="rect">
            <a:avLst/>
          </a:prstGeom>
          <a:noFill/>
        </p:spPr>
        <p:txBody>
          <a:bodyPr wrap="none" rtlCol="0">
            <a:spAutoFit/>
          </a:bodyPr>
          <a:lstStyle/>
          <a:p>
            <a:r>
              <a:rPr lang="en-US" dirty="0">
                <a:solidFill>
                  <a:schemeClr val="bg1">
                    <a:lumMod val="95000"/>
                  </a:schemeClr>
                </a:solidFill>
              </a:rPr>
              <a:t>Instagram: __</a:t>
            </a:r>
            <a:r>
              <a:rPr lang="en-US" dirty="0" err="1">
                <a:solidFill>
                  <a:schemeClr val="bg1">
                    <a:lumMod val="95000"/>
                  </a:schemeClr>
                </a:solidFill>
              </a:rPr>
              <a:t>elidrissii</a:t>
            </a:r>
            <a:r>
              <a:rPr lang="en-US" dirty="0">
                <a:solidFill>
                  <a:schemeClr val="bg1">
                    <a:lumMod val="95000"/>
                  </a:schemeClr>
                </a:solidFill>
              </a:rPr>
              <a:t>	YouTube: </a:t>
            </a:r>
            <a:r>
              <a:rPr lang="en-US" dirty="0">
                <a:solidFill>
                  <a:schemeClr val="bg1">
                    <a:lumMod val="95000"/>
                  </a:schemeClr>
                </a:solidFill>
                <a:hlinkClick r:id="rId5">
                  <a:extLst>
                    <a:ext uri="{A12FA001-AC4F-418D-AE19-62706E023703}">
                      <ahyp:hlinkClr xmlns:ahyp="http://schemas.microsoft.com/office/drawing/2018/hyperlinkcolor" val="tx"/>
                    </a:ext>
                  </a:extLst>
                </a:hlinkClick>
              </a:rPr>
              <a:t>IDRILOGIC</a:t>
            </a:r>
            <a:endParaRPr lang="en-US" dirty="0">
              <a:solidFill>
                <a:schemeClr val="bg1">
                  <a:lumMod val="95000"/>
                </a:schemeClr>
              </a:solidFill>
            </a:endParaRPr>
          </a:p>
        </p:txBody>
      </p:sp>
      <p:sp>
        <p:nvSpPr>
          <p:cNvPr id="4" name="TextBox 3">
            <a:extLst>
              <a:ext uri="{FF2B5EF4-FFF2-40B4-BE49-F238E27FC236}">
                <a16:creationId xmlns:a16="http://schemas.microsoft.com/office/drawing/2014/main" id="{E1EB9EFC-CBAB-8262-ADB8-6D3375328804}"/>
              </a:ext>
            </a:extLst>
          </p:cNvPr>
          <p:cNvSpPr txBox="1"/>
          <p:nvPr/>
        </p:nvSpPr>
        <p:spPr>
          <a:xfrm>
            <a:off x="0" y="1761588"/>
            <a:ext cx="12192000" cy="3334824"/>
          </a:xfrm>
          <a:prstGeom prst="rect">
            <a:avLst/>
          </a:prstGeom>
          <a:noFill/>
        </p:spPr>
        <p:txBody>
          <a:bodyPr wrap="square" rtlCol="0">
            <a:spAutoFit/>
          </a:bodyPr>
          <a:lstStyle/>
          <a:p>
            <a:pPr marL="0" marR="0">
              <a:lnSpc>
                <a:spcPct val="107000"/>
              </a:lnSpc>
              <a:spcBef>
                <a:spcPts val="0"/>
              </a:spcBef>
              <a:spcAft>
                <a:spcPts val="0"/>
              </a:spcAft>
            </a:pPr>
            <a:r>
              <a:rPr lang="en-US" sz="2200" b="1" dirty="0">
                <a:effectLst/>
                <a:latin typeface="Consolas" panose="020B0609020204030204" pitchFamily="49" charset="0"/>
                <a:ea typeface="Calibri" panose="020F0502020204030204" pitchFamily="34" charset="0"/>
                <a:cs typeface="Arial" panose="020B0604020202020204" pitchFamily="34" charset="0"/>
              </a:rPr>
              <a:t>Definition: </a:t>
            </a:r>
          </a:p>
          <a:p>
            <a:pPr marL="0" marR="0">
              <a:lnSpc>
                <a:spcPct val="107000"/>
              </a:lnSpc>
              <a:spcBef>
                <a:spcPts val="0"/>
              </a:spcBef>
              <a:spcAft>
                <a:spcPts val="0"/>
              </a:spcAft>
            </a:pPr>
            <a:r>
              <a:rPr lang="en-US" sz="2200" dirty="0">
                <a:effectLst/>
                <a:latin typeface="Consolas" panose="020B0609020204030204" pitchFamily="49" charset="0"/>
                <a:ea typeface="Calibri" panose="020F0502020204030204" pitchFamily="34" charset="0"/>
                <a:cs typeface="Arial" panose="020B0604020202020204" pitchFamily="34" charset="0"/>
              </a:rPr>
              <a:t>“free” method in C is used to dynamically de-allocate the memory. </a:t>
            </a:r>
          </a:p>
          <a:p>
            <a:pPr marL="0" marR="0">
              <a:lnSpc>
                <a:spcPct val="107000"/>
              </a:lnSpc>
              <a:spcBef>
                <a:spcPts val="0"/>
              </a:spcBef>
              <a:spcAft>
                <a:spcPts val="0"/>
              </a:spcAft>
            </a:pPr>
            <a:r>
              <a:rPr lang="en-US" sz="2200" dirty="0">
                <a:effectLst/>
                <a:latin typeface="Consolas" panose="020B0609020204030204" pitchFamily="49" charset="0"/>
                <a:ea typeface="Calibri" panose="020F0502020204030204" pitchFamily="34" charset="0"/>
                <a:cs typeface="Arial" panose="020B0604020202020204" pitchFamily="34" charset="0"/>
              </a:rPr>
              <a:t>The memory allocated using functions malloc() and </a:t>
            </a:r>
            <a:r>
              <a:rPr lang="en-US" sz="2200" dirty="0" err="1">
                <a:effectLst/>
                <a:latin typeface="Consolas" panose="020B0609020204030204" pitchFamily="49" charset="0"/>
                <a:ea typeface="Calibri" panose="020F0502020204030204" pitchFamily="34" charset="0"/>
                <a:cs typeface="Arial" panose="020B0604020202020204" pitchFamily="34" charset="0"/>
              </a:rPr>
              <a:t>calloc</a:t>
            </a:r>
            <a:r>
              <a:rPr lang="en-US" sz="2200" dirty="0">
                <a:effectLst/>
                <a:latin typeface="Consolas" panose="020B0609020204030204" pitchFamily="49" charset="0"/>
                <a:ea typeface="Calibri" panose="020F0502020204030204" pitchFamily="34" charset="0"/>
                <a:cs typeface="Arial" panose="020B0604020202020204" pitchFamily="34" charset="0"/>
              </a:rPr>
              <a:t>() is not </a:t>
            </a:r>
          </a:p>
          <a:p>
            <a:pPr marL="0" marR="0">
              <a:lnSpc>
                <a:spcPct val="107000"/>
              </a:lnSpc>
              <a:spcBef>
                <a:spcPts val="0"/>
              </a:spcBef>
              <a:spcAft>
                <a:spcPts val="0"/>
              </a:spcAft>
            </a:pPr>
            <a:r>
              <a:rPr lang="en-US" sz="2200" dirty="0">
                <a:effectLst/>
                <a:latin typeface="Consolas" panose="020B0609020204030204" pitchFamily="49" charset="0"/>
                <a:ea typeface="Calibri" panose="020F0502020204030204" pitchFamily="34" charset="0"/>
                <a:cs typeface="Arial" panose="020B0604020202020204" pitchFamily="34" charset="0"/>
              </a:rPr>
              <a:t>de-allocated on their own. Hence the free() method is used, whenever </a:t>
            </a:r>
          </a:p>
          <a:p>
            <a:pPr marL="0" marR="0">
              <a:lnSpc>
                <a:spcPct val="107000"/>
              </a:lnSpc>
              <a:spcBef>
                <a:spcPts val="0"/>
              </a:spcBef>
              <a:spcAft>
                <a:spcPts val="0"/>
              </a:spcAft>
            </a:pPr>
            <a:r>
              <a:rPr lang="en-US" sz="2200" dirty="0">
                <a:effectLst/>
                <a:latin typeface="Consolas" panose="020B0609020204030204" pitchFamily="49" charset="0"/>
                <a:ea typeface="Calibri" panose="020F0502020204030204" pitchFamily="34" charset="0"/>
                <a:cs typeface="Arial" panose="020B0604020202020204" pitchFamily="34" charset="0"/>
              </a:rPr>
              <a:t>the dynamic memory allocation takes place. It helps to reduce </a:t>
            </a:r>
          </a:p>
          <a:p>
            <a:pPr marL="0" marR="0">
              <a:lnSpc>
                <a:spcPct val="107000"/>
              </a:lnSpc>
              <a:spcBef>
                <a:spcPts val="0"/>
              </a:spcBef>
              <a:spcAft>
                <a:spcPts val="0"/>
              </a:spcAft>
            </a:pPr>
            <a:r>
              <a:rPr lang="en-US" sz="2200" dirty="0">
                <a:effectLst/>
                <a:latin typeface="Consolas" panose="020B0609020204030204" pitchFamily="49" charset="0"/>
                <a:ea typeface="Calibri" panose="020F0502020204030204" pitchFamily="34" charset="0"/>
                <a:cs typeface="Arial" panose="020B0604020202020204" pitchFamily="34" charset="0"/>
              </a:rPr>
              <a:t>wastage of memory by freeing it.</a:t>
            </a:r>
          </a:p>
          <a:p>
            <a:pPr marL="0" marR="0">
              <a:lnSpc>
                <a:spcPct val="107000"/>
              </a:lnSpc>
              <a:spcBef>
                <a:spcPts val="0"/>
              </a:spcBef>
              <a:spcAft>
                <a:spcPts val="0"/>
              </a:spcAft>
            </a:pPr>
            <a:endParaRPr lang="en-US" sz="2200" dirty="0">
              <a:effectLst/>
              <a:latin typeface="Consolas" panose="020B0609020204030204" pitchFamily="49"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200" b="1" i="1" dirty="0">
                <a:effectLst/>
                <a:latin typeface="Consolas" panose="020B0609020204030204" pitchFamily="49" charset="0"/>
                <a:ea typeface="Calibri" panose="020F0502020204030204" pitchFamily="34" charset="0"/>
                <a:cs typeface="Arial" panose="020B0604020202020204" pitchFamily="34" charset="0"/>
              </a:rPr>
              <a:t>Syntax: </a:t>
            </a:r>
          </a:p>
          <a:p>
            <a:pPr marL="0" marR="0">
              <a:lnSpc>
                <a:spcPct val="107000"/>
              </a:lnSpc>
              <a:spcBef>
                <a:spcPts val="0"/>
              </a:spcBef>
              <a:spcAft>
                <a:spcPts val="0"/>
              </a:spcAft>
            </a:pPr>
            <a:r>
              <a:rPr lang="en-US" sz="2200" dirty="0">
                <a:effectLst/>
                <a:latin typeface="Consolas" panose="020B0609020204030204" pitchFamily="49" charset="0"/>
                <a:ea typeface="Calibri" panose="020F0502020204030204" pitchFamily="34" charset="0"/>
                <a:cs typeface="Arial" panose="020B0604020202020204" pitchFamily="34" charset="0"/>
              </a:rPr>
              <a:t>free(</a:t>
            </a:r>
            <a:r>
              <a:rPr lang="en-US" sz="2200" dirty="0" err="1">
                <a:effectLst/>
                <a:latin typeface="Consolas" panose="020B0609020204030204" pitchFamily="49" charset="0"/>
                <a:ea typeface="Calibri" panose="020F0502020204030204" pitchFamily="34" charset="0"/>
                <a:cs typeface="Arial" panose="020B0604020202020204" pitchFamily="34" charset="0"/>
              </a:rPr>
              <a:t>ptr</a:t>
            </a:r>
            <a:r>
              <a:rPr lang="en-US" sz="2200" dirty="0">
                <a:effectLst/>
                <a:latin typeface="Consolas" panose="020B0609020204030204" pitchFamily="49" charset="0"/>
                <a:ea typeface="Calibri" panose="020F0502020204030204" pitchFamily="34" charset="0"/>
                <a:cs typeface="Arial" panose="020B0604020202020204" pitchFamily="34" charset="0"/>
              </a:rPr>
              <a:t>);</a:t>
            </a:r>
          </a:p>
        </p:txBody>
      </p:sp>
      <p:pic>
        <p:nvPicPr>
          <p:cNvPr id="7" name="Picture 6">
            <a:extLst>
              <a:ext uri="{FF2B5EF4-FFF2-40B4-BE49-F238E27FC236}">
                <a16:creationId xmlns:a16="http://schemas.microsoft.com/office/drawing/2014/main" id="{458C04EC-7308-B2F5-39C4-BD509F6A74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51903" y="97919"/>
            <a:ext cx="3352800" cy="764133"/>
          </a:xfrm>
          <a:prstGeom prst="rect">
            <a:avLst/>
          </a:prstGeom>
        </p:spPr>
      </p:pic>
      <p:sp>
        <p:nvSpPr>
          <p:cNvPr id="8" name="TextBox 7">
            <a:extLst>
              <a:ext uri="{FF2B5EF4-FFF2-40B4-BE49-F238E27FC236}">
                <a16:creationId xmlns:a16="http://schemas.microsoft.com/office/drawing/2014/main" id="{E02ADE25-5CAD-E2AC-FFDF-EFFA37745446}"/>
              </a:ext>
            </a:extLst>
          </p:cNvPr>
          <p:cNvSpPr txBox="1"/>
          <p:nvPr/>
        </p:nvSpPr>
        <p:spPr>
          <a:xfrm>
            <a:off x="4699295" y="63390"/>
            <a:ext cx="2667164" cy="769441"/>
          </a:xfrm>
          <a:prstGeom prst="rect">
            <a:avLst/>
          </a:prstGeom>
          <a:noFill/>
        </p:spPr>
        <p:txBody>
          <a:bodyPr wrap="square" rtlCol="0">
            <a:spAutoFit/>
          </a:bodyPr>
          <a:lstStyle/>
          <a:p>
            <a:pPr algn="ctr"/>
            <a:r>
              <a:rPr lang="en-US" sz="4400" b="1" i="1" dirty="0">
                <a:solidFill>
                  <a:srgbClr val="002060"/>
                </a:solidFill>
                <a:latin typeface="Consolas" panose="020B0609020204030204" pitchFamily="49" charset="0"/>
                <a:ea typeface="Calibri" panose="020F0502020204030204" pitchFamily="34" charset="0"/>
                <a:cs typeface="Arial" panose="020B0604020202020204" pitchFamily="34" charset="0"/>
              </a:rPr>
              <a:t>free</a:t>
            </a:r>
            <a:r>
              <a:rPr lang="en-US" sz="4400" b="1" i="1" dirty="0">
                <a:solidFill>
                  <a:srgbClr val="002060"/>
                </a:solidFill>
                <a:effectLst/>
                <a:latin typeface="Consolas" panose="020B0609020204030204" pitchFamily="49" charset="0"/>
                <a:ea typeface="Calibri" panose="020F0502020204030204" pitchFamily="34" charset="0"/>
                <a:cs typeface="Arial" panose="020B0604020202020204" pitchFamily="34" charset="0"/>
              </a:rPr>
              <a:t>()</a:t>
            </a:r>
            <a:endParaRPr lang="en-US" sz="4400" dirty="0">
              <a:solidFill>
                <a:srgbClr val="00206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hlinkClick r:id="rId7"/>
            <a:extLst>
              <a:ext uri="{FF2B5EF4-FFF2-40B4-BE49-F238E27FC236}">
                <a16:creationId xmlns:a16="http://schemas.microsoft.com/office/drawing/2014/main" id="{C7FADBCC-CAE1-C7A6-14BC-F60CF1A2C58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50507" y="3710920"/>
            <a:ext cx="2107794" cy="2107794"/>
          </a:xfrm>
          <a:prstGeom prst="rect">
            <a:avLst/>
          </a:prstGeom>
        </p:spPr>
      </p:pic>
      <p:pic>
        <p:nvPicPr>
          <p:cNvPr id="11" name="Picture 10">
            <a:hlinkClick r:id="rId9"/>
            <a:extLst>
              <a:ext uri="{FF2B5EF4-FFF2-40B4-BE49-F238E27FC236}">
                <a16:creationId xmlns:a16="http://schemas.microsoft.com/office/drawing/2014/main" id="{D48ACA5B-98B9-323B-57C6-6282A18679A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16264" y="6488668"/>
            <a:ext cx="369332" cy="369332"/>
          </a:xfrm>
          <a:prstGeom prst="rect">
            <a:avLst/>
          </a:prstGeom>
        </p:spPr>
      </p:pic>
    </p:spTree>
    <p:extLst>
      <p:ext uri="{BB962C8B-B14F-4D97-AF65-F5344CB8AC3E}">
        <p14:creationId xmlns:p14="http://schemas.microsoft.com/office/powerpoint/2010/main" val="2103297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85F3C0-6637-B861-A83C-29336DC44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37D0D3DA-AA5E-E15E-31CC-D90CCD151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6524" y="0"/>
            <a:ext cx="1435476" cy="1323439"/>
          </a:xfrm>
          <a:prstGeom prst="rect">
            <a:avLst/>
          </a:prstGeom>
        </p:spPr>
      </p:pic>
      <p:pic>
        <p:nvPicPr>
          <p:cNvPr id="9" name="Picture 8">
            <a:extLst>
              <a:ext uri="{FF2B5EF4-FFF2-40B4-BE49-F238E27FC236}">
                <a16:creationId xmlns:a16="http://schemas.microsoft.com/office/drawing/2014/main" id="{8D568CD1-7901-FC2D-351C-5B24542E88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550" y="6488668"/>
            <a:ext cx="12865100" cy="1133465"/>
          </a:xfrm>
          <a:prstGeom prst="rect">
            <a:avLst/>
          </a:prstGeom>
        </p:spPr>
      </p:pic>
      <p:sp>
        <p:nvSpPr>
          <p:cNvPr id="10" name="TextBox 9">
            <a:extLst>
              <a:ext uri="{FF2B5EF4-FFF2-40B4-BE49-F238E27FC236}">
                <a16:creationId xmlns:a16="http://schemas.microsoft.com/office/drawing/2014/main" id="{B1969D58-DD19-28C0-DD50-5BC4B6E01070}"/>
              </a:ext>
            </a:extLst>
          </p:cNvPr>
          <p:cNvSpPr txBox="1"/>
          <p:nvPr/>
        </p:nvSpPr>
        <p:spPr>
          <a:xfrm>
            <a:off x="3685596" y="6488668"/>
            <a:ext cx="4820807" cy="369332"/>
          </a:xfrm>
          <a:prstGeom prst="rect">
            <a:avLst/>
          </a:prstGeom>
          <a:noFill/>
        </p:spPr>
        <p:txBody>
          <a:bodyPr wrap="none" rtlCol="0">
            <a:spAutoFit/>
          </a:bodyPr>
          <a:lstStyle/>
          <a:p>
            <a:r>
              <a:rPr lang="en-US" dirty="0">
                <a:solidFill>
                  <a:schemeClr val="bg1">
                    <a:lumMod val="95000"/>
                  </a:schemeClr>
                </a:solidFill>
              </a:rPr>
              <a:t>Instagram: __</a:t>
            </a:r>
            <a:r>
              <a:rPr lang="en-US" dirty="0" err="1">
                <a:solidFill>
                  <a:schemeClr val="bg1">
                    <a:lumMod val="95000"/>
                  </a:schemeClr>
                </a:solidFill>
              </a:rPr>
              <a:t>elidrissii</a:t>
            </a:r>
            <a:r>
              <a:rPr lang="en-US" dirty="0">
                <a:solidFill>
                  <a:schemeClr val="bg1">
                    <a:lumMod val="95000"/>
                  </a:schemeClr>
                </a:solidFill>
              </a:rPr>
              <a:t>	YouTube: </a:t>
            </a:r>
            <a:r>
              <a:rPr lang="en-US" dirty="0">
                <a:solidFill>
                  <a:schemeClr val="bg1">
                    <a:lumMod val="95000"/>
                  </a:schemeClr>
                </a:solidFill>
                <a:hlinkClick r:id="rId5">
                  <a:extLst>
                    <a:ext uri="{A12FA001-AC4F-418D-AE19-62706E023703}">
                      <ahyp:hlinkClr xmlns:ahyp="http://schemas.microsoft.com/office/drawing/2018/hyperlinkcolor" val="tx"/>
                    </a:ext>
                  </a:extLst>
                </a:hlinkClick>
              </a:rPr>
              <a:t>IDRILOGIC</a:t>
            </a:r>
            <a:endParaRPr lang="en-US" dirty="0">
              <a:solidFill>
                <a:schemeClr val="bg1">
                  <a:lumMod val="95000"/>
                </a:schemeClr>
              </a:solidFill>
            </a:endParaRPr>
          </a:p>
        </p:txBody>
      </p:sp>
      <p:sp>
        <p:nvSpPr>
          <p:cNvPr id="11" name="TextBox 10">
            <a:extLst>
              <a:ext uri="{FF2B5EF4-FFF2-40B4-BE49-F238E27FC236}">
                <a16:creationId xmlns:a16="http://schemas.microsoft.com/office/drawing/2014/main" id="{3208D006-B9D4-C37D-651B-43CA7F4EF0FD}"/>
              </a:ext>
            </a:extLst>
          </p:cNvPr>
          <p:cNvSpPr txBox="1"/>
          <p:nvPr/>
        </p:nvSpPr>
        <p:spPr>
          <a:xfrm>
            <a:off x="158170" y="0"/>
            <a:ext cx="10598354" cy="6771084"/>
          </a:xfrm>
          <a:prstGeom prst="rect">
            <a:avLst/>
          </a:prstGeom>
          <a:noFill/>
        </p:spPr>
        <p:txBody>
          <a:bodyPr wrap="square" rtlCol="0">
            <a:spAutoFit/>
          </a:bodyPr>
          <a:lstStyle/>
          <a:p>
            <a:r>
              <a:rPr lang="en-US" sz="1400" b="1" dirty="0">
                <a:solidFill>
                  <a:srgbClr val="AF00DB"/>
                </a:solidFill>
                <a:effectLst/>
                <a:latin typeface="Consolas" panose="020B0609020204030204" pitchFamily="49" charset="0"/>
              </a:rPr>
              <a:t>#include</a:t>
            </a:r>
            <a:r>
              <a:rPr lang="en-US" sz="1400" b="1" dirty="0">
                <a:solidFill>
                  <a:srgbClr val="0000FF"/>
                </a:solidFill>
                <a:effectLst/>
                <a:latin typeface="Consolas" panose="020B0609020204030204" pitchFamily="49" charset="0"/>
              </a:rPr>
              <a:t> </a:t>
            </a:r>
            <a:r>
              <a:rPr lang="en-US" sz="1400" b="1" dirty="0">
                <a:solidFill>
                  <a:srgbClr val="A31515"/>
                </a:solidFill>
                <a:effectLst/>
                <a:latin typeface="Consolas" panose="020B0609020204030204" pitchFamily="49" charset="0"/>
              </a:rPr>
              <a:t>&lt;</a:t>
            </a:r>
            <a:r>
              <a:rPr lang="en-US" sz="1400" b="1" dirty="0" err="1">
                <a:solidFill>
                  <a:srgbClr val="A31515"/>
                </a:solidFill>
                <a:effectLst/>
                <a:latin typeface="Consolas" panose="020B0609020204030204" pitchFamily="49" charset="0"/>
              </a:rPr>
              <a:t>stdio.h</a:t>
            </a:r>
            <a:r>
              <a:rPr lang="en-US" sz="1400" b="1" dirty="0">
                <a:solidFill>
                  <a:srgbClr val="A31515"/>
                </a:solidFill>
                <a:effectLst/>
                <a:latin typeface="Consolas" panose="020B0609020204030204" pitchFamily="49" charset="0"/>
              </a:rPr>
              <a:t>&gt;</a:t>
            </a:r>
            <a:endParaRPr lang="en-US" sz="1400" b="1" dirty="0">
              <a:solidFill>
                <a:srgbClr val="000000"/>
              </a:solidFill>
              <a:effectLst/>
              <a:latin typeface="Consolas" panose="020B0609020204030204" pitchFamily="49" charset="0"/>
            </a:endParaRPr>
          </a:p>
          <a:p>
            <a:r>
              <a:rPr lang="en-US" sz="1400" b="1" dirty="0">
                <a:solidFill>
                  <a:srgbClr val="AF00DB"/>
                </a:solidFill>
                <a:effectLst/>
                <a:latin typeface="Consolas" panose="020B0609020204030204" pitchFamily="49" charset="0"/>
              </a:rPr>
              <a:t>#include</a:t>
            </a:r>
            <a:r>
              <a:rPr lang="en-US" sz="1400" b="1" dirty="0">
                <a:solidFill>
                  <a:srgbClr val="0000FF"/>
                </a:solidFill>
                <a:effectLst/>
                <a:latin typeface="Consolas" panose="020B0609020204030204" pitchFamily="49" charset="0"/>
              </a:rPr>
              <a:t> </a:t>
            </a:r>
            <a:r>
              <a:rPr lang="en-US" sz="1400" b="1" dirty="0">
                <a:solidFill>
                  <a:srgbClr val="A31515"/>
                </a:solidFill>
                <a:effectLst/>
                <a:latin typeface="Consolas" panose="020B0609020204030204" pitchFamily="49" charset="0"/>
              </a:rPr>
              <a:t>&lt;</a:t>
            </a:r>
            <a:r>
              <a:rPr lang="en-US" sz="1400" b="1" dirty="0" err="1">
                <a:solidFill>
                  <a:srgbClr val="A31515"/>
                </a:solidFill>
                <a:effectLst/>
                <a:latin typeface="Consolas" panose="020B0609020204030204" pitchFamily="49" charset="0"/>
              </a:rPr>
              <a:t>stdlib.h</a:t>
            </a:r>
            <a:r>
              <a:rPr lang="en-US" sz="1400" b="1" dirty="0">
                <a:solidFill>
                  <a:srgbClr val="A31515"/>
                </a:solidFill>
                <a:effectLst/>
                <a:latin typeface="Consolas" panose="020B0609020204030204" pitchFamily="49" charset="0"/>
              </a:rPr>
              <a:t>&gt;</a:t>
            </a:r>
            <a:br>
              <a:rPr lang="en-US" sz="1400" b="1" dirty="0">
                <a:solidFill>
                  <a:srgbClr val="000000"/>
                </a:solidFill>
                <a:effectLst/>
                <a:latin typeface="Consolas" panose="020B0609020204030204" pitchFamily="49" charset="0"/>
              </a:rPr>
            </a:b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795E26"/>
                </a:solidFill>
                <a:effectLst/>
                <a:latin typeface="Consolas" panose="020B0609020204030204" pitchFamily="49" charset="0"/>
              </a:rPr>
              <a:t>main</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pointer</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pointer1</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size</a:t>
            </a:r>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i</a:t>
            </a:r>
            <a:r>
              <a:rPr lang="en-US" sz="1400" b="1" dirty="0">
                <a:solidFill>
                  <a:srgbClr val="000000"/>
                </a:solidFill>
                <a:effectLst/>
                <a:latin typeface="Consolas" panose="020B0609020204030204" pitchFamily="49" charset="0"/>
              </a:rPr>
              <a:t>;</a:t>
            </a:r>
            <a:br>
              <a:rPr lang="en-US" sz="1400" b="1" dirty="0">
                <a:solidFill>
                  <a:srgbClr val="000000"/>
                </a:solidFill>
                <a:effectLst/>
                <a:latin typeface="Consolas" panose="020B0609020204030204" pitchFamily="49" charset="0"/>
              </a:rPr>
            </a:b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size</a:t>
            </a:r>
            <a:r>
              <a:rPr lang="en-US" sz="1400" b="1" dirty="0">
                <a:solidFill>
                  <a:srgbClr val="000000"/>
                </a:solidFill>
                <a:effectLst/>
                <a:latin typeface="Consolas" panose="020B0609020204030204" pitchFamily="49" charset="0"/>
              </a:rPr>
              <a:t> = </a:t>
            </a:r>
            <a:r>
              <a:rPr lang="en-US" sz="1400" b="1" dirty="0">
                <a:solidFill>
                  <a:srgbClr val="098658"/>
                </a:solidFill>
                <a:effectLst/>
                <a:latin typeface="Consolas" panose="020B0609020204030204" pitchFamily="49" charset="0"/>
              </a:rPr>
              <a:t>5</a:t>
            </a:r>
            <a:r>
              <a:rPr lang="en-US" sz="1400" b="1" dirty="0">
                <a:solidFill>
                  <a:srgbClr val="000000"/>
                </a:solidFill>
                <a:effectLst/>
                <a:latin typeface="Consolas" panose="020B0609020204030204" pitchFamily="49" charset="0"/>
              </a:rPr>
              <a:t>;</a:t>
            </a:r>
            <a:br>
              <a:rPr lang="en-US" sz="1400" b="1" dirty="0">
                <a:solidFill>
                  <a:srgbClr val="000000"/>
                </a:solidFill>
                <a:effectLst/>
                <a:latin typeface="Consolas" panose="020B0609020204030204" pitchFamily="49" charset="0"/>
              </a:rPr>
            </a:br>
            <a:r>
              <a:rPr lang="en-US" sz="1400" b="1" dirty="0">
                <a:solidFill>
                  <a:srgbClr val="000000"/>
                </a:solidFill>
                <a:effectLst/>
                <a:latin typeface="Consolas" panose="020B0609020204030204" pitchFamily="49" charset="0"/>
              </a:rPr>
              <a:t>    </a:t>
            </a:r>
            <a:r>
              <a:rPr lang="en-US" sz="1400" b="1" dirty="0">
                <a:solidFill>
                  <a:srgbClr val="008000"/>
                </a:solidFill>
                <a:effectLst/>
                <a:latin typeface="Consolas" panose="020B0609020204030204" pitchFamily="49" charset="0"/>
              </a:rPr>
              <a:t>// Dynamically allocated the memory using malloc()</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pointer</a:t>
            </a:r>
            <a:r>
              <a:rPr lang="en-US" sz="1400" b="1" dirty="0">
                <a:solidFill>
                  <a:srgbClr val="000000"/>
                </a:solidFill>
                <a:effectLst/>
                <a:latin typeface="Consolas" panose="020B0609020204030204" pitchFamily="49" charset="0"/>
              </a:rPr>
              <a:t> = (</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795E26"/>
                </a:solidFill>
                <a:effectLst/>
                <a:latin typeface="Consolas" panose="020B0609020204030204" pitchFamily="49" charset="0"/>
              </a:rPr>
              <a:t>malloc</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size</a:t>
            </a:r>
            <a:r>
              <a:rPr lang="en-US" sz="1400" b="1" dirty="0">
                <a:solidFill>
                  <a:srgbClr val="000000"/>
                </a:solidFill>
                <a:effectLst/>
                <a:latin typeface="Consolas" panose="020B0609020204030204" pitchFamily="49" charset="0"/>
              </a:rPr>
              <a:t> * </a:t>
            </a:r>
            <a:r>
              <a:rPr lang="en-US" sz="1400" b="1" dirty="0" err="1">
                <a:solidFill>
                  <a:srgbClr val="0000FF"/>
                </a:solidFill>
                <a:effectLst/>
                <a:latin typeface="Consolas" panose="020B0609020204030204" pitchFamily="49" charset="0"/>
              </a:rPr>
              <a:t>sizeof</a:t>
            </a:r>
            <a:r>
              <a:rPr lang="en-US" sz="1400" b="1" dirty="0">
                <a:solidFill>
                  <a:srgbClr val="000000"/>
                </a:solidFill>
                <a:effectLst/>
                <a:latin typeface="Consolas" panose="020B0609020204030204" pitchFamily="49" charset="0"/>
              </a:rPr>
              <a:t>(</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a:t>
            </a:r>
            <a:br>
              <a:rPr lang="en-US" sz="1400" b="1" dirty="0">
                <a:solidFill>
                  <a:srgbClr val="000000"/>
                </a:solidFill>
                <a:effectLst/>
                <a:latin typeface="Consolas" panose="020B0609020204030204" pitchFamily="49" charset="0"/>
              </a:rPr>
            </a:br>
            <a:r>
              <a:rPr lang="en-US" sz="1400" b="1" dirty="0">
                <a:solidFill>
                  <a:srgbClr val="000000"/>
                </a:solidFill>
                <a:effectLst/>
                <a:latin typeface="Consolas" panose="020B0609020204030204" pitchFamily="49" charset="0"/>
              </a:rPr>
              <a:t>    </a:t>
            </a:r>
            <a:r>
              <a:rPr lang="en-US" sz="1400" b="1" dirty="0">
                <a:solidFill>
                  <a:srgbClr val="008000"/>
                </a:solidFill>
                <a:effectLst/>
                <a:latin typeface="Consolas" panose="020B0609020204030204" pitchFamily="49" charset="0"/>
              </a:rPr>
              <a:t>// Dynamically allocated the memory using </a:t>
            </a:r>
            <a:r>
              <a:rPr lang="en-US" sz="1400" b="1" dirty="0" err="1">
                <a:solidFill>
                  <a:srgbClr val="008000"/>
                </a:solidFill>
                <a:effectLst/>
                <a:latin typeface="Consolas" panose="020B0609020204030204" pitchFamily="49" charset="0"/>
              </a:rPr>
              <a:t>calloc</a:t>
            </a:r>
            <a:r>
              <a:rPr lang="en-US" sz="1400" b="1" dirty="0">
                <a:solidFill>
                  <a:srgbClr val="008000"/>
                </a:solidFill>
                <a:effectLst/>
                <a:latin typeface="Consolas" panose="020B0609020204030204" pitchFamily="49" charset="0"/>
              </a:rPr>
              <a:t>()</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pointer1</a:t>
            </a:r>
            <a:r>
              <a:rPr lang="en-US" sz="1400" b="1" dirty="0">
                <a:solidFill>
                  <a:srgbClr val="000000"/>
                </a:solidFill>
                <a:effectLst/>
                <a:latin typeface="Consolas" panose="020B0609020204030204" pitchFamily="49" charset="0"/>
              </a:rPr>
              <a:t> = (</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err="1">
                <a:solidFill>
                  <a:srgbClr val="795E26"/>
                </a:solidFill>
                <a:effectLst/>
                <a:latin typeface="Consolas" panose="020B0609020204030204" pitchFamily="49" charset="0"/>
              </a:rPr>
              <a:t>calloc</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size</a:t>
            </a:r>
            <a:r>
              <a:rPr lang="en-US" sz="1400" b="1" dirty="0">
                <a:solidFill>
                  <a:srgbClr val="000000"/>
                </a:solidFill>
                <a:effectLst/>
                <a:latin typeface="Consolas" panose="020B0609020204030204" pitchFamily="49" charset="0"/>
              </a:rPr>
              <a:t>, </a:t>
            </a:r>
            <a:r>
              <a:rPr lang="en-US" sz="1400" b="1" dirty="0" err="1">
                <a:solidFill>
                  <a:srgbClr val="0000FF"/>
                </a:solidFill>
                <a:effectLst/>
                <a:latin typeface="Consolas" panose="020B0609020204030204" pitchFamily="49" charset="0"/>
              </a:rPr>
              <a:t>sizeof</a:t>
            </a:r>
            <a:r>
              <a:rPr lang="en-US" sz="1400" b="1" dirty="0">
                <a:solidFill>
                  <a:srgbClr val="000000"/>
                </a:solidFill>
                <a:effectLst/>
                <a:latin typeface="Consolas" panose="020B0609020204030204" pitchFamily="49" charset="0"/>
              </a:rPr>
              <a:t>(</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a:t>
            </a:r>
          </a:p>
          <a:p>
            <a:br>
              <a:rPr lang="en-US" sz="1400" b="1" dirty="0">
                <a:solidFill>
                  <a:srgbClr val="000000"/>
                </a:solidFill>
                <a:effectLst/>
                <a:latin typeface="Consolas" panose="020B0609020204030204" pitchFamily="49" charset="0"/>
              </a:rPr>
            </a:br>
            <a:r>
              <a:rPr lang="en-US" sz="1400" b="1" dirty="0">
                <a:solidFill>
                  <a:srgbClr val="000000"/>
                </a:solidFill>
                <a:effectLst/>
                <a:latin typeface="Consolas" panose="020B0609020204030204" pitchFamily="49" charset="0"/>
              </a:rPr>
              <a:t>    </a:t>
            </a:r>
            <a:r>
              <a:rPr lang="en-US" sz="1400" b="1" dirty="0">
                <a:solidFill>
                  <a:srgbClr val="008000"/>
                </a:solidFill>
                <a:effectLst/>
                <a:latin typeface="Consolas" panose="020B0609020204030204" pitchFamily="49" charset="0"/>
              </a:rPr>
              <a:t>// check if the memory has been </a:t>
            </a:r>
            <a:r>
              <a:rPr lang="en-US" sz="1400" b="1" dirty="0" err="1">
                <a:solidFill>
                  <a:srgbClr val="008000"/>
                </a:solidFill>
                <a:effectLst/>
                <a:latin typeface="Consolas" panose="020B0609020204030204" pitchFamily="49" charset="0"/>
              </a:rPr>
              <a:t>creaeted</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if</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pointer</a:t>
            </a:r>
            <a:r>
              <a:rPr lang="en-US" sz="1400" b="1" dirty="0">
                <a:solidFill>
                  <a:srgbClr val="000000"/>
                </a:solidFill>
                <a:effectLst/>
                <a:latin typeface="Consolas" panose="020B0609020204030204" pitchFamily="49" charset="0"/>
              </a:rPr>
              <a:t> == </a:t>
            </a:r>
            <a:r>
              <a:rPr lang="en-US" sz="1400" b="1" dirty="0">
                <a:solidFill>
                  <a:srgbClr val="0000FF"/>
                </a:solidFill>
                <a:effectLst/>
                <a:latin typeface="Consolas" panose="020B0609020204030204" pitchFamily="49" charset="0"/>
              </a:rPr>
              <a:t>NULL</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pointer1</a:t>
            </a:r>
            <a:r>
              <a:rPr lang="en-US" sz="1400" b="1" dirty="0">
                <a:solidFill>
                  <a:srgbClr val="000000"/>
                </a:solidFill>
                <a:effectLst/>
                <a:latin typeface="Consolas" panose="020B0609020204030204" pitchFamily="49" charset="0"/>
              </a:rPr>
              <a:t> == </a:t>
            </a:r>
            <a:r>
              <a:rPr lang="en-US" sz="1400" b="1" dirty="0">
                <a:solidFill>
                  <a:srgbClr val="0000FF"/>
                </a:solidFill>
                <a:effectLst/>
                <a:latin typeface="Consolas" panose="020B0609020204030204" pitchFamily="49" charset="0"/>
              </a:rPr>
              <a:t>NULL</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p>
          <a:p>
            <a:r>
              <a:rPr lang="en-US" sz="1400" b="1" dirty="0">
                <a:solidFill>
                  <a:srgbClr val="000000"/>
                </a:solidFill>
                <a:effectLst/>
                <a:latin typeface="Consolas" panose="020B0609020204030204" pitchFamily="49" charset="0"/>
              </a:rPr>
              <a:t>        </a:t>
            </a:r>
            <a:r>
              <a:rPr lang="en-US" sz="1400" b="1" dirty="0" err="1">
                <a:solidFill>
                  <a:srgbClr val="795E26"/>
                </a:solidFill>
                <a:effectLst/>
                <a:latin typeface="Consolas" panose="020B0609020204030204" pitchFamily="49" charset="0"/>
              </a:rPr>
              <a:t>printf</a:t>
            </a:r>
            <a:r>
              <a:rPr lang="en-US" sz="1400" b="1" dirty="0">
                <a:solidFill>
                  <a:srgbClr val="000000"/>
                </a:solidFill>
                <a:effectLst/>
                <a:latin typeface="Consolas" panose="020B0609020204030204" pitchFamily="49" charset="0"/>
              </a:rPr>
              <a:t>(</a:t>
            </a:r>
            <a:r>
              <a:rPr lang="en-US" sz="1400" b="1" dirty="0">
                <a:solidFill>
                  <a:srgbClr val="A31515"/>
                </a:solidFill>
                <a:effectLst/>
                <a:latin typeface="Consolas" panose="020B0609020204030204" pitchFamily="49" charset="0"/>
              </a:rPr>
              <a:t>"Memory not allocated.</a:t>
            </a:r>
            <a:r>
              <a:rPr lang="en-US" sz="1400" b="1" dirty="0">
                <a:solidFill>
                  <a:srgbClr val="EE0000"/>
                </a:solidFill>
                <a:effectLst/>
                <a:latin typeface="Consolas" panose="020B0609020204030204" pitchFamily="49" charset="0"/>
              </a:rPr>
              <a:t>\n</a:t>
            </a:r>
            <a:r>
              <a:rPr lang="en-US" sz="1400" b="1" dirty="0">
                <a:solidFill>
                  <a:srgbClr val="A31515"/>
                </a:solidFill>
                <a:effectLst/>
                <a:latin typeface="Consolas" panose="020B0609020204030204" pitchFamily="49" charset="0"/>
              </a:rPr>
              <a: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795E26"/>
                </a:solidFill>
                <a:effectLst/>
                <a:latin typeface="Consolas" panose="020B0609020204030204" pitchFamily="49" charset="0"/>
              </a:rPr>
              <a:t>exit</a:t>
            </a:r>
            <a:r>
              <a:rPr lang="en-US" sz="1400" b="1" dirty="0">
                <a:solidFill>
                  <a:srgbClr val="000000"/>
                </a:solidFill>
                <a:effectLst/>
                <a:latin typeface="Consolas" panose="020B0609020204030204" pitchFamily="49" charset="0"/>
              </a:rPr>
              <a:t>(</a:t>
            </a:r>
            <a:r>
              <a:rPr lang="en-US" sz="1400" b="1" dirty="0">
                <a:solidFill>
                  <a:srgbClr val="098658"/>
                </a:solidFill>
                <a:effectLst/>
                <a:latin typeface="Consolas" panose="020B0609020204030204" pitchFamily="49" charset="0"/>
              </a:rPr>
              <a:t>0</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br>
              <a:rPr lang="en-US" sz="1400" b="1" dirty="0">
                <a:solidFill>
                  <a:srgbClr val="000000"/>
                </a:solidFill>
                <a:effectLst/>
                <a:latin typeface="Consolas" panose="020B0609020204030204" pitchFamily="49" charset="0"/>
              </a:rPr>
            </a:br>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else</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p>
          <a:p>
            <a:r>
              <a:rPr lang="en-US" sz="1400" b="1" dirty="0">
                <a:solidFill>
                  <a:srgbClr val="000000"/>
                </a:solidFill>
                <a:effectLst/>
                <a:latin typeface="Consolas" panose="020B0609020204030204" pitchFamily="49" charset="0"/>
              </a:rPr>
              <a:t>        </a:t>
            </a:r>
            <a:r>
              <a:rPr lang="en-US" sz="1400" b="1" dirty="0" err="1">
                <a:solidFill>
                  <a:srgbClr val="795E26"/>
                </a:solidFill>
                <a:effectLst/>
                <a:latin typeface="Consolas" panose="020B0609020204030204" pitchFamily="49" charset="0"/>
              </a:rPr>
              <a:t>printf</a:t>
            </a:r>
            <a:r>
              <a:rPr lang="en-US" sz="1400" b="1" dirty="0">
                <a:solidFill>
                  <a:srgbClr val="000000"/>
                </a:solidFill>
                <a:effectLst/>
                <a:latin typeface="Consolas" panose="020B0609020204030204" pitchFamily="49" charset="0"/>
              </a:rPr>
              <a:t>(</a:t>
            </a:r>
            <a:r>
              <a:rPr lang="en-US" sz="1400" b="1" dirty="0">
                <a:solidFill>
                  <a:srgbClr val="A31515"/>
                </a:solidFill>
                <a:effectLst/>
                <a:latin typeface="Consolas" panose="020B0609020204030204" pitchFamily="49" charset="0"/>
              </a:rPr>
              <a:t>"Memory successfully allocated using malloc.</a:t>
            </a:r>
            <a:r>
              <a:rPr lang="en-US" sz="1400" b="1" dirty="0">
                <a:solidFill>
                  <a:srgbClr val="EE0000"/>
                </a:solidFill>
                <a:effectLst/>
                <a:latin typeface="Consolas" panose="020B0609020204030204" pitchFamily="49" charset="0"/>
              </a:rPr>
              <a:t>\n</a:t>
            </a:r>
            <a:r>
              <a:rPr lang="en-US" sz="1400" b="1" dirty="0">
                <a:solidFill>
                  <a:srgbClr val="A31515"/>
                </a:solidFill>
                <a:effectLst/>
                <a:latin typeface="Consolas" panose="020B0609020204030204" pitchFamily="49" charset="0"/>
              </a:rPr>
              <a: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795E26"/>
                </a:solidFill>
                <a:effectLst/>
                <a:latin typeface="Consolas" panose="020B0609020204030204" pitchFamily="49" charset="0"/>
              </a:rPr>
              <a:t>free</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pointer</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err="1">
                <a:solidFill>
                  <a:srgbClr val="795E26"/>
                </a:solidFill>
                <a:effectLst/>
                <a:latin typeface="Consolas" panose="020B0609020204030204" pitchFamily="49" charset="0"/>
              </a:rPr>
              <a:t>printf</a:t>
            </a:r>
            <a:r>
              <a:rPr lang="en-US" sz="1400" b="1" dirty="0">
                <a:solidFill>
                  <a:srgbClr val="000000"/>
                </a:solidFill>
                <a:effectLst/>
                <a:latin typeface="Consolas" panose="020B0609020204030204" pitchFamily="49" charset="0"/>
              </a:rPr>
              <a:t>(</a:t>
            </a:r>
            <a:r>
              <a:rPr lang="en-US" sz="1400" b="1" dirty="0">
                <a:solidFill>
                  <a:srgbClr val="A31515"/>
                </a:solidFill>
                <a:effectLst/>
                <a:latin typeface="Consolas" panose="020B0609020204030204" pitchFamily="49" charset="0"/>
              </a:rPr>
              <a:t>"Malloc memory successfully freed.</a:t>
            </a:r>
            <a:r>
              <a:rPr lang="en-US" sz="1400" b="1" dirty="0">
                <a:solidFill>
                  <a:srgbClr val="EE0000"/>
                </a:solidFill>
                <a:effectLst/>
                <a:latin typeface="Consolas" panose="020B0609020204030204" pitchFamily="49" charset="0"/>
              </a:rPr>
              <a:t>\n</a:t>
            </a:r>
            <a:r>
              <a:rPr lang="en-US" sz="1400" b="1" dirty="0">
                <a:solidFill>
                  <a:srgbClr val="A31515"/>
                </a:solidFill>
                <a:effectLst/>
                <a:latin typeface="Consolas" panose="020B0609020204030204" pitchFamily="49" charset="0"/>
              </a:rPr>
              <a:t>"</a:t>
            </a:r>
            <a:r>
              <a:rPr lang="en-US" sz="1400" b="1" dirty="0">
                <a:solidFill>
                  <a:srgbClr val="000000"/>
                </a:solidFill>
                <a:effectLst/>
                <a:latin typeface="Consolas" panose="020B0609020204030204" pitchFamily="49" charset="0"/>
              </a:rPr>
              <a:t>);</a:t>
            </a:r>
          </a:p>
          <a:p>
            <a:br>
              <a:rPr lang="en-US" sz="1400" b="1" dirty="0">
                <a:solidFill>
                  <a:srgbClr val="000000"/>
                </a:solidFill>
                <a:effectLst/>
                <a:latin typeface="Consolas" panose="020B0609020204030204" pitchFamily="49" charset="0"/>
              </a:rPr>
            </a:br>
            <a:r>
              <a:rPr lang="en-US" sz="1400" b="1" dirty="0">
                <a:solidFill>
                  <a:srgbClr val="000000"/>
                </a:solidFill>
                <a:effectLst/>
                <a:latin typeface="Consolas" panose="020B0609020204030204" pitchFamily="49" charset="0"/>
              </a:rPr>
              <a:t>        </a:t>
            </a:r>
            <a:r>
              <a:rPr lang="en-US" sz="1400" b="1" dirty="0" err="1">
                <a:solidFill>
                  <a:srgbClr val="795E26"/>
                </a:solidFill>
                <a:effectLst/>
                <a:latin typeface="Consolas" panose="020B0609020204030204" pitchFamily="49" charset="0"/>
              </a:rPr>
              <a:t>printf</a:t>
            </a:r>
            <a:r>
              <a:rPr lang="en-US" sz="1400" b="1" dirty="0">
                <a:solidFill>
                  <a:srgbClr val="000000"/>
                </a:solidFill>
                <a:effectLst/>
                <a:latin typeface="Consolas" panose="020B0609020204030204" pitchFamily="49" charset="0"/>
              </a:rPr>
              <a:t>(</a:t>
            </a:r>
            <a:r>
              <a:rPr lang="en-US" sz="1400" b="1" dirty="0">
                <a:solidFill>
                  <a:srgbClr val="A31515"/>
                </a:solidFill>
                <a:effectLst/>
                <a:latin typeface="Consolas" panose="020B0609020204030204" pitchFamily="49" charset="0"/>
              </a:rPr>
              <a:t>"</a:t>
            </a:r>
            <a:r>
              <a:rPr lang="en-US" sz="1400" b="1" dirty="0">
                <a:solidFill>
                  <a:srgbClr val="EE0000"/>
                </a:solidFill>
                <a:effectLst/>
                <a:latin typeface="Consolas" panose="020B0609020204030204" pitchFamily="49" charset="0"/>
              </a:rPr>
              <a:t>\</a:t>
            </a:r>
            <a:r>
              <a:rPr lang="en-US" sz="1400" b="1" dirty="0" err="1">
                <a:solidFill>
                  <a:srgbClr val="EE0000"/>
                </a:solidFill>
                <a:effectLst/>
                <a:latin typeface="Consolas" panose="020B0609020204030204" pitchFamily="49" charset="0"/>
              </a:rPr>
              <a:t>n</a:t>
            </a:r>
            <a:r>
              <a:rPr lang="en-US" sz="1400" b="1" dirty="0" err="1">
                <a:solidFill>
                  <a:srgbClr val="A31515"/>
                </a:solidFill>
                <a:effectLst/>
                <a:latin typeface="Consolas" panose="020B0609020204030204" pitchFamily="49" charset="0"/>
              </a:rPr>
              <a:t>Memory</a:t>
            </a:r>
            <a:r>
              <a:rPr lang="en-US" sz="1400" b="1" dirty="0">
                <a:solidFill>
                  <a:srgbClr val="A31515"/>
                </a:solidFill>
                <a:effectLst/>
                <a:latin typeface="Consolas" panose="020B0609020204030204" pitchFamily="49" charset="0"/>
              </a:rPr>
              <a:t> successfully allocated using </a:t>
            </a:r>
            <a:r>
              <a:rPr lang="en-US" sz="1400" b="1" dirty="0" err="1">
                <a:solidFill>
                  <a:srgbClr val="A31515"/>
                </a:solidFill>
                <a:effectLst/>
                <a:latin typeface="Consolas" panose="020B0609020204030204" pitchFamily="49" charset="0"/>
              </a:rPr>
              <a:t>calloc</a:t>
            </a:r>
            <a:r>
              <a:rPr lang="en-US" sz="1400" b="1" dirty="0">
                <a:solidFill>
                  <a:srgbClr val="A31515"/>
                </a:solidFill>
                <a:effectLst/>
                <a:latin typeface="Consolas" panose="020B0609020204030204" pitchFamily="49" charset="0"/>
              </a:rPr>
              <a:t>.</a:t>
            </a:r>
            <a:r>
              <a:rPr lang="en-US" sz="1400" b="1" dirty="0">
                <a:solidFill>
                  <a:srgbClr val="EE0000"/>
                </a:solidFill>
                <a:effectLst/>
                <a:latin typeface="Consolas" panose="020B0609020204030204" pitchFamily="49" charset="0"/>
              </a:rPr>
              <a:t>\n</a:t>
            </a:r>
            <a:r>
              <a:rPr lang="en-US" sz="1400" b="1" dirty="0">
                <a:solidFill>
                  <a:srgbClr val="A31515"/>
                </a:solidFill>
                <a:effectLst/>
                <a:latin typeface="Consolas" panose="020B0609020204030204" pitchFamily="49" charset="0"/>
              </a:rPr>
              <a: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008000"/>
                </a:solidFill>
                <a:effectLst/>
                <a:latin typeface="Consolas" panose="020B0609020204030204" pitchFamily="49" charset="0"/>
              </a:rPr>
              <a:t>// Free the memory</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r>
              <a:rPr lang="en-US" sz="1400" b="1" dirty="0">
                <a:solidFill>
                  <a:srgbClr val="795E26"/>
                </a:solidFill>
                <a:effectLst/>
                <a:latin typeface="Consolas" panose="020B0609020204030204" pitchFamily="49" charset="0"/>
              </a:rPr>
              <a:t>free</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pointer1</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err="1">
                <a:solidFill>
                  <a:srgbClr val="795E26"/>
                </a:solidFill>
                <a:effectLst/>
                <a:latin typeface="Consolas" panose="020B0609020204030204" pitchFamily="49" charset="0"/>
              </a:rPr>
              <a:t>printf</a:t>
            </a:r>
            <a:r>
              <a:rPr lang="en-US" sz="1400" b="1" dirty="0">
                <a:solidFill>
                  <a:srgbClr val="000000"/>
                </a:solidFill>
                <a:effectLst/>
                <a:latin typeface="Consolas" panose="020B0609020204030204" pitchFamily="49" charset="0"/>
              </a:rPr>
              <a:t>(</a:t>
            </a:r>
            <a:r>
              <a:rPr lang="en-US" sz="1400" b="1" dirty="0">
                <a:solidFill>
                  <a:srgbClr val="A31515"/>
                </a:solidFill>
                <a:effectLst/>
                <a:latin typeface="Consolas" panose="020B0609020204030204" pitchFamily="49" charset="0"/>
              </a:rPr>
              <a:t>"</a:t>
            </a:r>
            <a:r>
              <a:rPr lang="en-US" sz="1400" b="1" dirty="0" err="1">
                <a:solidFill>
                  <a:srgbClr val="A31515"/>
                </a:solidFill>
                <a:effectLst/>
                <a:latin typeface="Consolas" panose="020B0609020204030204" pitchFamily="49" charset="0"/>
              </a:rPr>
              <a:t>Calloc</a:t>
            </a:r>
            <a:r>
              <a:rPr lang="en-US" sz="1400" b="1" dirty="0">
                <a:solidFill>
                  <a:srgbClr val="A31515"/>
                </a:solidFill>
                <a:effectLst/>
                <a:latin typeface="Consolas" panose="020B0609020204030204" pitchFamily="49" charset="0"/>
              </a:rPr>
              <a:t> Memory successfully freed.</a:t>
            </a:r>
            <a:r>
              <a:rPr lang="en-US" sz="1400" b="1" dirty="0">
                <a:solidFill>
                  <a:srgbClr val="EE0000"/>
                </a:solidFill>
                <a:effectLst/>
                <a:latin typeface="Consolas" panose="020B0609020204030204" pitchFamily="49" charset="0"/>
              </a:rPr>
              <a:t>\n</a:t>
            </a:r>
            <a:r>
              <a:rPr lang="en-US" sz="1400" b="1" dirty="0">
                <a:solidFill>
                  <a:srgbClr val="A31515"/>
                </a:solidFill>
                <a:effectLst/>
                <a:latin typeface="Consolas" panose="020B0609020204030204" pitchFamily="49" charset="0"/>
              </a:rPr>
              <a: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br>
              <a:rPr lang="en-US" sz="1400" b="1" dirty="0">
                <a:solidFill>
                  <a:srgbClr val="000000"/>
                </a:solidFill>
                <a:effectLst/>
                <a:latin typeface="Consolas" panose="020B0609020204030204" pitchFamily="49" charset="0"/>
              </a:rPr>
            </a:br>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return</a:t>
            </a:r>
            <a:r>
              <a:rPr lang="en-US" sz="1400" b="1" dirty="0">
                <a:solidFill>
                  <a:srgbClr val="000000"/>
                </a:solidFill>
                <a:effectLst/>
                <a:latin typeface="Consolas" panose="020B0609020204030204" pitchFamily="49" charset="0"/>
              </a:rPr>
              <a:t> </a:t>
            </a:r>
            <a:r>
              <a:rPr lang="en-US" sz="1400" b="1" dirty="0">
                <a:solidFill>
                  <a:srgbClr val="098658"/>
                </a:solidFill>
                <a:effectLst/>
                <a:latin typeface="Consolas" panose="020B0609020204030204" pitchFamily="49" charset="0"/>
              </a:rPr>
              <a:t>0</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a:t>
            </a:r>
          </a:p>
        </p:txBody>
      </p:sp>
      <p:pic>
        <p:nvPicPr>
          <p:cNvPr id="4" name="Picture 3">
            <a:hlinkClick r:id="rId6"/>
            <a:extLst>
              <a:ext uri="{FF2B5EF4-FFF2-40B4-BE49-F238E27FC236}">
                <a16:creationId xmlns:a16="http://schemas.microsoft.com/office/drawing/2014/main" id="{B62AE01F-DA78-5543-6194-D2083DC1150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26807" y="2801356"/>
            <a:ext cx="2107794" cy="2107794"/>
          </a:xfrm>
          <a:prstGeom prst="rect">
            <a:avLst/>
          </a:prstGeom>
        </p:spPr>
      </p:pic>
      <p:pic>
        <p:nvPicPr>
          <p:cNvPr id="5" name="Picture 4">
            <a:hlinkClick r:id="rId8"/>
            <a:extLst>
              <a:ext uri="{FF2B5EF4-FFF2-40B4-BE49-F238E27FC236}">
                <a16:creationId xmlns:a16="http://schemas.microsoft.com/office/drawing/2014/main" id="{09A3EE15-996F-A61F-3A2B-29353415F62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16264" y="6488668"/>
            <a:ext cx="369332" cy="369332"/>
          </a:xfrm>
          <a:prstGeom prst="rect">
            <a:avLst/>
          </a:prstGeom>
        </p:spPr>
      </p:pic>
    </p:spTree>
    <p:extLst>
      <p:ext uri="{BB962C8B-B14F-4D97-AF65-F5344CB8AC3E}">
        <p14:creationId xmlns:p14="http://schemas.microsoft.com/office/powerpoint/2010/main" val="376144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85F3C0-6637-B861-A83C-29336DC44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37D0D3DA-AA5E-E15E-31CC-D90CCD151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6524" y="0"/>
            <a:ext cx="1435476" cy="1323439"/>
          </a:xfrm>
          <a:prstGeom prst="rect">
            <a:avLst/>
          </a:prstGeom>
        </p:spPr>
      </p:pic>
      <p:pic>
        <p:nvPicPr>
          <p:cNvPr id="9" name="Picture 8">
            <a:extLst>
              <a:ext uri="{FF2B5EF4-FFF2-40B4-BE49-F238E27FC236}">
                <a16:creationId xmlns:a16="http://schemas.microsoft.com/office/drawing/2014/main" id="{8D568CD1-7901-FC2D-351C-5B24542E88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550" y="6488668"/>
            <a:ext cx="12865100" cy="1133465"/>
          </a:xfrm>
          <a:prstGeom prst="rect">
            <a:avLst/>
          </a:prstGeom>
        </p:spPr>
      </p:pic>
      <p:sp>
        <p:nvSpPr>
          <p:cNvPr id="10" name="TextBox 9">
            <a:extLst>
              <a:ext uri="{FF2B5EF4-FFF2-40B4-BE49-F238E27FC236}">
                <a16:creationId xmlns:a16="http://schemas.microsoft.com/office/drawing/2014/main" id="{B1969D58-DD19-28C0-DD50-5BC4B6E01070}"/>
              </a:ext>
            </a:extLst>
          </p:cNvPr>
          <p:cNvSpPr txBox="1"/>
          <p:nvPr/>
        </p:nvSpPr>
        <p:spPr>
          <a:xfrm>
            <a:off x="3685596" y="6488668"/>
            <a:ext cx="4820807" cy="369332"/>
          </a:xfrm>
          <a:prstGeom prst="rect">
            <a:avLst/>
          </a:prstGeom>
          <a:noFill/>
        </p:spPr>
        <p:txBody>
          <a:bodyPr wrap="none" rtlCol="0">
            <a:spAutoFit/>
          </a:bodyPr>
          <a:lstStyle/>
          <a:p>
            <a:r>
              <a:rPr lang="en-US" dirty="0">
                <a:solidFill>
                  <a:schemeClr val="bg1">
                    <a:lumMod val="95000"/>
                  </a:schemeClr>
                </a:solidFill>
              </a:rPr>
              <a:t>Instagram: __</a:t>
            </a:r>
            <a:r>
              <a:rPr lang="en-US" dirty="0" err="1">
                <a:solidFill>
                  <a:schemeClr val="bg1">
                    <a:lumMod val="95000"/>
                  </a:schemeClr>
                </a:solidFill>
              </a:rPr>
              <a:t>elidrissii</a:t>
            </a:r>
            <a:r>
              <a:rPr lang="en-US" dirty="0">
                <a:solidFill>
                  <a:schemeClr val="bg1">
                    <a:lumMod val="95000"/>
                  </a:schemeClr>
                </a:solidFill>
              </a:rPr>
              <a:t>	YouTube: </a:t>
            </a:r>
            <a:r>
              <a:rPr lang="en-US" dirty="0">
                <a:solidFill>
                  <a:schemeClr val="bg1">
                    <a:lumMod val="95000"/>
                  </a:schemeClr>
                </a:solidFill>
                <a:hlinkClick r:id="rId5">
                  <a:extLst>
                    <a:ext uri="{A12FA001-AC4F-418D-AE19-62706E023703}">
                      <ahyp:hlinkClr xmlns:ahyp="http://schemas.microsoft.com/office/drawing/2018/hyperlinkcolor" val="tx"/>
                    </a:ext>
                  </a:extLst>
                </a:hlinkClick>
              </a:rPr>
              <a:t>IDRILOGIC</a:t>
            </a:r>
            <a:endParaRPr lang="en-US" dirty="0">
              <a:solidFill>
                <a:schemeClr val="bg1">
                  <a:lumMod val="95000"/>
                </a:schemeClr>
              </a:solidFill>
            </a:endParaRPr>
          </a:p>
        </p:txBody>
      </p:sp>
      <p:sp>
        <p:nvSpPr>
          <p:cNvPr id="4" name="TextBox 3">
            <a:extLst>
              <a:ext uri="{FF2B5EF4-FFF2-40B4-BE49-F238E27FC236}">
                <a16:creationId xmlns:a16="http://schemas.microsoft.com/office/drawing/2014/main" id="{E1EB9EFC-CBAB-8262-ADB8-6D3375328804}"/>
              </a:ext>
            </a:extLst>
          </p:cNvPr>
          <p:cNvSpPr txBox="1"/>
          <p:nvPr/>
        </p:nvSpPr>
        <p:spPr>
          <a:xfrm>
            <a:off x="0" y="862052"/>
            <a:ext cx="12192000" cy="5146217"/>
          </a:xfrm>
          <a:prstGeom prst="rect">
            <a:avLst/>
          </a:prstGeom>
          <a:noFill/>
        </p:spPr>
        <p:txBody>
          <a:bodyPr wrap="square" rtlCol="0">
            <a:spAutoFit/>
          </a:bodyPr>
          <a:lstStyle/>
          <a:p>
            <a:pPr marL="0" marR="0">
              <a:lnSpc>
                <a:spcPct val="107000"/>
              </a:lnSpc>
              <a:spcBef>
                <a:spcPts val="0"/>
              </a:spcBef>
              <a:spcAft>
                <a:spcPts val="0"/>
              </a:spcAft>
            </a:pPr>
            <a:r>
              <a:rPr lang="en-US" sz="2200" b="1" i="1" dirty="0">
                <a:effectLst/>
                <a:latin typeface="Consolas" panose="020B0609020204030204" pitchFamily="49" charset="0"/>
                <a:ea typeface="Calibri" panose="020F0502020204030204" pitchFamily="34" charset="0"/>
                <a:cs typeface="Arial" panose="020B0604020202020204" pitchFamily="34" charset="0"/>
              </a:rPr>
              <a:t>Definition:</a:t>
            </a:r>
            <a:r>
              <a:rPr lang="en-US" sz="2200" b="1" dirty="0">
                <a:effectLst/>
                <a:latin typeface="Consolas" panose="020B0609020204030204" pitchFamily="49" charset="0"/>
                <a:ea typeface="Calibri" panose="020F0502020204030204" pitchFamily="34" charset="0"/>
                <a:cs typeface="Arial" panose="020B0604020202020204" pitchFamily="34" charset="0"/>
              </a:rPr>
              <a:t> </a:t>
            </a:r>
          </a:p>
          <a:p>
            <a:pPr marL="0" marR="0">
              <a:lnSpc>
                <a:spcPct val="107000"/>
              </a:lnSpc>
              <a:spcBef>
                <a:spcPts val="0"/>
              </a:spcBef>
              <a:spcAft>
                <a:spcPts val="0"/>
              </a:spcAft>
            </a:pPr>
            <a:r>
              <a:rPr lang="en-US" sz="2200" dirty="0">
                <a:effectLst/>
                <a:latin typeface="Consolas" panose="020B0609020204030204" pitchFamily="49" charset="0"/>
                <a:ea typeface="Calibri" panose="020F0502020204030204" pitchFamily="34" charset="0"/>
                <a:cs typeface="Arial" panose="020B0604020202020204" pitchFamily="34" charset="0"/>
              </a:rPr>
              <a:t>“</a:t>
            </a:r>
            <a:r>
              <a:rPr lang="en-US" sz="2200" dirty="0" err="1">
                <a:effectLst/>
                <a:latin typeface="Consolas" panose="020B0609020204030204" pitchFamily="49" charset="0"/>
                <a:ea typeface="Calibri" panose="020F0502020204030204" pitchFamily="34" charset="0"/>
                <a:cs typeface="Arial" panose="020B0604020202020204" pitchFamily="34" charset="0"/>
              </a:rPr>
              <a:t>realloc</a:t>
            </a:r>
            <a:r>
              <a:rPr lang="en-US" sz="2200" dirty="0">
                <a:effectLst/>
                <a:latin typeface="Consolas" panose="020B0609020204030204" pitchFamily="49" charset="0"/>
                <a:ea typeface="Calibri" panose="020F0502020204030204" pitchFamily="34" charset="0"/>
                <a:cs typeface="Arial" panose="020B0604020202020204" pitchFamily="34" charset="0"/>
              </a:rPr>
              <a:t>” or “re-allocation” method in C is used to dynamically change the memory allocation of a previously allocated memory. In other words, if the memory previously allocated with the help of malloc or </a:t>
            </a:r>
            <a:r>
              <a:rPr lang="en-US" sz="2200" dirty="0" err="1">
                <a:effectLst/>
                <a:latin typeface="Consolas" panose="020B0609020204030204" pitchFamily="49" charset="0"/>
                <a:ea typeface="Calibri" panose="020F0502020204030204" pitchFamily="34" charset="0"/>
                <a:cs typeface="Arial" panose="020B0604020202020204" pitchFamily="34" charset="0"/>
              </a:rPr>
              <a:t>calloc</a:t>
            </a:r>
            <a:r>
              <a:rPr lang="en-US" sz="2200" dirty="0">
                <a:effectLst/>
                <a:latin typeface="Consolas" panose="020B0609020204030204" pitchFamily="49" charset="0"/>
                <a:ea typeface="Calibri" panose="020F0502020204030204" pitchFamily="34" charset="0"/>
                <a:cs typeface="Arial" panose="020B0604020202020204" pitchFamily="34" charset="0"/>
              </a:rPr>
              <a:t> is insufficient, </a:t>
            </a:r>
            <a:r>
              <a:rPr lang="en-US" sz="2200" dirty="0" err="1">
                <a:effectLst/>
                <a:latin typeface="Consolas" panose="020B0609020204030204" pitchFamily="49" charset="0"/>
                <a:ea typeface="Calibri" panose="020F0502020204030204" pitchFamily="34" charset="0"/>
                <a:cs typeface="Arial" panose="020B0604020202020204" pitchFamily="34" charset="0"/>
              </a:rPr>
              <a:t>realloc</a:t>
            </a:r>
            <a:r>
              <a:rPr lang="en-US" sz="2200" dirty="0">
                <a:effectLst/>
                <a:latin typeface="Consolas" panose="020B0609020204030204" pitchFamily="49" charset="0"/>
                <a:ea typeface="Calibri" panose="020F0502020204030204" pitchFamily="34" charset="0"/>
                <a:cs typeface="Arial" panose="020B0604020202020204" pitchFamily="34" charset="0"/>
              </a:rPr>
              <a:t> can be used to dynamically re-allocate memory. Re allocation of memory maintains the already present value and new blocks will be initialized with the default garbage value.</a:t>
            </a:r>
          </a:p>
          <a:p>
            <a:pPr marL="0" marR="0">
              <a:lnSpc>
                <a:spcPct val="107000"/>
              </a:lnSpc>
              <a:spcBef>
                <a:spcPts val="0"/>
              </a:spcBef>
              <a:spcAft>
                <a:spcPts val="0"/>
              </a:spcAft>
            </a:pPr>
            <a:endParaRPr lang="en-US" sz="2200" dirty="0">
              <a:effectLst/>
              <a:latin typeface="Consolas" panose="020B0609020204030204" pitchFamily="49"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200" b="1" i="1" dirty="0">
                <a:effectLst/>
                <a:latin typeface="Consolas" panose="020B0609020204030204" pitchFamily="49" charset="0"/>
                <a:ea typeface="Calibri" panose="020F0502020204030204" pitchFamily="34" charset="0"/>
                <a:cs typeface="Arial" panose="020B0604020202020204" pitchFamily="34" charset="0"/>
              </a:rPr>
              <a:t>Syntax: </a:t>
            </a:r>
          </a:p>
          <a:p>
            <a:pPr marL="0" marR="0">
              <a:lnSpc>
                <a:spcPct val="107000"/>
              </a:lnSpc>
              <a:spcBef>
                <a:spcPts val="0"/>
              </a:spcBef>
              <a:spcAft>
                <a:spcPts val="0"/>
              </a:spcAft>
            </a:pPr>
            <a:r>
              <a:rPr lang="en-US" sz="2200" dirty="0" err="1">
                <a:effectLst/>
                <a:latin typeface="Consolas" panose="020B0609020204030204" pitchFamily="49" charset="0"/>
                <a:ea typeface="Calibri" panose="020F0502020204030204" pitchFamily="34" charset="0"/>
                <a:cs typeface="Arial" panose="020B0604020202020204" pitchFamily="34" charset="0"/>
              </a:rPr>
              <a:t>ptr</a:t>
            </a:r>
            <a:r>
              <a:rPr lang="en-US" sz="2200" dirty="0">
                <a:effectLst/>
                <a:latin typeface="Consolas" panose="020B0609020204030204" pitchFamily="49" charset="0"/>
                <a:ea typeface="Calibri" panose="020F0502020204030204" pitchFamily="34" charset="0"/>
                <a:cs typeface="Arial" panose="020B0604020202020204" pitchFamily="34" charset="0"/>
              </a:rPr>
              <a:t> = </a:t>
            </a:r>
            <a:r>
              <a:rPr lang="en-US" sz="2200" dirty="0" err="1">
                <a:effectLst/>
                <a:latin typeface="Consolas" panose="020B0609020204030204" pitchFamily="49" charset="0"/>
                <a:ea typeface="Calibri" panose="020F0502020204030204" pitchFamily="34" charset="0"/>
                <a:cs typeface="Arial" panose="020B0604020202020204" pitchFamily="34" charset="0"/>
              </a:rPr>
              <a:t>realloc</a:t>
            </a:r>
            <a:r>
              <a:rPr lang="en-US" sz="2200" dirty="0">
                <a:effectLst/>
                <a:latin typeface="Consolas" panose="020B0609020204030204" pitchFamily="49" charset="0"/>
                <a:ea typeface="Calibri" panose="020F0502020204030204" pitchFamily="34" charset="0"/>
                <a:cs typeface="Arial" panose="020B0604020202020204" pitchFamily="34" charset="0"/>
              </a:rPr>
              <a:t>(</a:t>
            </a:r>
            <a:r>
              <a:rPr lang="en-US" sz="2200" dirty="0" err="1">
                <a:effectLst/>
                <a:latin typeface="Consolas" panose="020B0609020204030204" pitchFamily="49" charset="0"/>
                <a:ea typeface="Calibri" panose="020F0502020204030204" pitchFamily="34" charset="0"/>
                <a:cs typeface="Arial" panose="020B0604020202020204" pitchFamily="34" charset="0"/>
              </a:rPr>
              <a:t>ptr</a:t>
            </a:r>
            <a:r>
              <a:rPr lang="en-US" sz="2200" dirty="0">
                <a:effectLst/>
                <a:latin typeface="Consolas" panose="020B0609020204030204" pitchFamily="49" charset="0"/>
                <a:ea typeface="Calibri" panose="020F0502020204030204" pitchFamily="34" charset="0"/>
                <a:cs typeface="Arial" panose="020B0604020202020204" pitchFamily="34" charset="0"/>
              </a:rPr>
              <a:t>, </a:t>
            </a:r>
            <a:r>
              <a:rPr lang="en-US" sz="2200" dirty="0" err="1">
                <a:effectLst/>
                <a:latin typeface="Consolas" panose="020B0609020204030204" pitchFamily="49" charset="0"/>
                <a:ea typeface="Calibri" panose="020F0502020204030204" pitchFamily="34" charset="0"/>
                <a:cs typeface="Arial" panose="020B0604020202020204" pitchFamily="34" charset="0"/>
              </a:rPr>
              <a:t>newSize</a:t>
            </a:r>
            <a:r>
              <a:rPr lang="en-US" sz="2200" dirty="0">
                <a:effectLst/>
                <a:latin typeface="Consolas" panose="020B0609020204030204" pitchFamily="49" charset="0"/>
                <a:ea typeface="Calibri" panose="020F0502020204030204" pitchFamily="34" charset="0"/>
                <a:cs typeface="Arial" panose="020B0604020202020204" pitchFamily="34" charset="0"/>
              </a:rPr>
              <a:t>);</a:t>
            </a:r>
          </a:p>
          <a:p>
            <a:pPr marL="0" marR="0">
              <a:lnSpc>
                <a:spcPct val="107000"/>
              </a:lnSpc>
              <a:spcBef>
                <a:spcPts val="0"/>
              </a:spcBef>
              <a:spcAft>
                <a:spcPts val="0"/>
              </a:spcAft>
            </a:pPr>
            <a:endParaRPr lang="en-US" sz="2200" dirty="0">
              <a:effectLst/>
              <a:latin typeface="Consolas" panose="020B0609020204030204" pitchFamily="49"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200" dirty="0">
                <a:effectLst/>
                <a:latin typeface="Consolas" panose="020B0609020204030204" pitchFamily="49" charset="0"/>
                <a:ea typeface="Calibri" panose="020F0502020204030204" pitchFamily="34" charset="0"/>
                <a:cs typeface="Arial" panose="020B0604020202020204" pitchFamily="34" charset="0"/>
              </a:rPr>
              <a:t>where </a:t>
            </a:r>
            <a:r>
              <a:rPr lang="en-US" sz="2200" dirty="0" err="1">
                <a:effectLst/>
                <a:latin typeface="Consolas" panose="020B0609020204030204" pitchFamily="49" charset="0"/>
                <a:ea typeface="Calibri" panose="020F0502020204030204" pitchFamily="34" charset="0"/>
                <a:cs typeface="Arial" panose="020B0604020202020204" pitchFamily="34" charset="0"/>
              </a:rPr>
              <a:t>ptr</a:t>
            </a:r>
            <a:r>
              <a:rPr lang="en-US" sz="2200" dirty="0">
                <a:effectLst/>
                <a:latin typeface="Consolas" panose="020B0609020204030204" pitchFamily="49" charset="0"/>
                <a:ea typeface="Calibri" panose="020F0502020204030204" pitchFamily="34" charset="0"/>
                <a:cs typeface="Arial" panose="020B0604020202020204" pitchFamily="34" charset="0"/>
              </a:rPr>
              <a:t> is reallocated with new size '</a:t>
            </a:r>
            <a:r>
              <a:rPr lang="en-US" sz="2200" dirty="0" err="1">
                <a:effectLst/>
                <a:latin typeface="Consolas" panose="020B0609020204030204" pitchFamily="49" charset="0"/>
                <a:ea typeface="Calibri" panose="020F0502020204030204" pitchFamily="34" charset="0"/>
                <a:cs typeface="Arial" panose="020B0604020202020204" pitchFamily="34" charset="0"/>
              </a:rPr>
              <a:t>newSize</a:t>
            </a:r>
            <a:r>
              <a:rPr lang="en-US" sz="2200" dirty="0">
                <a:effectLst/>
                <a:latin typeface="Consolas" panose="020B0609020204030204" pitchFamily="49" charset="0"/>
                <a:ea typeface="Calibri" panose="020F0502020204030204" pitchFamily="34" charset="0"/>
                <a:cs typeface="Arial" panose="020B0604020202020204" pitchFamily="34" charset="0"/>
              </a:rPr>
              <a:t>'.</a:t>
            </a:r>
          </a:p>
          <a:p>
            <a:pPr marL="0" marR="0">
              <a:lnSpc>
                <a:spcPct val="107000"/>
              </a:lnSpc>
              <a:spcBef>
                <a:spcPts val="0"/>
              </a:spcBef>
              <a:spcAft>
                <a:spcPts val="0"/>
              </a:spcAft>
            </a:pPr>
            <a:endParaRPr lang="en-US" sz="2200" dirty="0">
              <a:effectLst/>
              <a:latin typeface="Consolas" panose="020B0609020204030204" pitchFamily="49"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200" dirty="0">
                <a:effectLst/>
                <a:latin typeface="Consolas" panose="020B0609020204030204" pitchFamily="49" charset="0"/>
                <a:ea typeface="Calibri" panose="020F0502020204030204" pitchFamily="34" charset="0"/>
                <a:cs typeface="Arial" panose="020B0604020202020204" pitchFamily="34" charset="0"/>
              </a:rPr>
              <a:t>If space is insufficient, allocation fails and returns a NULL pointer.</a:t>
            </a:r>
          </a:p>
        </p:txBody>
      </p:sp>
      <p:pic>
        <p:nvPicPr>
          <p:cNvPr id="7" name="Picture 6">
            <a:extLst>
              <a:ext uri="{FF2B5EF4-FFF2-40B4-BE49-F238E27FC236}">
                <a16:creationId xmlns:a16="http://schemas.microsoft.com/office/drawing/2014/main" id="{458C04EC-7308-B2F5-39C4-BD509F6A74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51903" y="97919"/>
            <a:ext cx="3352800" cy="764133"/>
          </a:xfrm>
          <a:prstGeom prst="rect">
            <a:avLst/>
          </a:prstGeom>
        </p:spPr>
      </p:pic>
      <p:sp>
        <p:nvSpPr>
          <p:cNvPr id="8" name="TextBox 7">
            <a:extLst>
              <a:ext uri="{FF2B5EF4-FFF2-40B4-BE49-F238E27FC236}">
                <a16:creationId xmlns:a16="http://schemas.microsoft.com/office/drawing/2014/main" id="{E02ADE25-5CAD-E2AC-FFDF-EFFA37745446}"/>
              </a:ext>
            </a:extLst>
          </p:cNvPr>
          <p:cNvSpPr txBox="1"/>
          <p:nvPr/>
        </p:nvSpPr>
        <p:spPr>
          <a:xfrm>
            <a:off x="4381500" y="63390"/>
            <a:ext cx="2984959" cy="769441"/>
          </a:xfrm>
          <a:prstGeom prst="rect">
            <a:avLst/>
          </a:prstGeom>
          <a:noFill/>
        </p:spPr>
        <p:txBody>
          <a:bodyPr wrap="square" rtlCol="0">
            <a:spAutoFit/>
          </a:bodyPr>
          <a:lstStyle/>
          <a:p>
            <a:pPr algn="ctr"/>
            <a:r>
              <a:rPr lang="en-US" sz="4400" b="1" i="1" dirty="0" err="1">
                <a:solidFill>
                  <a:srgbClr val="002060"/>
                </a:solidFill>
                <a:effectLst/>
                <a:latin typeface="Consolas" panose="020B0609020204030204" pitchFamily="49" charset="0"/>
                <a:ea typeface="Calibri" panose="020F0502020204030204" pitchFamily="34" charset="0"/>
                <a:cs typeface="Arial" panose="020B0604020202020204" pitchFamily="34" charset="0"/>
              </a:rPr>
              <a:t>realloc</a:t>
            </a:r>
            <a:r>
              <a:rPr lang="en-US" sz="4400" b="1" i="1" dirty="0">
                <a:solidFill>
                  <a:srgbClr val="002060"/>
                </a:solidFill>
                <a:effectLst/>
                <a:latin typeface="Consolas" panose="020B0609020204030204" pitchFamily="49" charset="0"/>
                <a:ea typeface="Calibri" panose="020F0502020204030204" pitchFamily="34" charset="0"/>
                <a:cs typeface="Arial" panose="020B0604020202020204" pitchFamily="34" charset="0"/>
              </a:rPr>
              <a:t>()</a:t>
            </a:r>
            <a:endParaRPr lang="en-US" sz="4400" dirty="0">
              <a:solidFill>
                <a:srgbClr val="002060"/>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5" name="Picture 4">
            <a:hlinkClick r:id="rId7"/>
            <a:extLst>
              <a:ext uri="{FF2B5EF4-FFF2-40B4-BE49-F238E27FC236}">
                <a16:creationId xmlns:a16="http://schemas.microsoft.com/office/drawing/2014/main" id="{0C042409-F2FC-6A63-D66D-B7727C553C6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06403" y="3228645"/>
            <a:ext cx="2107794" cy="2107794"/>
          </a:xfrm>
          <a:prstGeom prst="rect">
            <a:avLst/>
          </a:prstGeom>
        </p:spPr>
      </p:pic>
      <p:pic>
        <p:nvPicPr>
          <p:cNvPr id="6" name="Picture 5">
            <a:hlinkClick r:id="rId9"/>
            <a:extLst>
              <a:ext uri="{FF2B5EF4-FFF2-40B4-BE49-F238E27FC236}">
                <a16:creationId xmlns:a16="http://schemas.microsoft.com/office/drawing/2014/main" id="{580CE376-69F6-8867-2E39-690F5FC7131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16264" y="6488668"/>
            <a:ext cx="369332" cy="369332"/>
          </a:xfrm>
          <a:prstGeom prst="rect">
            <a:avLst/>
          </a:prstGeom>
        </p:spPr>
      </p:pic>
    </p:spTree>
    <p:extLst>
      <p:ext uri="{BB962C8B-B14F-4D97-AF65-F5344CB8AC3E}">
        <p14:creationId xmlns:p14="http://schemas.microsoft.com/office/powerpoint/2010/main" val="3293412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85F3C0-6637-B861-A83C-29336DC44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Picture 1">
            <a:extLst>
              <a:ext uri="{FF2B5EF4-FFF2-40B4-BE49-F238E27FC236}">
                <a16:creationId xmlns:a16="http://schemas.microsoft.com/office/drawing/2014/main" id="{37D0D3DA-AA5E-E15E-31CC-D90CCD151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6524" y="0"/>
            <a:ext cx="1435476" cy="1323439"/>
          </a:xfrm>
          <a:prstGeom prst="rect">
            <a:avLst/>
          </a:prstGeom>
        </p:spPr>
      </p:pic>
      <p:pic>
        <p:nvPicPr>
          <p:cNvPr id="9" name="Picture 8">
            <a:extLst>
              <a:ext uri="{FF2B5EF4-FFF2-40B4-BE49-F238E27FC236}">
                <a16:creationId xmlns:a16="http://schemas.microsoft.com/office/drawing/2014/main" id="{8D568CD1-7901-FC2D-351C-5B24542E88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550" y="6488668"/>
            <a:ext cx="12865100" cy="1133465"/>
          </a:xfrm>
          <a:prstGeom prst="rect">
            <a:avLst/>
          </a:prstGeom>
        </p:spPr>
      </p:pic>
      <p:sp>
        <p:nvSpPr>
          <p:cNvPr id="10" name="TextBox 9">
            <a:extLst>
              <a:ext uri="{FF2B5EF4-FFF2-40B4-BE49-F238E27FC236}">
                <a16:creationId xmlns:a16="http://schemas.microsoft.com/office/drawing/2014/main" id="{B1969D58-DD19-28C0-DD50-5BC4B6E01070}"/>
              </a:ext>
            </a:extLst>
          </p:cNvPr>
          <p:cNvSpPr txBox="1"/>
          <p:nvPr/>
        </p:nvSpPr>
        <p:spPr>
          <a:xfrm>
            <a:off x="3685596" y="6488668"/>
            <a:ext cx="4820807" cy="369332"/>
          </a:xfrm>
          <a:prstGeom prst="rect">
            <a:avLst/>
          </a:prstGeom>
          <a:noFill/>
        </p:spPr>
        <p:txBody>
          <a:bodyPr wrap="none" rtlCol="0">
            <a:spAutoFit/>
          </a:bodyPr>
          <a:lstStyle/>
          <a:p>
            <a:r>
              <a:rPr lang="en-US" dirty="0">
                <a:solidFill>
                  <a:schemeClr val="bg1">
                    <a:lumMod val="95000"/>
                  </a:schemeClr>
                </a:solidFill>
              </a:rPr>
              <a:t>Instagram: __</a:t>
            </a:r>
            <a:r>
              <a:rPr lang="en-US" dirty="0" err="1">
                <a:solidFill>
                  <a:schemeClr val="bg1">
                    <a:lumMod val="95000"/>
                  </a:schemeClr>
                </a:solidFill>
              </a:rPr>
              <a:t>elidrissii</a:t>
            </a:r>
            <a:r>
              <a:rPr lang="en-US" dirty="0">
                <a:solidFill>
                  <a:schemeClr val="bg1">
                    <a:lumMod val="95000"/>
                  </a:schemeClr>
                </a:solidFill>
              </a:rPr>
              <a:t>	YouTube: </a:t>
            </a:r>
            <a:r>
              <a:rPr lang="en-US" dirty="0">
                <a:solidFill>
                  <a:schemeClr val="bg1">
                    <a:lumMod val="95000"/>
                  </a:schemeClr>
                </a:solidFill>
                <a:hlinkClick r:id="rId5">
                  <a:extLst>
                    <a:ext uri="{A12FA001-AC4F-418D-AE19-62706E023703}">
                      <ahyp:hlinkClr xmlns:ahyp="http://schemas.microsoft.com/office/drawing/2018/hyperlinkcolor" val="tx"/>
                    </a:ext>
                  </a:extLst>
                </a:hlinkClick>
              </a:rPr>
              <a:t>IDRILOGIC</a:t>
            </a:r>
            <a:endParaRPr lang="en-US" dirty="0">
              <a:solidFill>
                <a:schemeClr val="bg1">
                  <a:lumMod val="95000"/>
                </a:schemeClr>
              </a:solidFill>
            </a:endParaRPr>
          </a:p>
        </p:txBody>
      </p:sp>
      <p:sp>
        <p:nvSpPr>
          <p:cNvPr id="11" name="TextBox 10">
            <a:extLst>
              <a:ext uri="{FF2B5EF4-FFF2-40B4-BE49-F238E27FC236}">
                <a16:creationId xmlns:a16="http://schemas.microsoft.com/office/drawing/2014/main" id="{3208D006-B9D4-C37D-651B-43CA7F4EF0FD}"/>
              </a:ext>
            </a:extLst>
          </p:cNvPr>
          <p:cNvSpPr txBox="1"/>
          <p:nvPr/>
        </p:nvSpPr>
        <p:spPr>
          <a:xfrm>
            <a:off x="158170" y="0"/>
            <a:ext cx="10598354" cy="6771084"/>
          </a:xfrm>
          <a:prstGeom prst="rect">
            <a:avLst/>
          </a:prstGeom>
          <a:noFill/>
        </p:spPr>
        <p:txBody>
          <a:bodyPr wrap="square" rtlCol="0">
            <a:spAutoFit/>
          </a:bodyPr>
          <a:lstStyle/>
          <a:p>
            <a:r>
              <a:rPr lang="en-US" sz="1400" b="1" dirty="0">
                <a:solidFill>
                  <a:srgbClr val="AF00DB"/>
                </a:solidFill>
                <a:effectLst/>
                <a:latin typeface="Consolas" panose="020B0609020204030204" pitchFamily="49" charset="0"/>
              </a:rPr>
              <a:t>#include</a:t>
            </a:r>
            <a:r>
              <a:rPr lang="en-US" sz="1400" b="1" dirty="0">
                <a:solidFill>
                  <a:srgbClr val="0000FF"/>
                </a:solidFill>
                <a:effectLst/>
                <a:latin typeface="Consolas" panose="020B0609020204030204" pitchFamily="49" charset="0"/>
              </a:rPr>
              <a:t> </a:t>
            </a:r>
            <a:r>
              <a:rPr lang="en-US" sz="1400" b="1" dirty="0">
                <a:solidFill>
                  <a:srgbClr val="A31515"/>
                </a:solidFill>
                <a:effectLst/>
                <a:latin typeface="Consolas" panose="020B0609020204030204" pitchFamily="49" charset="0"/>
              </a:rPr>
              <a:t>&lt;</a:t>
            </a:r>
            <a:r>
              <a:rPr lang="en-US" sz="1400" b="1" dirty="0" err="1">
                <a:solidFill>
                  <a:srgbClr val="A31515"/>
                </a:solidFill>
                <a:effectLst/>
                <a:latin typeface="Consolas" panose="020B0609020204030204" pitchFamily="49" charset="0"/>
              </a:rPr>
              <a:t>stdio.h</a:t>
            </a:r>
            <a:r>
              <a:rPr lang="en-US" sz="1400" b="1" dirty="0">
                <a:solidFill>
                  <a:srgbClr val="A31515"/>
                </a:solidFill>
                <a:effectLst/>
                <a:latin typeface="Consolas" panose="020B0609020204030204" pitchFamily="49" charset="0"/>
              </a:rPr>
              <a:t>&gt;</a:t>
            </a:r>
            <a:endParaRPr lang="en-US" sz="1400" b="1" dirty="0">
              <a:solidFill>
                <a:srgbClr val="000000"/>
              </a:solidFill>
              <a:effectLst/>
              <a:latin typeface="Consolas" panose="020B0609020204030204" pitchFamily="49" charset="0"/>
            </a:endParaRPr>
          </a:p>
          <a:p>
            <a:r>
              <a:rPr lang="en-US" sz="1400" b="1" dirty="0">
                <a:solidFill>
                  <a:srgbClr val="AF00DB"/>
                </a:solidFill>
                <a:effectLst/>
                <a:latin typeface="Consolas" panose="020B0609020204030204" pitchFamily="49" charset="0"/>
              </a:rPr>
              <a:t>#include</a:t>
            </a:r>
            <a:r>
              <a:rPr lang="en-US" sz="1400" b="1" dirty="0">
                <a:solidFill>
                  <a:srgbClr val="0000FF"/>
                </a:solidFill>
                <a:effectLst/>
                <a:latin typeface="Consolas" panose="020B0609020204030204" pitchFamily="49" charset="0"/>
              </a:rPr>
              <a:t> </a:t>
            </a:r>
            <a:r>
              <a:rPr lang="en-US" sz="1400" b="1" dirty="0">
                <a:solidFill>
                  <a:srgbClr val="A31515"/>
                </a:solidFill>
                <a:effectLst/>
                <a:latin typeface="Consolas" panose="020B0609020204030204" pitchFamily="49" charset="0"/>
              </a:rPr>
              <a:t>&lt;</a:t>
            </a:r>
            <a:r>
              <a:rPr lang="en-US" sz="1400" b="1" dirty="0" err="1">
                <a:solidFill>
                  <a:srgbClr val="A31515"/>
                </a:solidFill>
                <a:effectLst/>
                <a:latin typeface="Consolas" panose="020B0609020204030204" pitchFamily="49" charset="0"/>
              </a:rPr>
              <a:t>stdlib.h</a:t>
            </a:r>
            <a:r>
              <a:rPr lang="en-US" sz="1400" b="1" dirty="0">
                <a:solidFill>
                  <a:srgbClr val="A31515"/>
                </a:solidFill>
                <a:effectLst/>
                <a:latin typeface="Consolas" panose="020B0609020204030204" pitchFamily="49" charset="0"/>
              </a:rPr>
              <a:t>&gt;</a:t>
            </a:r>
            <a:endParaRPr lang="en-US" sz="1400" b="1" dirty="0">
              <a:solidFill>
                <a:srgbClr val="000000"/>
              </a:solidFill>
              <a:effectLst/>
              <a:latin typeface="Consolas" panose="020B0609020204030204" pitchFamily="49" charset="0"/>
            </a:endParaRPr>
          </a:p>
          <a:p>
            <a:br>
              <a:rPr lang="en-US" sz="1400" b="1" dirty="0">
                <a:solidFill>
                  <a:srgbClr val="000000"/>
                </a:solidFill>
                <a:effectLst/>
                <a:latin typeface="Consolas" panose="020B0609020204030204" pitchFamily="49" charset="0"/>
              </a:rPr>
            </a:b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795E26"/>
                </a:solidFill>
                <a:effectLst/>
                <a:latin typeface="Consolas" panose="020B0609020204030204" pitchFamily="49" charset="0"/>
              </a:rPr>
              <a:t>main</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ptr</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size</a:t>
            </a:r>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i</a:t>
            </a:r>
            <a:r>
              <a:rPr lang="en-US" sz="1400" b="1" dirty="0">
                <a:solidFill>
                  <a:srgbClr val="000000"/>
                </a:solidFill>
                <a:effectLst/>
                <a:latin typeface="Consolas" panose="020B0609020204030204" pitchFamily="49" charset="0"/>
              </a:rPr>
              <a:t>;</a:t>
            </a:r>
            <a:br>
              <a:rPr lang="en-US" sz="1400" b="1" dirty="0">
                <a:solidFill>
                  <a:srgbClr val="000000"/>
                </a:solidFill>
                <a:effectLst/>
                <a:latin typeface="Consolas" panose="020B0609020204030204" pitchFamily="49" charset="0"/>
              </a:rPr>
            </a:b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size</a:t>
            </a:r>
            <a:r>
              <a:rPr lang="en-US" sz="1400" b="1" dirty="0">
                <a:solidFill>
                  <a:srgbClr val="000000"/>
                </a:solidFill>
                <a:effectLst/>
                <a:latin typeface="Consolas" panose="020B0609020204030204" pitchFamily="49" charset="0"/>
              </a:rPr>
              <a:t> = </a:t>
            </a:r>
            <a:r>
              <a:rPr lang="en-US" sz="1400" b="1" dirty="0">
                <a:solidFill>
                  <a:srgbClr val="098658"/>
                </a:solidFill>
                <a:effectLst/>
                <a:latin typeface="Consolas" panose="020B0609020204030204" pitchFamily="49" charset="0"/>
              </a:rPr>
              <a:t>5</a:t>
            </a:r>
            <a:r>
              <a:rPr lang="en-US" sz="1400" b="1" dirty="0">
                <a:solidFill>
                  <a:srgbClr val="000000"/>
                </a:solidFill>
                <a:effectLst/>
                <a:latin typeface="Consolas" panose="020B0609020204030204" pitchFamily="49" charset="0"/>
              </a:rPr>
              <a:t>;</a:t>
            </a:r>
            <a:br>
              <a:rPr lang="en-US" sz="1400" b="1" dirty="0">
                <a:solidFill>
                  <a:srgbClr val="000000"/>
                </a:solidFill>
                <a:effectLst/>
                <a:latin typeface="Consolas" panose="020B0609020204030204" pitchFamily="49" charset="0"/>
              </a:rPr>
            </a:br>
            <a:r>
              <a:rPr lang="en-US" sz="1400" b="1" dirty="0">
                <a:solidFill>
                  <a:srgbClr val="000000"/>
                </a:solidFill>
                <a:effectLst/>
                <a:latin typeface="Consolas" panose="020B0609020204030204" pitchFamily="49" charset="0"/>
              </a:rPr>
              <a:t>    </a:t>
            </a:r>
            <a:r>
              <a:rPr lang="en-US" sz="1400" b="1" dirty="0">
                <a:solidFill>
                  <a:srgbClr val="008000"/>
                </a:solidFill>
                <a:effectLst/>
                <a:latin typeface="Consolas" panose="020B0609020204030204" pitchFamily="49" charset="0"/>
              </a:rPr>
              <a:t>// Dynamically allocate memory using </a:t>
            </a:r>
            <a:r>
              <a:rPr lang="en-US" sz="1400" b="1" dirty="0" err="1">
                <a:solidFill>
                  <a:srgbClr val="008000"/>
                </a:solidFill>
                <a:effectLst/>
                <a:latin typeface="Consolas" panose="020B0609020204030204" pitchFamily="49" charset="0"/>
              </a:rPr>
              <a:t>calloc</a:t>
            </a:r>
            <a:r>
              <a:rPr lang="en-US" sz="1400" b="1" dirty="0">
                <a:solidFill>
                  <a:srgbClr val="008000"/>
                </a:solidFill>
                <a:effectLst/>
                <a:latin typeface="Consolas" panose="020B0609020204030204" pitchFamily="49" charset="0"/>
              </a:rPr>
              <a:t>()</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ptr</a:t>
            </a:r>
            <a:r>
              <a:rPr lang="en-US" sz="1400" b="1" dirty="0">
                <a:solidFill>
                  <a:srgbClr val="000000"/>
                </a:solidFill>
                <a:effectLst/>
                <a:latin typeface="Consolas" panose="020B0609020204030204" pitchFamily="49" charset="0"/>
              </a:rPr>
              <a:t> = (</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err="1">
                <a:solidFill>
                  <a:srgbClr val="795E26"/>
                </a:solidFill>
                <a:effectLst/>
                <a:latin typeface="Consolas" panose="020B0609020204030204" pitchFamily="49" charset="0"/>
              </a:rPr>
              <a:t>calloc</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size</a:t>
            </a:r>
            <a:r>
              <a:rPr lang="en-US" sz="1400" b="1" dirty="0">
                <a:solidFill>
                  <a:srgbClr val="000000"/>
                </a:solidFill>
                <a:effectLst/>
                <a:latin typeface="Consolas" panose="020B0609020204030204" pitchFamily="49" charset="0"/>
              </a:rPr>
              <a:t>, </a:t>
            </a:r>
            <a:r>
              <a:rPr lang="en-US" sz="1400" b="1" dirty="0" err="1">
                <a:solidFill>
                  <a:srgbClr val="0000FF"/>
                </a:solidFill>
                <a:effectLst/>
                <a:latin typeface="Consolas" panose="020B0609020204030204" pitchFamily="49" charset="0"/>
              </a:rPr>
              <a:t>sizeof</a:t>
            </a:r>
            <a:r>
              <a:rPr lang="en-US" sz="1400" b="1" dirty="0">
                <a:solidFill>
                  <a:srgbClr val="000000"/>
                </a:solidFill>
                <a:effectLst/>
                <a:latin typeface="Consolas" panose="020B0609020204030204" pitchFamily="49" charset="0"/>
              </a:rPr>
              <a:t>(</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a:t>
            </a:r>
            <a:br>
              <a:rPr lang="en-US" sz="1400" b="1" dirty="0">
                <a:solidFill>
                  <a:srgbClr val="000000"/>
                </a:solidFill>
                <a:effectLst/>
                <a:latin typeface="Consolas" panose="020B0609020204030204" pitchFamily="49" charset="0"/>
              </a:rPr>
            </a:br>
            <a:r>
              <a:rPr lang="en-US" sz="1400" b="1" dirty="0">
                <a:solidFill>
                  <a:srgbClr val="000000"/>
                </a:solidFill>
                <a:effectLst/>
                <a:latin typeface="Consolas" panose="020B0609020204030204" pitchFamily="49" charset="0"/>
              </a:rPr>
              <a:t>    </a:t>
            </a:r>
            <a:r>
              <a:rPr lang="en-US" sz="1400" b="1" dirty="0">
                <a:solidFill>
                  <a:srgbClr val="008000"/>
                </a:solidFill>
                <a:effectLst/>
                <a:latin typeface="Consolas" panose="020B0609020204030204" pitchFamily="49" charset="0"/>
              </a:rPr>
              <a:t>// Check if the memory has been successfully</a:t>
            </a:r>
            <a:r>
              <a:rPr lang="en-US" sz="1400" b="1" dirty="0">
                <a:solidFill>
                  <a:srgbClr val="000000"/>
                </a:solidFill>
                <a:latin typeface="Consolas" panose="020B0609020204030204" pitchFamily="49" charset="0"/>
              </a:rPr>
              <a:t> </a:t>
            </a:r>
            <a:r>
              <a:rPr lang="en-US" sz="1400" b="1" dirty="0">
                <a:solidFill>
                  <a:srgbClr val="008000"/>
                </a:solidFill>
                <a:effectLst/>
                <a:latin typeface="Consolas" panose="020B0609020204030204" pitchFamily="49" charset="0"/>
              </a:rPr>
              <a:t>allocated by malloc or not</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if</a:t>
            </a:r>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ptr</a:t>
            </a:r>
            <a:r>
              <a:rPr lang="en-US" sz="1400" b="1" dirty="0">
                <a:solidFill>
                  <a:srgbClr val="000000"/>
                </a:solidFill>
                <a:effectLst/>
                <a:latin typeface="Consolas" panose="020B0609020204030204" pitchFamily="49" charset="0"/>
              </a:rPr>
              <a:t> == </a:t>
            </a:r>
            <a:r>
              <a:rPr lang="en-US" sz="1400" b="1" dirty="0">
                <a:solidFill>
                  <a:srgbClr val="0000FF"/>
                </a:solidFill>
                <a:effectLst/>
                <a:latin typeface="Consolas" panose="020B0609020204030204" pitchFamily="49" charset="0"/>
              </a:rPr>
              <a:t>NULL</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p>
          <a:p>
            <a:r>
              <a:rPr lang="en-US" sz="1400" b="1" dirty="0">
                <a:solidFill>
                  <a:srgbClr val="000000"/>
                </a:solidFill>
                <a:effectLst/>
                <a:latin typeface="Consolas" panose="020B0609020204030204" pitchFamily="49" charset="0"/>
              </a:rPr>
              <a:t>        </a:t>
            </a:r>
            <a:r>
              <a:rPr lang="en-US" sz="1400" b="1" dirty="0" err="1">
                <a:solidFill>
                  <a:srgbClr val="795E26"/>
                </a:solidFill>
                <a:effectLst/>
                <a:latin typeface="Consolas" panose="020B0609020204030204" pitchFamily="49" charset="0"/>
              </a:rPr>
              <a:t>printf</a:t>
            </a:r>
            <a:r>
              <a:rPr lang="en-US" sz="1400" b="1" dirty="0">
                <a:solidFill>
                  <a:srgbClr val="000000"/>
                </a:solidFill>
                <a:effectLst/>
                <a:latin typeface="Consolas" panose="020B0609020204030204" pitchFamily="49" charset="0"/>
              </a:rPr>
              <a:t>(</a:t>
            </a:r>
            <a:r>
              <a:rPr lang="en-US" sz="1400" b="1" dirty="0">
                <a:solidFill>
                  <a:srgbClr val="A31515"/>
                </a:solidFill>
                <a:effectLst/>
                <a:latin typeface="Consolas" panose="020B0609020204030204" pitchFamily="49" charset="0"/>
              </a:rPr>
              <a:t>"Memory doesn't allocated!</a:t>
            </a:r>
            <a:r>
              <a:rPr lang="en-US" sz="1400" b="1" dirty="0">
                <a:solidFill>
                  <a:srgbClr val="EE0000"/>
                </a:solidFill>
                <a:effectLst/>
                <a:latin typeface="Consolas" panose="020B0609020204030204" pitchFamily="49" charset="0"/>
              </a:rPr>
              <a:t>\n</a:t>
            </a:r>
            <a:r>
              <a:rPr lang="en-US" sz="1400" b="1" dirty="0">
                <a:solidFill>
                  <a:srgbClr val="A31515"/>
                </a:solidFill>
                <a:effectLst/>
                <a:latin typeface="Consolas" panose="020B0609020204030204" pitchFamily="49" charset="0"/>
              </a:rPr>
              <a: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795E26"/>
                </a:solidFill>
                <a:effectLst/>
                <a:latin typeface="Consolas" panose="020B0609020204030204" pitchFamily="49" charset="0"/>
              </a:rPr>
              <a:t>exit</a:t>
            </a:r>
            <a:r>
              <a:rPr lang="en-US" sz="1400" b="1" dirty="0">
                <a:solidFill>
                  <a:srgbClr val="000000"/>
                </a:solidFill>
                <a:effectLst/>
                <a:latin typeface="Consolas" panose="020B0609020204030204" pitchFamily="49" charset="0"/>
              </a:rPr>
              <a:t>(</a:t>
            </a:r>
            <a:r>
              <a:rPr lang="en-US" sz="1400" b="1" dirty="0">
                <a:solidFill>
                  <a:srgbClr val="098658"/>
                </a:solidFill>
                <a:effectLst/>
                <a:latin typeface="Consolas" panose="020B0609020204030204" pitchFamily="49" charset="0"/>
              </a:rPr>
              <a:t>0</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else</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p>
          <a:p>
            <a:r>
              <a:rPr lang="en-US" sz="1400" b="1" dirty="0">
                <a:solidFill>
                  <a:srgbClr val="000000"/>
                </a:solidFill>
                <a:effectLst/>
                <a:latin typeface="Consolas" panose="020B0609020204030204" pitchFamily="49" charset="0"/>
              </a:rPr>
              <a:t>        </a:t>
            </a:r>
            <a:r>
              <a:rPr lang="en-US" sz="1400" b="1" dirty="0" err="1">
                <a:solidFill>
                  <a:srgbClr val="795E26"/>
                </a:solidFill>
                <a:effectLst/>
                <a:latin typeface="Consolas" panose="020B0609020204030204" pitchFamily="49" charset="0"/>
              </a:rPr>
              <a:t>printf</a:t>
            </a:r>
            <a:r>
              <a:rPr lang="en-US" sz="1400" b="1" dirty="0">
                <a:solidFill>
                  <a:srgbClr val="000000"/>
                </a:solidFill>
                <a:effectLst/>
                <a:latin typeface="Consolas" panose="020B0609020204030204" pitchFamily="49" charset="0"/>
              </a:rPr>
              <a:t>(</a:t>
            </a:r>
            <a:r>
              <a:rPr lang="en-US" sz="1400" b="1" dirty="0">
                <a:solidFill>
                  <a:srgbClr val="A31515"/>
                </a:solidFill>
                <a:effectLst/>
                <a:latin typeface="Consolas" panose="020B0609020204030204" pitchFamily="49" charset="0"/>
              </a:rPr>
              <a:t>"Memory has been successfully allocated by </a:t>
            </a:r>
            <a:r>
              <a:rPr lang="en-US" sz="1400" b="1" dirty="0" err="1">
                <a:solidFill>
                  <a:srgbClr val="A31515"/>
                </a:solidFill>
                <a:effectLst/>
                <a:latin typeface="Consolas" panose="020B0609020204030204" pitchFamily="49" charset="0"/>
              </a:rPr>
              <a:t>calloc</a:t>
            </a:r>
            <a:r>
              <a:rPr lang="en-US" sz="1400" b="1" dirty="0">
                <a:solidFill>
                  <a:srgbClr val="A31515"/>
                </a:solidFill>
                <a:effectLst/>
                <a:latin typeface="Consolas" panose="020B0609020204030204" pitchFamily="49" charset="0"/>
              </a:rPr>
              <a:t>().</a:t>
            </a:r>
            <a:r>
              <a:rPr lang="en-US" sz="1400" b="1" dirty="0">
                <a:solidFill>
                  <a:srgbClr val="EE0000"/>
                </a:solidFill>
                <a:effectLst/>
                <a:latin typeface="Consolas" panose="020B0609020204030204" pitchFamily="49" charset="0"/>
              </a:rPr>
              <a:t>\n</a:t>
            </a:r>
            <a:r>
              <a:rPr lang="en-US" sz="1400" b="1" dirty="0">
                <a:solidFill>
                  <a:srgbClr val="A31515"/>
                </a:solidFill>
                <a:effectLst/>
                <a:latin typeface="Consolas" panose="020B0609020204030204" pitchFamily="49" charset="0"/>
              </a:rPr>
              <a: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008000"/>
                </a:solidFill>
                <a:effectLst/>
                <a:latin typeface="Consolas" panose="020B0609020204030204" pitchFamily="49" charset="0"/>
              </a:rPr>
              <a:t>// Get the elements</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for</a:t>
            </a:r>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i</a:t>
            </a:r>
            <a:r>
              <a:rPr lang="en-US" sz="1400" b="1" dirty="0">
                <a:solidFill>
                  <a:srgbClr val="000000"/>
                </a:solidFill>
                <a:effectLst/>
                <a:latin typeface="Consolas" panose="020B0609020204030204" pitchFamily="49" charset="0"/>
              </a:rPr>
              <a:t> = </a:t>
            </a:r>
            <a:r>
              <a:rPr lang="en-US" sz="1400" b="1" dirty="0">
                <a:solidFill>
                  <a:srgbClr val="098658"/>
                </a:solidFill>
                <a:effectLst/>
                <a:latin typeface="Consolas" panose="020B0609020204030204" pitchFamily="49" charset="0"/>
              </a:rPr>
              <a:t>0</a:t>
            </a:r>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i</a:t>
            </a:r>
            <a:r>
              <a:rPr lang="en-US" sz="1400" b="1" dirty="0">
                <a:solidFill>
                  <a:srgbClr val="000000"/>
                </a:solidFill>
                <a:effectLst/>
                <a:latin typeface="Consolas" panose="020B0609020204030204" pitchFamily="49" charset="0"/>
              </a:rPr>
              <a:t> &lt; </a:t>
            </a:r>
            <a:r>
              <a:rPr lang="en-US" sz="1400" b="1" dirty="0">
                <a:solidFill>
                  <a:srgbClr val="001080"/>
                </a:solidFill>
                <a:effectLst/>
                <a:latin typeface="Consolas" panose="020B0609020204030204" pitchFamily="49" charset="0"/>
              </a:rPr>
              <a:t>size</a:t>
            </a:r>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i</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ptr</a:t>
            </a:r>
            <a:r>
              <a:rPr lang="en-US" sz="1400" b="1" dirty="0">
                <a:solidFill>
                  <a:srgbClr val="000000"/>
                </a:solidFill>
                <a:effectLst/>
                <a:latin typeface="Consolas" panose="020B0609020204030204" pitchFamily="49" charset="0"/>
              </a:rPr>
              <a:t>[</a:t>
            </a:r>
            <a:r>
              <a:rPr lang="en-US" sz="1400" b="1" dirty="0" err="1">
                <a:solidFill>
                  <a:srgbClr val="001080"/>
                </a:solidFill>
                <a:effectLst/>
                <a:latin typeface="Consolas" panose="020B0609020204030204" pitchFamily="49" charset="0"/>
              </a:rPr>
              <a:t>i</a:t>
            </a:r>
            <a:r>
              <a:rPr lang="en-US" sz="1400" b="1" dirty="0">
                <a:solidFill>
                  <a:srgbClr val="000000"/>
                </a:solidFill>
                <a:effectLst/>
                <a:latin typeface="Consolas" panose="020B0609020204030204" pitchFamily="49" charset="0"/>
              </a:rPr>
              <a:t>] = </a:t>
            </a:r>
            <a:r>
              <a:rPr lang="en-US" sz="1400" b="1" dirty="0" err="1">
                <a:solidFill>
                  <a:srgbClr val="001080"/>
                </a:solidFill>
                <a:effectLst/>
                <a:latin typeface="Consolas" panose="020B0609020204030204" pitchFamily="49" charset="0"/>
              </a:rPr>
              <a:t>i</a:t>
            </a:r>
            <a:r>
              <a:rPr lang="en-US" sz="1400" b="1" dirty="0">
                <a:solidFill>
                  <a:srgbClr val="000000"/>
                </a:solidFill>
                <a:effectLst/>
                <a:latin typeface="Consolas" panose="020B0609020204030204" pitchFamily="49" charset="0"/>
              </a:rPr>
              <a:t> * </a:t>
            </a:r>
            <a:r>
              <a:rPr lang="en-US" sz="1400" b="1" dirty="0">
                <a:solidFill>
                  <a:srgbClr val="098658"/>
                </a:solidFill>
                <a:effectLst/>
                <a:latin typeface="Consolas" panose="020B0609020204030204" pitchFamily="49" charset="0"/>
              </a:rPr>
              <a:t>10</a:t>
            </a:r>
            <a:r>
              <a:rPr lang="en-US" sz="1400" b="1" dirty="0">
                <a:solidFill>
                  <a:srgbClr val="000000"/>
                </a:solidFill>
                <a:effectLst/>
                <a:latin typeface="Consolas" panose="020B0609020204030204" pitchFamily="49" charset="0"/>
              </a:rPr>
              <a:t> + </a:t>
            </a:r>
            <a:r>
              <a:rPr lang="en-US" sz="1400" b="1" dirty="0">
                <a:solidFill>
                  <a:srgbClr val="098658"/>
                </a:solidFill>
                <a:effectLst/>
                <a:latin typeface="Consolas" panose="020B0609020204030204" pitchFamily="49" charset="0"/>
              </a:rPr>
              <a:t>100</a:t>
            </a:r>
            <a:r>
              <a:rPr lang="en-US" sz="1400" b="1" dirty="0">
                <a:solidFill>
                  <a:srgbClr val="000000"/>
                </a:solidFill>
                <a:effectLst/>
                <a:latin typeface="Consolas" panose="020B0609020204030204" pitchFamily="49" charset="0"/>
              </a:rPr>
              <a:t>;</a:t>
            </a:r>
            <a:br>
              <a:rPr lang="en-US" sz="1400" b="1" dirty="0">
                <a:solidFill>
                  <a:srgbClr val="000000"/>
                </a:solidFill>
                <a:effectLst/>
                <a:latin typeface="Consolas" panose="020B0609020204030204" pitchFamily="49" charset="0"/>
              </a:rPr>
            </a:br>
            <a:r>
              <a:rPr lang="en-US" sz="1400" b="1" dirty="0">
                <a:solidFill>
                  <a:srgbClr val="000000"/>
                </a:solidFill>
                <a:effectLst/>
                <a:latin typeface="Consolas" panose="020B0609020204030204" pitchFamily="49" charset="0"/>
              </a:rPr>
              <a:t>        </a:t>
            </a:r>
            <a:r>
              <a:rPr lang="en-US" sz="1400" b="1" dirty="0" err="1">
                <a:solidFill>
                  <a:srgbClr val="795E26"/>
                </a:solidFill>
                <a:effectLst/>
                <a:latin typeface="Consolas" panose="020B0609020204030204" pitchFamily="49" charset="0"/>
              </a:rPr>
              <a:t>printf</a:t>
            </a:r>
            <a:r>
              <a:rPr lang="en-US" sz="1400" b="1" dirty="0">
                <a:solidFill>
                  <a:srgbClr val="000000"/>
                </a:solidFill>
                <a:effectLst/>
                <a:latin typeface="Consolas" panose="020B0609020204030204" pitchFamily="49" charset="0"/>
              </a:rPr>
              <a:t>(</a:t>
            </a:r>
            <a:r>
              <a:rPr lang="en-US" sz="1400" b="1" dirty="0">
                <a:solidFill>
                  <a:srgbClr val="A31515"/>
                </a:solidFill>
                <a:effectLst/>
                <a:latin typeface="Consolas" panose="020B0609020204030204" pitchFamily="49" charset="0"/>
              </a:rPr>
              <a:t>"The elements of the array are:</a:t>
            </a:r>
            <a:r>
              <a:rPr lang="en-US" sz="1400" b="1" dirty="0">
                <a:solidFill>
                  <a:srgbClr val="EE0000"/>
                </a:solidFill>
                <a:effectLst/>
                <a:latin typeface="Consolas" panose="020B0609020204030204" pitchFamily="49" charset="0"/>
              </a:rPr>
              <a:t>\n</a:t>
            </a:r>
            <a:r>
              <a:rPr lang="en-US" sz="1400" b="1" dirty="0">
                <a:solidFill>
                  <a:srgbClr val="A31515"/>
                </a:solidFill>
                <a:effectLst/>
                <a:latin typeface="Consolas" panose="020B0609020204030204" pitchFamily="49" charset="0"/>
              </a:rPr>
              <a: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for</a:t>
            </a:r>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i</a:t>
            </a:r>
            <a:r>
              <a:rPr lang="en-US" sz="1400" b="1" dirty="0">
                <a:solidFill>
                  <a:srgbClr val="000000"/>
                </a:solidFill>
                <a:effectLst/>
                <a:latin typeface="Consolas" panose="020B0609020204030204" pitchFamily="49" charset="0"/>
              </a:rPr>
              <a:t> = </a:t>
            </a:r>
            <a:r>
              <a:rPr lang="en-US" sz="1400" b="1" dirty="0">
                <a:solidFill>
                  <a:srgbClr val="098658"/>
                </a:solidFill>
                <a:effectLst/>
                <a:latin typeface="Consolas" panose="020B0609020204030204" pitchFamily="49" charset="0"/>
              </a:rPr>
              <a:t>0</a:t>
            </a:r>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i</a:t>
            </a:r>
            <a:r>
              <a:rPr lang="en-US" sz="1400" b="1" dirty="0">
                <a:solidFill>
                  <a:srgbClr val="000000"/>
                </a:solidFill>
                <a:effectLst/>
                <a:latin typeface="Consolas" panose="020B0609020204030204" pitchFamily="49" charset="0"/>
              </a:rPr>
              <a:t> &lt; </a:t>
            </a:r>
            <a:r>
              <a:rPr lang="en-US" sz="1400" b="1" dirty="0">
                <a:solidFill>
                  <a:srgbClr val="001080"/>
                </a:solidFill>
                <a:effectLst/>
                <a:latin typeface="Consolas" panose="020B0609020204030204" pitchFamily="49" charset="0"/>
              </a:rPr>
              <a:t>size</a:t>
            </a:r>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i</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err="1">
                <a:solidFill>
                  <a:srgbClr val="795E26"/>
                </a:solidFill>
                <a:effectLst/>
                <a:latin typeface="Consolas" panose="020B0609020204030204" pitchFamily="49" charset="0"/>
              </a:rPr>
              <a:t>printf</a:t>
            </a:r>
            <a:r>
              <a:rPr lang="en-US" sz="1400" b="1" dirty="0">
                <a:solidFill>
                  <a:srgbClr val="000000"/>
                </a:solidFill>
                <a:effectLst/>
                <a:latin typeface="Consolas" panose="020B0609020204030204" pitchFamily="49" charset="0"/>
              </a:rPr>
              <a:t>(</a:t>
            </a:r>
            <a:r>
              <a:rPr lang="en-US" sz="1400" b="1" dirty="0">
                <a:solidFill>
                  <a:srgbClr val="A31515"/>
                </a:solidFill>
                <a:effectLst/>
                <a:latin typeface="Consolas" panose="020B0609020204030204" pitchFamily="49" charset="0"/>
              </a:rPr>
              <a:t>"</a:t>
            </a:r>
            <a:r>
              <a:rPr lang="en-US" sz="1400" b="1" dirty="0">
                <a:solidFill>
                  <a:srgbClr val="001080"/>
                </a:solidFill>
                <a:effectLst/>
                <a:latin typeface="Consolas" panose="020B0609020204030204" pitchFamily="49" charset="0"/>
              </a:rPr>
              <a:t>%d</a:t>
            </a:r>
            <a:r>
              <a:rPr lang="en-US" sz="1400" b="1" dirty="0">
                <a:solidFill>
                  <a:srgbClr val="EE0000"/>
                </a:solidFill>
                <a:effectLst/>
                <a:latin typeface="Consolas" panose="020B0609020204030204" pitchFamily="49" charset="0"/>
              </a:rPr>
              <a:t>\t</a:t>
            </a:r>
            <a:r>
              <a:rPr lang="en-US" sz="1400" b="1" dirty="0">
                <a:solidFill>
                  <a:srgbClr val="A31515"/>
                </a:solidFill>
                <a:effectLst/>
                <a:latin typeface="Consolas" panose="020B0609020204030204" pitchFamily="49" charset="0"/>
              </a:rPr>
              <a:t>"</a:t>
            </a:r>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ptr</a:t>
            </a:r>
            <a:r>
              <a:rPr lang="en-US" sz="1400" b="1" dirty="0">
                <a:solidFill>
                  <a:srgbClr val="000000"/>
                </a:solidFill>
                <a:effectLst/>
                <a:latin typeface="Consolas" panose="020B0609020204030204" pitchFamily="49" charset="0"/>
              </a:rPr>
              <a:t>[</a:t>
            </a:r>
            <a:r>
              <a:rPr lang="en-US" sz="1400" b="1" dirty="0" err="1">
                <a:solidFill>
                  <a:srgbClr val="001080"/>
                </a:solidFill>
                <a:effectLst/>
                <a:latin typeface="Consolas" panose="020B0609020204030204" pitchFamily="49" charset="0"/>
              </a:rPr>
              <a:t>i</a:t>
            </a:r>
            <a:r>
              <a:rPr lang="en-US" sz="1400" b="1" dirty="0">
                <a:solidFill>
                  <a:srgbClr val="000000"/>
                </a:solidFill>
                <a:effectLst/>
                <a:latin typeface="Consolas" panose="020B0609020204030204" pitchFamily="49" charset="0"/>
              </a:rPr>
              <a:t>]);</a:t>
            </a:r>
            <a:br>
              <a:rPr lang="en-US" sz="1400" b="1" dirty="0">
                <a:solidFill>
                  <a:srgbClr val="000000"/>
                </a:solidFill>
                <a:effectLst/>
                <a:latin typeface="Consolas" panose="020B0609020204030204" pitchFamily="49" charset="0"/>
              </a:rPr>
            </a:br>
            <a:r>
              <a:rPr lang="en-US" sz="1400" b="1" dirty="0">
                <a:solidFill>
                  <a:srgbClr val="000000"/>
                </a:solidFill>
                <a:effectLst/>
                <a:latin typeface="Consolas" panose="020B0609020204030204" pitchFamily="49" charset="0"/>
              </a:rPr>
              <a:t>        </a:t>
            </a:r>
            <a:r>
              <a:rPr lang="en-US" sz="1400" b="1" dirty="0">
                <a:solidFill>
                  <a:srgbClr val="008000"/>
                </a:solidFill>
                <a:effectLst/>
                <a:latin typeface="Consolas" panose="020B0609020204030204" pitchFamily="49" charset="0"/>
              </a:rPr>
              <a:t>// Get new size for the array</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size</a:t>
            </a:r>
            <a:r>
              <a:rPr lang="en-US" sz="1400" b="1" dirty="0">
                <a:solidFill>
                  <a:srgbClr val="000000"/>
                </a:solidFill>
                <a:effectLst/>
                <a:latin typeface="Consolas" panose="020B0609020204030204" pitchFamily="49" charset="0"/>
              </a:rPr>
              <a:t> = </a:t>
            </a:r>
            <a:r>
              <a:rPr lang="en-US" sz="1400" b="1" dirty="0">
                <a:solidFill>
                  <a:srgbClr val="098658"/>
                </a:solidFill>
                <a:effectLst/>
                <a:latin typeface="Consolas" panose="020B0609020204030204" pitchFamily="49" charset="0"/>
              </a:rPr>
              <a:t>10</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008000"/>
                </a:solidFill>
                <a:effectLst/>
                <a:latin typeface="Consolas" panose="020B0609020204030204" pitchFamily="49" charset="0"/>
              </a:rPr>
              <a:t>// Dynamically re-allocate memory using </a:t>
            </a:r>
            <a:r>
              <a:rPr lang="en-US" sz="1400" b="1" dirty="0" err="1">
                <a:solidFill>
                  <a:srgbClr val="008000"/>
                </a:solidFill>
                <a:effectLst/>
                <a:latin typeface="Consolas" panose="020B0609020204030204" pitchFamily="49" charset="0"/>
              </a:rPr>
              <a:t>realloc</a:t>
            </a:r>
            <a:r>
              <a:rPr lang="en-US" sz="1400" b="1" dirty="0">
                <a:solidFill>
                  <a:srgbClr val="008000"/>
                </a:solidFill>
                <a:effectLst/>
                <a:latin typeface="Consolas" panose="020B0609020204030204" pitchFamily="49" charset="0"/>
              </a:rPr>
              <a:t>()</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ptr</a:t>
            </a:r>
            <a:r>
              <a:rPr lang="en-US" sz="1400" b="1" dirty="0">
                <a:solidFill>
                  <a:srgbClr val="000000"/>
                </a:solidFill>
                <a:effectLst/>
                <a:latin typeface="Consolas" panose="020B0609020204030204" pitchFamily="49" charset="0"/>
              </a:rPr>
              <a:t> = </a:t>
            </a:r>
            <a:r>
              <a:rPr lang="en-US" sz="1400" b="1" dirty="0" err="1">
                <a:solidFill>
                  <a:srgbClr val="795E26"/>
                </a:solidFill>
                <a:effectLst/>
                <a:latin typeface="Consolas" panose="020B0609020204030204" pitchFamily="49" charset="0"/>
              </a:rPr>
              <a:t>realloc</a:t>
            </a:r>
            <a:r>
              <a:rPr lang="en-US" sz="1400" b="1" dirty="0">
                <a:solidFill>
                  <a:srgbClr val="000000"/>
                </a:solidFill>
                <a:effectLst/>
                <a:latin typeface="Consolas" panose="020B0609020204030204" pitchFamily="49" charset="0"/>
              </a:rPr>
              <a:t>(</a:t>
            </a:r>
            <a:r>
              <a:rPr lang="en-US" sz="1400" b="1" dirty="0" err="1">
                <a:solidFill>
                  <a:srgbClr val="001080"/>
                </a:solidFill>
                <a:effectLst/>
                <a:latin typeface="Consolas" panose="020B0609020204030204" pitchFamily="49" charset="0"/>
              </a:rPr>
              <a:t>ptr</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size</a:t>
            </a:r>
            <a:r>
              <a:rPr lang="en-US" sz="1400" b="1" dirty="0">
                <a:solidFill>
                  <a:srgbClr val="000000"/>
                </a:solidFill>
                <a:effectLst/>
                <a:latin typeface="Consolas" panose="020B0609020204030204" pitchFamily="49" charset="0"/>
              </a:rPr>
              <a:t> * </a:t>
            </a:r>
            <a:r>
              <a:rPr lang="en-US" sz="1400" b="1" dirty="0" err="1">
                <a:solidFill>
                  <a:srgbClr val="0000FF"/>
                </a:solidFill>
                <a:effectLst/>
                <a:latin typeface="Consolas" panose="020B0609020204030204" pitchFamily="49" charset="0"/>
              </a:rPr>
              <a:t>sizeof</a:t>
            </a:r>
            <a:r>
              <a:rPr lang="en-US" sz="1400" b="1" dirty="0">
                <a:solidFill>
                  <a:srgbClr val="000000"/>
                </a:solidFill>
                <a:effectLst/>
                <a:latin typeface="Consolas" panose="020B0609020204030204" pitchFamily="49" charset="0"/>
              </a:rPr>
              <a:t>(</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a:t>
            </a:r>
          </a:p>
          <a:p>
            <a:br>
              <a:rPr lang="en-US" sz="1400" b="1" dirty="0">
                <a:solidFill>
                  <a:srgbClr val="000000"/>
                </a:solidFill>
                <a:effectLst/>
                <a:latin typeface="Consolas" panose="020B0609020204030204" pitchFamily="49" charset="0"/>
              </a:rPr>
            </a:br>
            <a:endParaRPr lang="en-US" sz="1400" b="1" dirty="0">
              <a:solidFill>
                <a:srgbClr val="000000"/>
              </a:solidFill>
              <a:effectLst/>
              <a:latin typeface="Consolas" panose="020B0609020204030204" pitchFamily="49" charset="0"/>
            </a:endParaRPr>
          </a:p>
        </p:txBody>
      </p:sp>
      <p:pic>
        <p:nvPicPr>
          <p:cNvPr id="4" name="Picture 3">
            <a:hlinkClick r:id="rId6"/>
            <a:extLst>
              <a:ext uri="{FF2B5EF4-FFF2-40B4-BE49-F238E27FC236}">
                <a16:creationId xmlns:a16="http://schemas.microsoft.com/office/drawing/2014/main" id="{D9910ABC-A757-3F98-9CA7-7580B1C300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12571" y="2687056"/>
            <a:ext cx="2107794" cy="2107794"/>
          </a:xfrm>
          <a:prstGeom prst="rect">
            <a:avLst/>
          </a:prstGeom>
        </p:spPr>
      </p:pic>
      <p:pic>
        <p:nvPicPr>
          <p:cNvPr id="5" name="Picture 4">
            <a:hlinkClick r:id="rId8"/>
            <a:extLst>
              <a:ext uri="{FF2B5EF4-FFF2-40B4-BE49-F238E27FC236}">
                <a16:creationId xmlns:a16="http://schemas.microsoft.com/office/drawing/2014/main" id="{B72E253F-6F31-F0A3-4CC9-1365A940870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316264" y="6488668"/>
            <a:ext cx="369332" cy="369332"/>
          </a:xfrm>
          <a:prstGeom prst="rect">
            <a:avLst/>
          </a:prstGeom>
        </p:spPr>
      </p:pic>
    </p:spTree>
    <p:extLst>
      <p:ext uri="{BB962C8B-B14F-4D97-AF65-F5344CB8AC3E}">
        <p14:creationId xmlns:p14="http://schemas.microsoft.com/office/powerpoint/2010/main" val="3034997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1533</Words>
  <Application>Microsoft Office PowerPoint</Application>
  <PresentationFormat>Widescreen</PresentationFormat>
  <Paragraphs>175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Consolas</vt:lpstr>
      <vt:lpstr>conv_original-hafs</vt:lpstr>
      <vt:lpstr>Dubai Light</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Laoukili</dc:creator>
  <cp:lastModifiedBy>Mohammed Laoukili</cp:lastModifiedBy>
  <cp:revision>1</cp:revision>
  <dcterms:created xsi:type="dcterms:W3CDTF">2023-02-09T16:53:54Z</dcterms:created>
  <dcterms:modified xsi:type="dcterms:W3CDTF">2023-02-09T17:49:27Z</dcterms:modified>
</cp:coreProperties>
</file>