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72" r:id="rId11"/>
    <p:sldId id="266" r:id="rId12"/>
    <p:sldId id="273" r:id="rId13"/>
    <p:sldId id="268" r:id="rId14"/>
    <p:sldId id="269" r:id="rId15"/>
    <p:sldId id="270" r:id="rId16"/>
    <p:sldId id="271" r:id="rId1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2" d="100"/>
          <a:sy n="72" d="100"/>
        </p:scale>
        <p:origin x="-11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1EFE0-AC57-4570-9119-26CEB590444A}" type="datetimeFigureOut">
              <a:rPr lang="he-IL" smtClean="0"/>
              <a:pPr/>
              <a:t>ז'/ניסן/תש"ע</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13A634C-3469-4F67-BD22-89E4D669885D}"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251EFE0-AC57-4570-9119-26CEB590444A}" type="datetimeFigureOut">
              <a:rPr lang="he-IL" smtClean="0"/>
              <a:pPr/>
              <a:t>ז'/ניסן/תש"ע</a:t>
            </a:fld>
            <a:endParaRPr lang="he-I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13A634C-3469-4F67-BD22-89E4D669885D}"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4214818"/>
            <a:ext cx="6400800" cy="1752600"/>
          </a:xfrm>
        </p:spPr>
        <p:txBody>
          <a:bodyPr/>
          <a:lstStyle/>
          <a:p>
            <a:r>
              <a:rPr lang="he-IL" dirty="0" smtClean="0"/>
              <a:t>מאיר שפילריין 302749601</a:t>
            </a:r>
          </a:p>
          <a:p>
            <a:r>
              <a:rPr lang="he-IL" dirty="0" smtClean="0"/>
              <a:t>מיטל צוק        301850285  </a:t>
            </a:r>
            <a:endParaRPr lang="he-IL" dirty="0"/>
          </a:p>
        </p:txBody>
      </p:sp>
      <p:sp>
        <p:nvSpPr>
          <p:cNvPr id="4" name="Title 3"/>
          <p:cNvSpPr>
            <a:spLocks noGrp="1"/>
          </p:cNvSpPr>
          <p:nvPr>
            <p:ph type="ctrTitle"/>
          </p:nvPr>
        </p:nvSpPr>
        <p:spPr>
          <a:xfrm>
            <a:off x="785786" y="1214422"/>
            <a:ext cx="7772400" cy="2743219"/>
          </a:xfrm>
        </p:spPr>
        <p:txBody>
          <a:bodyPr>
            <a:normAutofit fontScale="90000"/>
          </a:bodyPr>
          <a:lstStyle/>
          <a:p>
            <a:r>
              <a:rPr lang="he-IL" b="1" dirty="0" smtClean="0"/>
              <a:t/>
            </a:r>
            <a:br>
              <a:rPr lang="he-IL" b="1" dirty="0" smtClean="0"/>
            </a:br>
            <a:r>
              <a:rPr lang="he-IL" b="1" dirty="0" smtClean="0"/>
              <a:t>מבוא לבינה מלאכותית:</a:t>
            </a:r>
            <a:br>
              <a:rPr lang="he-IL" b="1" dirty="0" smtClean="0"/>
            </a:br>
            <a:r>
              <a:rPr lang="he-IL" b="1" dirty="0" smtClean="0"/>
              <a:t/>
            </a:r>
            <a:br>
              <a:rPr lang="he-IL" b="1" dirty="0" smtClean="0"/>
            </a:br>
            <a:r>
              <a:rPr lang="he-IL" b="1" dirty="0" smtClean="0"/>
              <a:t>פתרון </a:t>
            </a:r>
            <a:r>
              <a:rPr lang="he-IL" b="1" dirty="0"/>
              <a:t>בעיות תכנון (</a:t>
            </a:r>
            <a:r>
              <a:rPr lang="en-US" b="1" dirty="0"/>
              <a:t>Planning</a:t>
            </a:r>
            <a:r>
              <a:rPr lang="he-IL" b="1" dirty="0"/>
              <a:t>) ויישומן בעולם הקוביות </a:t>
            </a:r>
            <a:r>
              <a:rPr lang="en-US" dirty="0"/>
              <a:t/>
            </a:r>
            <a:br>
              <a:rPr lang="en-US" dirty="0"/>
            </a:br>
            <a:r>
              <a:rPr lang="en-US" b="1" dirty="0"/>
              <a:t>(blocks-world)</a:t>
            </a:r>
            <a:r>
              <a:rPr lang="en-US" dirty="0"/>
              <a:t/>
            </a:r>
            <a:br>
              <a:rPr lang="en-US" dirty="0"/>
            </a:br>
            <a:r>
              <a:rPr lang="he-IL" b="1" dirty="0"/>
              <a:t> </a:t>
            </a:r>
            <a:r>
              <a:rPr lang="en-US" dirty="0"/>
              <a:t/>
            </a:r>
            <a:br>
              <a:rPr lang="en-US" dirty="0"/>
            </a:br>
            <a:endParaRPr 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71612"/>
            <a:ext cx="8229600" cy="685792"/>
          </a:xfrm>
        </p:spPr>
        <p:txBody>
          <a:bodyPr/>
          <a:lstStyle/>
          <a:p>
            <a:r>
              <a:rPr lang="he-IL" dirty="0" smtClean="0"/>
              <a:t>מהנמוך לגבוהה לפי מספר </a:t>
            </a:r>
            <a:r>
              <a:rPr lang="he-IL" dirty="0" smtClean="0"/>
              <a:t>איטרציות</a:t>
            </a:r>
            <a:endParaRPr lang="he-IL" dirty="0" smtClean="0"/>
          </a:p>
        </p:txBody>
      </p:sp>
      <p:sp>
        <p:nvSpPr>
          <p:cNvPr id="4" name="Title 1"/>
          <p:cNvSpPr>
            <a:spLocks noGrp="1"/>
          </p:cNvSpPr>
          <p:nvPr>
            <p:ph type="title"/>
          </p:nvPr>
        </p:nvSpPr>
        <p:spPr>
          <a:xfrm>
            <a:off x="457200" y="274638"/>
            <a:ext cx="8229600" cy="1143000"/>
          </a:xfrm>
        </p:spPr>
        <p:txBody>
          <a:bodyPr/>
          <a:lstStyle/>
          <a:p>
            <a:r>
              <a:rPr lang="he-IL" dirty="0" smtClean="0"/>
              <a:t>השוואה בין היורסטיקות</a:t>
            </a:r>
            <a:endParaRPr lang="he-IL" dirty="0"/>
          </a:p>
        </p:txBody>
      </p:sp>
      <p:sp>
        <p:nvSpPr>
          <p:cNvPr id="5" name="Rectangle 4"/>
          <p:cNvSpPr/>
          <p:nvPr/>
        </p:nvSpPr>
        <p:spPr>
          <a:xfrm>
            <a:off x="2500298" y="2285992"/>
            <a:ext cx="4572032" cy="461665"/>
          </a:xfrm>
          <a:prstGeom prst="rect">
            <a:avLst/>
          </a:prstGeom>
        </p:spPr>
        <p:txBody>
          <a:bodyPr wrap="square">
            <a:spAutoFit/>
          </a:bodyPr>
          <a:lstStyle/>
          <a:p>
            <a:pPr algn="ctr"/>
            <a:r>
              <a:rPr lang="en-US" sz="2400" dirty="0" smtClean="0"/>
              <a:t>BWReduceProblemHeuristic</a:t>
            </a:r>
            <a:endParaRPr lang="he-IL" sz="2400" dirty="0"/>
          </a:p>
        </p:txBody>
      </p:sp>
      <p:sp>
        <p:nvSpPr>
          <p:cNvPr id="6" name="Rectangle 5"/>
          <p:cNvSpPr/>
          <p:nvPr/>
        </p:nvSpPr>
        <p:spPr>
          <a:xfrm>
            <a:off x="3428992" y="3286124"/>
            <a:ext cx="2719462" cy="461665"/>
          </a:xfrm>
          <a:prstGeom prst="rect">
            <a:avLst/>
          </a:prstGeom>
        </p:spPr>
        <p:txBody>
          <a:bodyPr wrap="none">
            <a:spAutoFit/>
          </a:bodyPr>
          <a:lstStyle/>
          <a:p>
            <a:pPr algn="ctr"/>
            <a:r>
              <a:rPr lang="en-US" sz="2400" dirty="0" smtClean="0"/>
              <a:t>BWFactDistHeuristic</a:t>
            </a:r>
            <a:endParaRPr lang="he-IL" sz="2400" dirty="0"/>
          </a:p>
        </p:txBody>
      </p:sp>
      <p:sp>
        <p:nvSpPr>
          <p:cNvPr id="7" name="Rectangle 6"/>
          <p:cNvSpPr/>
          <p:nvPr/>
        </p:nvSpPr>
        <p:spPr>
          <a:xfrm>
            <a:off x="3286116" y="4429132"/>
            <a:ext cx="3071833" cy="461665"/>
          </a:xfrm>
          <a:prstGeom prst="rect">
            <a:avLst/>
          </a:prstGeom>
        </p:spPr>
        <p:txBody>
          <a:bodyPr wrap="square">
            <a:spAutoFit/>
          </a:bodyPr>
          <a:lstStyle/>
          <a:p>
            <a:pPr algn="ctr"/>
            <a:r>
              <a:rPr lang="en-US" sz="2400" dirty="0" smtClean="0"/>
              <a:t>BWMissingHeuristic</a:t>
            </a:r>
            <a:endParaRPr lang="he-IL" sz="2400" dirty="0"/>
          </a:p>
        </p:txBody>
      </p:sp>
      <p:cxnSp>
        <p:nvCxnSpPr>
          <p:cNvPr id="9" name="Straight Arrow Connector 8"/>
          <p:cNvCxnSpPr>
            <a:stCxn id="5" idx="2"/>
            <a:endCxn id="6" idx="0"/>
          </p:cNvCxnSpPr>
          <p:nvPr/>
        </p:nvCxnSpPr>
        <p:spPr>
          <a:xfrm rot="16200000" flipH="1">
            <a:off x="4518285" y="3015685"/>
            <a:ext cx="538467" cy="2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rot="16200000" flipH="1">
            <a:off x="4464707" y="4071805"/>
            <a:ext cx="681343" cy="33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השוואה בין היורסטיקות</a:t>
            </a:r>
            <a:endParaRPr lang="he-IL" dirty="0"/>
          </a:p>
        </p:txBody>
      </p:sp>
      <p:sp>
        <p:nvSpPr>
          <p:cNvPr id="3" name="Content Placeholder 2"/>
          <p:cNvSpPr>
            <a:spLocks noGrp="1"/>
          </p:cNvSpPr>
          <p:nvPr>
            <p:ph idx="1"/>
          </p:nvPr>
        </p:nvSpPr>
        <p:spPr/>
        <p:txBody>
          <a:bodyPr/>
          <a:lstStyle/>
          <a:p>
            <a:pPr>
              <a:buNone/>
            </a:pPr>
            <a:r>
              <a:rPr lang="he-IL" dirty="0"/>
              <a:t> </a:t>
            </a:r>
            <a:r>
              <a:rPr lang="he-IL" dirty="0" smtClean="0"/>
              <a:t>גרף : מספר איטרציות למספר קוביות</a:t>
            </a:r>
            <a:endParaRPr lang="he-IL" dirty="0"/>
          </a:p>
        </p:txBody>
      </p:sp>
      <p:pic>
        <p:nvPicPr>
          <p:cNvPr id="2050" name="Chart 2"/>
          <p:cNvPicPr>
            <a:picLocks noChangeArrowheads="1"/>
          </p:cNvPicPr>
          <p:nvPr/>
        </p:nvPicPr>
        <p:blipFill>
          <a:blip r:embed="rId2" cstate="print"/>
          <a:srcRect/>
          <a:stretch>
            <a:fillRect/>
          </a:stretch>
        </p:blipFill>
        <p:spPr bwMode="auto">
          <a:xfrm>
            <a:off x="1142976" y="2500306"/>
            <a:ext cx="7358114" cy="392909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757230"/>
          </a:xfrm>
        </p:spPr>
        <p:txBody>
          <a:bodyPr/>
          <a:lstStyle/>
          <a:p>
            <a:r>
              <a:rPr lang="he-IL" dirty="0" smtClean="0"/>
              <a:t>מהנמוך לגבוה </a:t>
            </a:r>
            <a:r>
              <a:rPr lang="he-IL" dirty="0" smtClean="0"/>
              <a:t>מבחינת </a:t>
            </a:r>
            <a:r>
              <a:rPr lang="he-IL" dirty="0" smtClean="0"/>
              <a:t>זמן ריצה</a:t>
            </a:r>
            <a:endParaRPr lang="he-IL" dirty="0"/>
          </a:p>
        </p:txBody>
      </p:sp>
      <p:sp>
        <p:nvSpPr>
          <p:cNvPr id="4" name="Title 1"/>
          <p:cNvSpPr>
            <a:spLocks noGrp="1"/>
          </p:cNvSpPr>
          <p:nvPr>
            <p:ph type="title"/>
          </p:nvPr>
        </p:nvSpPr>
        <p:spPr>
          <a:xfrm>
            <a:off x="457200" y="274638"/>
            <a:ext cx="8229600" cy="1143000"/>
          </a:xfrm>
        </p:spPr>
        <p:txBody>
          <a:bodyPr/>
          <a:lstStyle/>
          <a:p>
            <a:r>
              <a:rPr lang="he-IL" dirty="0" smtClean="0"/>
              <a:t>השוואה בין היוריסטיקות</a:t>
            </a:r>
            <a:endParaRPr lang="he-IL" dirty="0"/>
          </a:p>
        </p:txBody>
      </p:sp>
      <p:sp>
        <p:nvSpPr>
          <p:cNvPr id="5" name="Rectangle 4"/>
          <p:cNvSpPr/>
          <p:nvPr/>
        </p:nvSpPr>
        <p:spPr>
          <a:xfrm>
            <a:off x="3428992" y="2285992"/>
            <a:ext cx="2719462" cy="461665"/>
          </a:xfrm>
          <a:prstGeom prst="rect">
            <a:avLst/>
          </a:prstGeom>
        </p:spPr>
        <p:txBody>
          <a:bodyPr wrap="none">
            <a:spAutoFit/>
          </a:bodyPr>
          <a:lstStyle/>
          <a:p>
            <a:pPr algn="ctr"/>
            <a:r>
              <a:rPr lang="en-US" sz="2400" dirty="0" smtClean="0"/>
              <a:t>BWFactDistHeuristic</a:t>
            </a:r>
            <a:endParaRPr lang="he-IL" sz="2400" dirty="0"/>
          </a:p>
        </p:txBody>
      </p:sp>
      <p:sp>
        <p:nvSpPr>
          <p:cNvPr id="6" name="Rectangle 5"/>
          <p:cNvSpPr/>
          <p:nvPr/>
        </p:nvSpPr>
        <p:spPr>
          <a:xfrm>
            <a:off x="3286116" y="4429132"/>
            <a:ext cx="3071833" cy="461665"/>
          </a:xfrm>
          <a:prstGeom prst="rect">
            <a:avLst/>
          </a:prstGeom>
        </p:spPr>
        <p:txBody>
          <a:bodyPr wrap="square">
            <a:spAutoFit/>
          </a:bodyPr>
          <a:lstStyle/>
          <a:p>
            <a:pPr algn="ctr"/>
            <a:r>
              <a:rPr lang="en-US" sz="2400" dirty="0" smtClean="0"/>
              <a:t>BWMissingHeuristic</a:t>
            </a:r>
            <a:endParaRPr lang="he-IL" sz="2400" dirty="0"/>
          </a:p>
        </p:txBody>
      </p:sp>
      <p:cxnSp>
        <p:nvCxnSpPr>
          <p:cNvPr id="7" name="Straight Arrow Connector 6"/>
          <p:cNvCxnSpPr>
            <a:stCxn id="5" idx="2"/>
            <a:endCxn id="11" idx="0"/>
          </p:cNvCxnSpPr>
          <p:nvPr/>
        </p:nvCxnSpPr>
        <p:spPr>
          <a:xfrm rot="5400000">
            <a:off x="4518286" y="3015686"/>
            <a:ext cx="538467" cy="2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1" idx="2"/>
            <a:endCxn id="6" idx="0"/>
          </p:cNvCxnSpPr>
          <p:nvPr/>
        </p:nvCxnSpPr>
        <p:spPr>
          <a:xfrm rot="16200000" flipH="1">
            <a:off x="4463502" y="4070600"/>
            <a:ext cx="681343"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00298" y="3286124"/>
            <a:ext cx="4572032" cy="461665"/>
          </a:xfrm>
          <a:prstGeom prst="rect">
            <a:avLst/>
          </a:prstGeom>
        </p:spPr>
        <p:txBody>
          <a:bodyPr wrap="square">
            <a:spAutoFit/>
          </a:bodyPr>
          <a:lstStyle/>
          <a:p>
            <a:pPr algn="ctr"/>
            <a:r>
              <a:rPr lang="en-US" sz="2400" dirty="0" smtClean="0"/>
              <a:t>BWReduceProblemHeuristic</a:t>
            </a:r>
            <a:endParaRPr lang="he-IL"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השוואה בין היוריסטיקות</a:t>
            </a:r>
            <a:endParaRPr lang="he-IL" dirty="0"/>
          </a:p>
        </p:txBody>
      </p:sp>
      <p:sp>
        <p:nvSpPr>
          <p:cNvPr id="3" name="Content Placeholder 2"/>
          <p:cNvSpPr>
            <a:spLocks noGrp="1"/>
          </p:cNvSpPr>
          <p:nvPr>
            <p:ph idx="1"/>
          </p:nvPr>
        </p:nvSpPr>
        <p:spPr/>
        <p:txBody>
          <a:bodyPr/>
          <a:lstStyle/>
          <a:p>
            <a:pPr>
              <a:buNone/>
            </a:pPr>
            <a:r>
              <a:rPr lang="he-IL" dirty="0" smtClean="0"/>
              <a:t>גרף : זמן ריצה למספר הקוביות:</a:t>
            </a:r>
          </a:p>
          <a:p>
            <a:pPr>
              <a:buNone/>
            </a:pPr>
            <a:endParaRPr lang="he-IL" dirty="0"/>
          </a:p>
        </p:txBody>
      </p:sp>
      <p:pic>
        <p:nvPicPr>
          <p:cNvPr id="3074" name="Chart 3"/>
          <p:cNvPicPr>
            <a:picLocks noChangeArrowheads="1"/>
          </p:cNvPicPr>
          <p:nvPr/>
        </p:nvPicPr>
        <p:blipFill>
          <a:blip r:embed="rId2" cstate="print"/>
          <a:srcRect/>
          <a:stretch>
            <a:fillRect/>
          </a:stretch>
        </p:blipFill>
        <p:spPr bwMode="auto">
          <a:xfrm>
            <a:off x="1214414" y="2428868"/>
            <a:ext cx="7091380" cy="37147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השוואה בין ה-</a:t>
            </a:r>
            <a:r>
              <a:rPr lang="en-US" dirty="0" smtClean="0"/>
              <a:t>A*</a:t>
            </a:r>
            <a:r>
              <a:rPr lang="he-IL" dirty="0" smtClean="0"/>
              <a:t> לאלגוריתם הגרידי</a:t>
            </a:r>
            <a:endParaRPr lang="he-IL" dirty="0"/>
          </a:p>
        </p:txBody>
      </p:sp>
      <p:sp>
        <p:nvSpPr>
          <p:cNvPr id="3" name="Content Placeholder 2"/>
          <p:cNvSpPr>
            <a:spLocks noGrp="1"/>
          </p:cNvSpPr>
          <p:nvPr>
            <p:ph idx="1"/>
          </p:nvPr>
        </p:nvSpPr>
        <p:spPr/>
        <p:txBody>
          <a:bodyPr/>
          <a:lstStyle/>
          <a:p>
            <a:pPr>
              <a:buNone/>
            </a:pPr>
            <a:r>
              <a:rPr lang="he-IL" dirty="0" smtClean="0"/>
              <a:t>ההשוואה היא לגבי זמן ריצה בלבד כי הרי אנחנו יודעים שהאלגוריתם הגרידי הוא לא אופטימלי</a:t>
            </a:r>
            <a:endParaRPr lang="he-IL" dirty="0"/>
          </a:p>
        </p:txBody>
      </p:sp>
      <p:pic>
        <p:nvPicPr>
          <p:cNvPr id="4098" name="Chart 1"/>
          <p:cNvPicPr>
            <a:picLocks noChangeArrowheads="1"/>
          </p:cNvPicPr>
          <p:nvPr/>
        </p:nvPicPr>
        <p:blipFill>
          <a:blip r:embed="rId2" cstate="print"/>
          <a:srcRect/>
          <a:stretch>
            <a:fillRect/>
          </a:stretch>
        </p:blipFill>
        <p:spPr bwMode="auto">
          <a:xfrm>
            <a:off x="1357290" y="2857496"/>
            <a:ext cx="6410402" cy="346710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ניסיון לממש </a:t>
            </a:r>
            <a:r>
              <a:rPr lang="en-US" dirty="0" smtClean="0"/>
              <a:t>hill climbing</a:t>
            </a:r>
            <a:endParaRPr lang="he-IL" dirty="0"/>
          </a:p>
        </p:txBody>
      </p:sp>
      <p:sp>
        <p:nvSpPr>
          <p:cNvPr id="3" name="Content Placeholder 2"/>
          <p:cNvSpPr>
            <a:spLocks noGrp="1"/>
          </p:cNvSpPr>
          <p:nvPr>
            <p:ph idx="1"/>
          </p:nvPr>
        </p:nvSpPr>
        <p:spPr/>
        <p:txBody>
          <a:bodyPr/>
          <a:lstStyle/>
          <a:p>
            <a:r>
              <a:rPr lang="he-IL" dirty="0"/>
              <a:t>ניסיון נוסף שלנו היה לממש את האלגוריתם הנ"ל. הרעיון הוא לתת לכל עובדה שקיימת במצב הסופי 1+ ועל כל עובדה שלא קיימת 1-. כמובן שהמקסימום יהיה כאשר נגיע למצב הסופי. לכן נבחר את המצב הבא אליו הולכים כך שערכו יהיה הגדול ביותר מכל השכנים.</a:t>
            </a:r>
            <a:endParaRPr lang="en-US" dirty="0"/>
          </a:p>
          <a:p>
            <a:r>
              <a:rPr lang="he-IL" dirty="0"/>
              <a:t>אחרי הרבה ניסיונות הגענו למסקנה שזה לא יעיל ולא עובד</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14620"/>
            <a:ext cx="8229600" cy="1143000"/>
          </a:xfrm>
        </p:spPr>
        <p:txBody>
          <a:bodyPr/>
          <a:lstStyle/>
          <a:p>
            <a:r>
              <a:rPr lang="he-IL" dirty="0" smtClean="0"/>
              <a:t>תודה רבה</a:t>
            </a:r>
            <a:endParaRPr lang="he-I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תיאור הבעיה</a:t>
            </a:r>
            <a:endParaRPr lang="he-IL" dirty="0"/>
          </a:p>
        </p:txBody>
      </p:sp>
      <p:sp>
        <p:nvSpPr>
          <p:cNvPr id="3" name="Content Placeholder 2"/>
          <p:cNvSpPr>
            <a:spLocks noGrp="1"/>
          </p:cNvSpPr>
          <p:nvPr>
            <p:ph idx="1"/>
          </p:nvPr>
        </p:nvSpPr>
        <p:spPr>
          <a:xfrm>
            <a:off x="428596" y="1357298"/>
            <a:ext cx="8229600" cy="4525963"/>
          </a:xfrm>
        </p:spPr>
        <p:txBody>
          <a:bodyPr>
            <a:noAutofit/>
          </a:bodyPr>
          <a:lstStyle/>
          <a:p>
            <a:r>
              <a:rPr lang="he-IL" dirty="0"/>
              <a:t>אנו בחרנו להתעסק עם בעיית הקוביות אשר מורכבת ממספר סופי של קוביות, זרוע </a:t>
            </a:r>
            <a:r>
              <a:rPr lang="he-IL" dirty="0" smtClean="0"/>
              <a:t>ושולחן</a:t>
            </a:r>
            <a:endParaRPr lang="en-US" dirty="0"/>
          </a:p>
          <a:p>
            <a:r>
              <a:rPr lang="he-IL" dirty="0"/>
              <a:t>המצבים שבהם יכולה להימצא קוביה: על השולחן, על קוביה אחרת, בנוסף יכולה להיות חופשייה (משמע אין עליה אף קובייה אחרת</a:t>
            </a:r>
            <a:r>
              <a:rPr lang="he-IL" dirty="0" smtClean="0"/>
              <a:t>).</a:t>
            </a:r>
          </a:p>
          <a:p>
            <a:r>
              <a:rPr lang="he-IL" dirty="0" smtClean="0"/>
              <a:t>המטרה שלנו היא שבהנתן מצב נוכחי ומצב סופי, נמצא תכנון איך להגיע מהמצב הנוכחי למצב הסופי.</a:t>
            </a:r>
            <a:endParaRPr lang="he-I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מודל הבעיה</a:t>
            </a:r>
            <a:endParaRPr lang="he-IL" dirty="0"/>
          </a:p>
        </p:txBody>
      </p:sp>
      <p:sp>
        <p:nvSpPr>
          <p:cNvPr id="3" name="Content Placeholder 2"/>
          <p:cNvSpPr>
            <a:spLocks noGrp="1"/>
          </p:cNvSpPr>
          <p:nvPr>
            <p:ph idx="1"/>
          </p:nvPr>
        </p:nvSpPr>
        <p:spPr/>
        <p:txBody>
          <a:bodyPr/>
          <a:lstStyle/>
          <a:p>
            <a:r>
              <a:rPr lang="he-IL" dirty="0" smtClean="0"/>
              <a:t>התייחסנו לבעיה גם כבעיית חיפוש וגם כבעיית תכנון.</a:t>
            </a:r>
          </a:p>
          <a:p>
            <a:r>
              <a:rPr lang="he-IL" dirty="0" smtClean="0"/>
              <a:t>כאשר התייחסנו לבעיה זו כבעית חיפוש פתרנו אותה בעזרת אלגוריתם ה-</a:t>
            </a:r>
            <a:r>
              <a:rPr lang="en-US" dirty="0" smtClean="0"/>
              <a:t>A*</a:t>
            </a:r>
            <a:r>
              <a:rPr lang="he-IL" dirty="0" smtClean="0"/>
              <a:t> שמוצא פתרון אופטימלי.</a:t>
            </a:r>
          </a:p>
          <a:p>
            <a:r>
              <a:rPr lang="he-IL" dirty="0" smtClean="0"/>
              <a:t>כאשר התייחסנו לבעיה זו כבעית תכנון פתרנו אותה בעזרת אלגוריתם חמדני. </a:t>
            </a:r>
            <a:endParaRPr lang="he-I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מודל הבעיה</a:t>
            </a:r>
            <a:endParaRPr lang="he-IL" dirty="0"/>
          </a:p>
        </p:txBody>
      </p:sp>
      <p:sp>
        <p:nvSpPr>
          <p:cNvPr id="3" name="Content Placeholder 2"/>
          <p:cNvSpPr>
            <a:spLocks noGrp="1"/>
          </p:cNvSpPr>
          <p:nvPr>
            <p:ph idx="1"/>
          </p:nvPr>
        </p:nvSpPr>
        <p:spPr/>
        <p:txBody>
          <a:bodyPr>
            <a:normAutofit/>
          </a:bodyPr>
          <a:lstStyle/>
          <a:p>
            <a:r>
              <a:rPr lang="he-IL" dirty="0"/>
              <a:t>מצב בבעיה זו מוגדר כאוסף של עובדות שיכולות להיות</a:t>
            </a:r>
            <a:r>
              <a:rPr lang="he-IL" dirty="0" smtClean="0"/>
              <a:t>:</a:t>
            </a:r>
            <a:endParaRPr lang="en-US" dirty="0"/>
          </a:p>
          <a:p>
            <a:r>
              <a:rPr lang="he-IL" dirty="0"/>
              <a:t> </a:t>
            </a:r>
            <a:r>
              <a:rPr lang="en-US" dirty="0" smtClean="0"/>
              <a:t>BWFreeFact</a:t>
            </a:r>
            <a:r>
              <a:rPr lang="he-IL" dirty="0" smtClean="0"/>
              <a:t>- </a:t>
            </a:r>
            <a:r>
              <a:rPr lang="he-IL" dirty="0"/>
              <a:t>הקוביה הנ"ל פנויה (אין קוביה אחרת מעליה</a:t>
            </a:r>
            <a:r>
              <a:rPr lang="he-IL" dirty="0" smtClean="0"/>
              <a:t>)</a:t>
            </a:r>
            <a:endParaRPr lang="en-US" dirty="0"/>
          </a:p>
          <a:p>
            <a:r>
              <a:rPr lang="en-US" dirty="0" smtClean="0"/>
              <a:t>BWOnFact </a:t>
            </a:r>
            <a:r>
              <a:rPr lang="he-IL" dirty="0" smtClean="0"/>
              <a:t> </a:t>
            </a:r>
            <a:r>
              <a:rPr lang="he-IL" dirty="0"/>
              <a:t>- הקוביה הנ"ל נמצאת מעל לקוביה אחרת</a:t>
            </a:r>
            <a:r>
              <a:rPr lang="he-IL" dirty="0" smtClean="0"/>
              <a:t>.</a:t>
            </a:r>
            <a:endParaRPr lang="en-US" dirty="0"/>
          </a:p>
          <a:p>
            <a:r>
              <a:rPr lang="en-US" dirty="0" smtClean="0"/>
              <a:t>BWOnTableFact</a:t>
            </a:r>
            <a:r>
              <a:rPr lang="he-IL" dirty="0" smtClean="0"/>
              <a:t> </a:t>
            </a:r>
            <a:r>
              <a:rPr lang="he-IL" dirty="0"/>
              <a:t>- הקוביה הנ"ל מונחת על השולחן</a:t>
            </a:r>
            <a:r>
              <a:rPr lang="he-IL" dirty="0" smtClean="0"/>
              <a:t>.</a:t>
            </a:r>
            <a:r>
              <a:rPr lang="en-US" dirty="0" smtClean="0"/>
              <a:t> </a:t>
            </a:r>
            <a:endParaRPr lang="en-US" dirty="0"/>
          </a:p>
          <a:p>
            <a:endParaRPr lang="he-I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מודל הבעיה</a:t>
            </a:r>
            <a:endParaRPr lang="he-IL" dirty="0"/>
          </a:p>
        </p:txBody>
      </p:sp>
      <p:sp>
        <p:nvSpPr>
          <p:cNvPr id="3" name="Content Placeholder 2"/>
          <p:cNvSpPr>
            <a:spLocks noGrp="1"/>
          </p:cNvSpPr>
          <p:nvPr>
            <p:ph idx="1"/>
          </p:nvPr>
        </p:nvSpPr>
        <p:spPr/>
        <p:txBody>
          <a:bodyPr/>
          <a:lstStyle/>
          <a:p>
            <a:pPr>
              <a:buNone/>
            </a:pPr>
            <a:r>
              <a:rPr lang="he-IL" dirty="0" smtClean="0"/>
              <a:t>   ניתן לעשות את הפעולות הבאות:</a:t>
            </a:r>
          </a:p>
          <a:p>
            <a:r>
              <a:rPr lang="he-IL" dirty="0" smtClean="0"/>
              <a:t>להניח קוביה </a:t>
            </a:r>
            <a:r>
              <a:rPr lang="en-US" dirty="0" smtClean="0"/>
              <a:t>A</a:t>
            </a:r>
            <a:r>
              <a:rPr lang="he-IL" dirty="0" smtClean="0"/>
              <a:t> על קוביה </a:t>
            </a:r>
            <a:r>
              <a:rPr lang="en-US" dirty="0" smtClean="0"/>
              <a:t>B</a:t>
            </a:r>
            <a:endParaRPr lang="he-IL" dirty="0" smtClean="0"/>
          </a:p>
          <a:p>
            <a:pPr>
              <a:buNone/>
            </a:pPr>
            <a:endParaRPr lang="he-IL" dirty="0" smtClean="0"/>
          </a:p>
          <a:p>
            <a:r>
              <a:rPr lang="he-IL" dirty="0" smtClean="0"/>
              <a:t>להניח קוביה </a:t>
            </a:r>
            <a:r>
              <a:rPr lang="en-US" dirty="0" smtClean="0"/>
              <a:t>A</a:t>
            </a:r>
            <a:r>
              <a:rPr lang="he-IL" dirty="0" smtClean="0"/>
              <a:t> על השולחן.</a:t>
            </a:r>
          </a:p>
          <a:p>
            <a:pPr>
              <a:buNone/>
            </a:pPr>
            <a:endParaRPr lang="he-IL" dirty="0" smtClean="0"/>
          </a:p>
          <a:p>
            <a:r>
              <a:rPr lang="he-IL" dirty="0" smtClean="0"/>
              <a:t>להרים קוביה: מהשולחן או מקוביה אחרת.</a:t>
            </a:r>
            <a:endParaRPr lang="he-IL" dirty="0"/>
          </a:p>
        </p:txBody>
      </p:sp>
      <p:grpSp>
        <p:nvGrpSpPr>
          <p:cNvPr id="1026" name="Group 2"/>
          <p:cNvGrpSpPr>
            <a:grpSpLocks/>
          </p:cNvGrpSpPr>
          <p:nvPr/>
        </p:nvGrpSpPr>
        <p:grpSpPr bwMode="auto">
          <a:xfrm>
            <a:off x="500034" y="2285992"/>
            <a:ext cx="3286148" cy="714380"/>
            <a:chOff x="3960" y="9474"/>
            <a:chExt cx="5760" cy="1440"/>
          </a:xfrm>
        </p:grpSpPr>
        <p:grpSp>
          <p:nvGrpSpPr>
            <p:cNvPr id="1027" name="Group 3"/>
            <p:cNvGrpSpPr>
              <a:grpSpLocks/>
            </p:cNvGrpSpPr>
            <p:nvPr/>
          </p:nvGrpSpPr>
          <p:grpSpPr bwMode="auto">
            <a:xfrm>
              <a:off x="3960" y="9474"/>
              <a:ext cx="1980" cy="1440"/>
              <a:chOff x="3960" y="10440"/>
              <a:chExt cx="1980" cy="1440"/>
            </a:xfrm>
          </p:grpSpPr>
          <p:sp>
            <p:nvSpPr>
              <p:cNvPr id="1028" name="Line 4"/>
              <p:cNvSpPr>
                <a:spLocks noChangeShapeType="1"/>
              </p:cNvSpPr>
              <p:nvPr/>
            </p:nvSpPr>
            <p:spPr bwMode="auto">
              <a:xfrm>
                <a:off x="3960" y="11880"/>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29" name="Rectangle 5"/>
              <p:cNvSpPr>
                <a:spLocks noChangeArrowheads="1"/>
              </p:cNvSpPr>
              <p:nvPr/>
            </p:nvSpPr>
            <p:spPr bwMode="auto">
              <a:xfrm>
                <a:off x="4140" y="10440"/>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30" name="Rectangle 6"/>
              <p:cNvSpPr>
                <a:spLocks noChangeArrowheads="1"/>
              </p:cNvSpPr>
              <p:nvPr/>
            </p:nvSpPr>
            <p:spPr bwMode="auto">
              <a:xfrm>
                <a:off x="4320" y="10440"/>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31" name="Line 7"/>
              <p:cNvSpPr>
                <a:spLocks noChangeShapeType="1"/>
              </p:cNvSpPr>
              <p:nvPr/>
            </p:nvSpPr>
            <p:spPr bwMode="auto">
              <a:xfrm>
                <a:off x="5400" y="10620"/>
                <a:ext cx="0" cy="540"/>
              </a:xfrm>
              <a:prstGeom prst="line">
                <a:avLst/>
              </a:prstGeom>
              <a:noFill/>
              <a:ln w="9525">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1032" name="Text Box 8"/>
              <p:cNvSpPr txBox="1">
                <a:spLocks noChangeArrowheads="1"/>
              </p:cNvSpPr>
              <p:nvPr/>
            </p:nvSpPr>
            <p:spPr bwMode="auto">
              <a:xfrm>
                <a:off x="5220" y="11160"/>
                <a:ext cx="360" cy="360"/>
              </a:xfrm>
              <a:prstGeom prst="rect">
                <a:avLst/>
              </a:prstGeom>
              <a:solidFill>
                <a:srgbClr val="FFFFFF"/>
              </a:solidFill>
              <a:ln w="9525">
                <a:solidFill>
                  <a:srgbClr val="8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Text Box 9"/>
              <p:cNvSpPr txBox="1">
                <a:spLocks noChangeArrowheads="1"/>
              </p:cNvSpPr>
              <p:nvPr/>
            </p:nvSpPr>
            <p:spPr bwMode="auto">
              <a:xfrm>
                <a:off x="4680" y="11520"/>
                <a:ext cx="360" cy="360"/>
              </a:xfrm>
              <a:prstGeom prst="rect">
                <a:avLst/>
              </a:prstGeom>
              <a:solidFill>
                <a:srgbClr val="FFFFFF"/>
              </a:solidFill>
              <a:ln w="9525">
                <a:solidFill>
                  <a:srgbClr val="8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34" name="AutoShape 10"/>
            <p:cNvSpPr>
              <a:spLocks noChangeArrowheads="1"/>
            </p:cNvSpPr>
            <p:nvPr/>
          </p:nvSpPr>
          <p:spPr bwMode="auto">
            <a:xfrm>
              <a:off x="6120" y="9834"/>
              <a:ext cx="1620" cy="360"/>
            </a:xfrm>
            <a:prstGeom prst="rightArrow">
              <a:avLst>
                <a:gd name="adj1" fmla="val 50000"/>
                <a:gd name="adj2" fmla="val 112500"/>
              </a:avLst>
            </a:prstGeom>
            <a:solidFill>
              <a:srgbClr val="800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35" name="Line 11"/>
            <p:cNvSpPr>
              <a:spLocks noChangeShapeType="1"/>
            </p:cNvSpPr>
            <p:nvPr/>
          </p:nvSpPr>
          <p:spPr bwMode="auto">
            <a:xfrm>
              <a:off x="7740" y="10914"/>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36" name="Rectangle 12"/>
            <p:cNvSpPr>
              <a:spLocks noChangeArrowheads="1"/>
            </p:cNvSpPr>
            <p:nvPr/>
          </p:nvSpPr>
          <p:spPr bwMode="auto">
            <a:xfrm>
              <a:off x="7920" y="9474"/>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37" name="Rectangle 13"/>
            <p:cNvSpPr>
              <a:spLocks noChangeArrowheads="1"/>
            </p:cNvSpPr>
            <p:nvPr/>
          </p:nvSpPr>
          <p:spPr bwMode="auto">
            <a:xfrm>
              <a:off x="8100" y="9474"/>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38" name="Line 14"/>
            <p:cNvSpPr>
              <a:spLocks noChangeShapeType="1"/>
            </p:cNvSpPr>
            <p:nvPr/>
          </p:nvSpPr>
          <p:spPr bwMode="auto">
            <a:xfrm>
              <a:off x="9180" y="9654"/>
              <a:ext cx="0" cy="540"/>
            </a:xfrm>
            <a:prstGeom prst="line">
              <a:avLst/>
            </a:prstGeom>
            <a:noFill/>
            <a:ln w="9525">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1039" name="Text Box 15"/>
            <p:cNvSpPr txBox="1">
              <a:spLocks noChangeArrowheads="1"/>
            </p:cNvSpPr>
            <p:nvPr/>
          </p:nvSpPr>
          <p:spPr bwMode="auto">
            <a:xfrm>
              <a:off x="8460" y="10194"/>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Text Box 16"/>
            <p:cNvSpPr txBox="1">
              <a:spLocks noChangeArrowheads="1"/>
            </p:cNvSpPr>
            <p:nvPr/>
          </p:nvSpPr>
          <p:spPr bwMode="auto">
            <a:xfrm>
              <a:off x="8460" y="10554"/>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41" name="Group 17"/>
          <p:cNvGrpSpPr>
            <a:grpSpLocks/>
          </p:cNvGrpSpPr>
          <p:nvPr/>
        </p:nvGrpSpPr>
        <p:grpSpPr bwMode="auto">
          <a:xfrm>
            <a:off x="500034" y="3500438"/>
            <a:ext cx="3414722" cy="649268"/>
            <a:chOff x="3960" y="12696"/>
            <a:chExt cx="5940" cy="1440"/>
          </a:xfrm>
        </p:grpSpPr>
        <p:grpSp>
          <p:nvGrpSpPr>
            <p:cNvPr id="1042" name="Group 18"/>
            <p:cNvGrpSpPr>
              <a:grpSpLocks/>
            </p:cNvGrpSpPr>
            <p:nvPr/>
          </p:nvGrpSpPr>
          <p:grpSpPr bwMode="auto">
            <a:xfrm>
              <a:off x="3960" y="12696"/>
              <a:ext cx="1980" cy="1440"/>
              <a:chOff x="3240" y="3960"/>
              <a:chExt cx="1980" cy="1440"/>
            </a:xfrm>
          </p:grpSpPr>
          <p:sp>
            <p:nvSpPr>
              <p:cNvPr id="1043" name="Line 19"/>
              <p:cNvSpPr>
                <a:spLocks noChangeShapeType="1"/>
              </p:cNvSpPr>
              <p:nvPr/>
            </p:nvSpPr>
            <p:spPr bwMode="auto">
              <a:xfrm>
                <a:off x="3240" y="5400"/>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44" name="Rectangle 20"/>
              <p:cNvSpPr>
                <a:spLocks noChangeArrowheads="1"/>
              </p:cNvSpPr>
              <p:nvPr/>
            </p:nvSpPr>
            <p:spPr bwMode="auto">
              <a:xfrm>
                <a:off x="3420" y="3960"/>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45" name="Rectangle 21"/>
              <p:cNvSpPr>
                <a:spLocks noChangeArrowheads="1"/>
              </p:cNvSpPr>
              <p:nvPr/>
            </p:nvSpPr>
            <p:spPr bwMode="auto">
              <a:xfrm>
                <a:off x="3600" y="3960"/>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46" name="Line 22"/>
              <p:cNvSpPr>
                <a:spLocks noChangeShapeType="1"/>
              </p:cNvSpPr>
              <p:nvPr/>
            </p:nvSpPr>
            <p:spPr bwMode="auto">
              <a:xfrm>
                <a:off x="4680" y="4140"/>
                <a:ext cx="0" cy="540"/>
              </a:xfrm>
              <a:prstGeom prst="line">
                <a:avLst/>
              </a:prstGeom>
              <a:noFill/>
              <a:ln w="9525">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1047" name="Text Box 23"/>
              <p:cNvSpPr txBox="1">
                <a:spLocks noChangeArrowheads="1"/>
              </p:cNvSpPr>
              <p:nvPr/>
            </p:nvSpPr>
            <p:spPr bwMode="auto">
              <a:xfrm>
                <a:off x="4500" y="4680"/>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48" name="Line 24"/>
            <p:cNvSpPr>
              <a:spLocks noChangeShapeType="1"/>
            </p:cNvSpPr>
            <p:nvPr/>
          </p:nvSpPr>
          <p:spPr bwMode="auto">
            <a:xfrm>
              <a:off x="7920" y="14136"/>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49" name="Rectangle 25"/>
            <p:cNvSpPr>
              <a:spLocks noChangeArrowheads="1"/>
            </p:cNvSpPr>
            <p:nvPr/>
          </p:nvSpPr>
          <p:spPr bwMode="auto">
            <a:xfrm>
              <a:off x="7920" y="12696"/>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50" name="Rectangle 26"/>
            <p:cNvSpPr>
              <a:spLocks noChangeArrowheads="1"/>
            </p:cNvSpPr>
            <p:nvPr/>
          </p:nvSpPr>
          <p:spPr bwMode="auto">
            <a:xfrm>
              <a:off x="8100" y="12696"/>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51" name="Line 27"/>
            <p:cNvSpPr>
              <a:spLocks noChangeShapeType="1"/>
            </p:cNvSpPr>
            <p:nvPr/>
          </p:nvSpPr>
          <p:spPr bwMode="auto">
            <a:xfrm>
              <a:off x="9180" y="12876"/>
              <a:ext cx="0" cy="540"/>
            </a:xfrm>
            <a:prstGeom prst="line">
              <a:avLst/>
            </a:prstGeom>
            <a:noFill/>
            <a:ln w="9525">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1052" name="Text Box 28"/>
            <p:cNvSpPr txBox="1">
              <a:spLocks noChangeArrowheads="1"/>
            </p:cNvSpPr>
            <p:nvPr/>
          </p:nvSpPr>
          <p:spPr bwMode="auto">
            <a:xfrm>
              <a:off x="9000" y="13776"/>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AutoShape 29"/>
            <p:cNvSpPr>
              <a:spLocks noChangeArrowheads="1"/>
            </p:cNvSpPr>
            <p:nvPr/>
          </p:nvSpPr>
          <p:spPr bwMode="auto">
            <a:xfrm>
              <a:off x="6120" y="13056"/>
              <a:ext cx="1620" cy="360"/>
            </a:xfrm>
            <a:prstGeom prst="rightArrow">
              <a:avLst>
                <a:gd name="adj1" fmla="val 50000"/>
                <a:gd name="adj2" fmla="val 112500"/>
              </a:avLst>
            </a:prstGeom>
            <a:solidFill>
              <a:srgbClr val="800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grpSp>
      <p:grpSp>
        <p:nvGrpSpPr>
          <p:cNvPr id="1070" name="Group 46"/>
          <p:cNvGrpSpPr>
            <a:grpSpLocks/>
          </p:cNvGrpSpPr>
          <p:nvPr/>
        </p:nvGrpSpPr>
        <p:grpSpPr bwMode="auto">
          <a:xfrm>
            <a:off x="1214414" y="5429264"/>
            <a:ext cx="3143272" cy="938213"/>
            <a:chOff x="3420" y="5984"/>
            <a:chExt cx="5220" cy="1478"/>
          </a:xfrm>
        </p:grpSpPr>
        <p:grpSp>
          <p:nvGrpSpPr>
            <p:cNvPr id="1071" name="Group 47"/>
            <p:cNvGrpSpPr>
              <a:grpSpLocks/>
            </p:cNvGrpSpPr>
            <p:nvPr/>
          </p:nvGrpSpPr>
          <p:grpSpPr bwMode="auto">
            <a:xfrm>
              <a:off x="3420" y="6022"/>
              <a:ext cx="1980" cy="1440"/>
              <a:chOff x="3420" y="6022"/>
              <a:chExt cx="1980" cy="1440"/>
            </a:xfrm>
          </p:grpSpPr>
          <p:sp>
            <p:nvSpPr>
              <p:cNvPr id="1072" name="Line 48"/>
              <p:cNvSpPr>
                <a:spLocks noChangeShapeType="1"/>
              </p:cNvSpPr>
              <p:nvPr/>
            </p:nvSpPr>
            <p:spPr bwMode="auto">
              <a:xfrm>
                <a:off x="3420" y="7462"/>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73" name="Rectangle 49"/>
              <p:cNvSpPr>
                <a:spLocks noChangeArrowheads="1"/>
              </p:cNvSpPr>
              <p:nvPr/>
            </p:nvSpPr>
            <p:spPr bwMode="auto">
              <a:xfrm>
                <a:off x="3600" y="6022"/>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74" name="Rectangle 50"/>
              <p:cNvSpPr>
                <a:spLocks noChangeArrowheads="1"/>
              </p:cNvSpPr>
              <p:nvPr/>
            </p:nvSpPr>
            <p:spPr bwMode="auto">
              <a:xfrm>
                <a:off x="3780" y="6022"/>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75" name="Line 51"/>
              <p:cNvSpPr>
                <a:spLocks noChangeShapeType="1"/>
              </p:cNvSpPr>
              <p:nvPr/>
            </p:nvSpPr>
            <p:spPr bwMode="auto">
              <a:xfrm>
                <a:off x="4860" y="6202"/>
                <a:ext cx="0" cy="540"/>
              </a:xfrm>
              <a:prstGeom prst="line">
                <a:avLst/>
              </a:prstGeom>
              <a:noFill/>
              <a:ln w="9525">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1076" name="Text Box 52"/>
              <p:cNvSpPr txBox="1">
                <a:spLocks noChangeArrowheads="1"/>
              </p:cNvSpPr>
              <p:nvPr/>
            </p:nvSpPr>
            <p:spPr bwMode="auto">
              <a:xfrm>
                <a:off x="4140" y="7102"/>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77" name="AutoShape 53"/>
            <p:cNvSpPr>
              <a:spLocks noChangeArrowheads="1"/>
            </p:cNvSpPr>
            <p:nvPr/>
          </p:nvSpPr>
          <p:spPr bwMode="auto">
            <a:xfrm>
              <a:off x="5400" y="6344"/>
              <a:ext cx="1260" cy="540"/>
            </a:xfrm>
            <a:prstGeom prst="rightArrow">
              <a:avLst>
                <a:gd name="adj1" fmla="val 50000"/>
                <a:gd name="adj2" fmla="val 58333"/>
              </a:avLst>
            </a:prstGeom>
            <a:solidFill>
              <a:srgbClr val="800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grpSp>
          <p:nvGrpSpPr>
            <p:cNvPr id="1078" name="Group 54"/>
            <p:cNvGrpSpPr>
              <a:grpSpLocks/>
            </p:cNvGrpSpPr>
            <p:nvPr/>
          </p:nvGrpSpPr>
          <p:grpSpPr bwMode="auto">
            <a:xfrm>
              <a:off x="6660" y="5984"/>
              <a:ext cx="1980" cy="1440"/>
              <a:chOff x="6660" y="5984"/>
              <a:chExt cx="1980" cy="1440"/>
            </a:xfrm>
          </p:grpSpPr>
          <p:sp>
            <p:nvSpPr>
              <p:cNvPr id="1079" name="Line 55"/>
              <p:cNvSpPr>
                <a:spLocks noChangeShapeType="1"/>
              </p:cNvSpPr>
              <p:nvPr/>
            </p:nvSpPr>
            <p:spPr bwMode="auto">
              <a:xfrm>
                <a:off x="6660" y="7424"/>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080" name="Rectangle 56"/>
              <p:cNvSpPr>
                <a:spLocks noChangeArrowheads="1"/>
              </p:cNvSpPr>
              <p:nvPr/>
            </p:nvSpPr>
            <p:spPr bwMode="auto">
              <a:xfrm>
                <a:off x="6840" y="5984"/>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81" name="Rectangle 57"/>
              <p:cNvSpPr>
                <a:spLocks noChangeArrowheads="1"/>
              </p:cNvSpPr>
              <p:nvPr/>
            </p:nvSpPr>
            <p:spPr bwMode="auto">
              <a:xfrm>
                <a:off x="7020" y="5984"/>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82" name="Line 58"/>
              <p:cNvSpPr>
                <a:spLocks noChangeShapeType="1"/>
              </p:cNvSpPr>
              <p:nvPr/>
            </p:nvSpPr>
            <p:spPr bwMode="auto">
              <a:xfrm>
                <a:off x="8100" y="6164"/>
                <a:ext cx="0" cy="540"/>
              </a:xfrm>
              <a:prstGeom prst="line">
                <a:avLst/>
              </a:prstGeom>
              <a:noFill/>
              <a:ln w="9525">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1083" name="Text Box 59"/>
              <p:cNvSpPr txBox="1">
                <a:spLocks noChangeArrowheads="1"/>
              </p:cNvSpPr>
              <p:nvPr/>
            </p:nvSpPr>
            <p:spPr bwMode="auto">
              <a:xfrm>
                <a:off x="7920" y="6704"/>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pSp>
      </p:grpSp>
      <p:grpSp>
        <p:nvGrpSpPr>
          <p:cNvPr id="4" name="Group 2"/>
          <p:cNvGrpSpPr>
            <a:grpSpLocks/>
          </p:cNvGrpSpPr>
          <p:nvPr/>
        </p:nvGrpSpPr>
        <p:grpSpPr bwMode="auto">
          <a:xfrm>
            <a:off x="5072066" y="5429264"/>
            <a:ext cx="3200400" cy="914400"/>
            <a:chOff x="3420" y="3502"/>
            <a:chExt cx="5040" cy="1440"/>
          </a:xfrm>
        </p:grpSpPr>
        <p:grpSp>
          <p:nvGrpSpPr>
            <p:cNvPr id="5" name="Group 3"/>
            <p:cNvGrpSpPr>
              <a:grpSpLocks/>
            </p:cNvGrpSpPr>
            <p:nvPr/>
          </p:nvGrpSpPr>
          <p:grpSpPr bwMode="auto">
            <a:xfrm>
              <a:off x="3420" y="3502"/>
              <a:ext cx="1980" cy="1440"/>
              <a:chOff x="3420" y="3502"/>
              <a:chExt cx="1980" cy="1440"/>
            </a:xfrm>
          </p:grpSpPr>
          <p:sp>
            <p:nvSpPr>
              <p:cNvPr id="13" name="Line 4"/>
              <p:cNvSpPr>
                <a:spLocks noChangeShapeType="1"/>
              </p:cNvSpPr>
              <p:nvPr/>
            </p:nvSpPr>
            <p:spPr bwMode="auto">
              <a:xfrm>
                <a:off x="3420" y="4942"/>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4" name="Rectangle 5"/>
              <p:cNvSpPr>
                <a:spLocks noChangeArrowheads="1"/>
              </p:cNvSpPr>
              <p:nvPr/>
            </p:nvSpPr>
            <p:spPr bwMode="auto">
              <a:xfrm>
                <a:off x="3600" y="3502"/>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5" name="Rectangle 6"/>
              <p:cNvSpPr>
                <a:spLocks noChangeArrowheads="1"/>
              </p:cNvSpPr>
              <p:nvPr/>
            </p:nvSpPr>
            <p:spPr bwMode="auto">
              <a:xfrm>
                <a:off x="3780" y="3502"/>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6" name="Line 7"/>
              <p:cNvSpPr>
                <a:spLocks noChangeShapeType="1"/>
              </p:cNvSpPr>
              <p:nvPr/>
            </p:nvSpPr>
            <p:spPr bwMode="auto">
              <a:xfrm>
                <a:off x="4860" y="3682"/>
                <a:ext cx="0" cy="540"/>
              </a:xfrm>
              <a:prstGeom prst="line">
                <a:avLst/>
              </a:prstGeom>
              <a:noFill/>
              <a:ln w="9525">
                <a:solidFill>
                  <a:srgbClr val="8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17" name="Text Box 8"/>
              <p:cNvSpPr txBox="1">
                <a:spLocks noChangeArrowheads="1"/>
              </p:cNvSpPr>
              <p:nvPr/>
            </p:nvSpPr>
            <p:spPr bwMode="auto">
              <a:xfrm>
                <a:off x="4140" y="4222"/>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9"/>
              <p:cNvSpPr txBox="1">
                <a:spLocks noChangeArrowheads="1"/>
              </p:cNvSpPr>
              <p:nvPr/>
            </p:nvSpPr>
            <p:spPr bwMode="auto">
              <a:xfrm>
                <a:off x="4140" y="4582"/>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6" name="AutoShape 10"/>
            <p:cNvSpPr>
              <a:spLocks noChangeArrowheads="1"/>
            </p:cNvSpPr>
            <p:nvPr/>
          </p:nvSpPr>
          <p:spPr bwMode="auto">
            <a:xfrm>
              <a:off x="5400" y="3862"/>
              <a:ext cx="1260" cy="540"/>
            </a:xfrm>
            <a:prstGeom prst="rightArrow">
              <a:avLst>
                <a:gd name="adj1" fmla="val 50000"/>
                <a:gd name="adj2" fmla="val 58333"/>
              </a:avLst>
            </a:prstGeom>
            <a:solidFill>
              <a:srgbClr val="800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grpSp>
          <p:nvGrpSpPr>
            <p:cNvPr id="7" name="Group 11"/>
            <p:cNvGrpSpPr>
              <a:grpSpLocks/>
            </p:cNvGrpSpPr>
            <p:nvPr/>
          </p:nvGrpSpPr>
          <p:grpSpPr bwMode="auto">
            <a:xfrm>
              <a:off x="6480" y="3502"/>
              <a:ext cx="1980" cy="1440"/>
              <a:chOff x="6480" y="3502"/>
              <a:chExt cx="1980" cy="1440"/>
            </a:xfrm>
          </p:grpSpPr>
          <p:sp>
            <p:nvSpPr>
              <p:cNvPr id="8" name="Line 12"/>
              <p:cNvSpPr>
                <a:spLocks noChangeShapeType="1"/>
              </p:cNvSpPr>
              <p:nvPr/>
            </p:nvSpPr>
            <p:spPr bwMode="auto">
              <a:xfrm>
                <a:off x="6480" y="4942"/>
                <a:ext cx="1980" cy="0"/>
              </a:xfrm>
              <a:prstGeom prst="line">
                <a:avLst/>
              </a:prstGeom>
              <a:noFill/>
              <a:ln w="9525">
                <a:solidFill>
                  <a:srgbClr val="8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9" name="Rectangle 13"/>
              <p:cNvSpPr>
                <a:spLocks noChangeArrowheads="1"/>
              </p:cNvSpPr>
              <p:nvPr/>
            </p:nvSpPr>
            <p:spPr bwMode="auto">
              <a:xfrm>
                <a:off x="6660" y="3502"/>
                <a:ext cx="180" cy="144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0" name="Rectangle 14"/>
              <p:cNvSpPr>
                <a:spLocks noChangeArrowheads="1"/>
              </p:cNvSpPr>
              <p:nvPr/>
            </p:nvSpPr>
            <p:spPr bwMode="auto">
              <a:xfrm>
                <a:off x="6840" y="3502"/>
                <a:ext cx="1080" cy="180"/>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1" name="Text Box 15"/>
              <p:cNvSpPr txBox="1">
                <a:spLocks noChangeArrowheads="1"/>
              </p:cNvSpPr>
              <p:nvPr/>
            </p:nvSpPr>
            <p:spPr bwMode="auto">
              <a:xfrm>
                <a:off x="7740" y="4140"/>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 Box 16"/>
              <p:cNvSpPr txBox="1">
                <a:spLocks noChangeArrowheads="1"/>
              </p:cNvSpPr>
              <p:nvPr/>
            </p:nvSpPr>
            <p:spPr bwMode="auto">
              <a:xfrm>
                <a:off x="7200" y="4582"/>
                <a:ext cx="36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endParaRPr lang="he-IL" dirty="0"/>
          </a:p>
        </p:txBody>
      </p:sp>
      <p:sp>
        <p:nvSpPr>
          <p:cNvPr id="3" name="Content Placeholder 2"/>
          <p:cNvSpPr>
            <a:spLocks noGrp="1"/>
          </p:cNvSpPr>
          <p:nvPr>
            <p:ph idx="1"/>
          </p:nvPr>
        </p:nvSpPr>
        <p:spPr/>
        <p:txBody>
          <a:bodyPr/>
          <a:lstStyle/>
          <a:p>
            <a:pPr>
              <a:buNone/>
            </a:pPr>
            <a:r>
              <a:rPr lang="he-IL" dirty="0"/>
              <a:t>זהו אלגוריתם חיפוש שבהנתן גרף, מצב התחלתי ומטרה, מוצא את המסלול הזול ביותר שמתחיל במצב ההתחלתי ומסתיים במטרה הנתונה</a:t>
            </a:r>
            <a:r>
              <a:rPr lang="he-IL" dirty="0" smtClean="0"/>
              <a:t>.</a:t>
            </a:r>
            <a:endParaRPr lang="en-US" dirty="0" smtClean="0"/>
          </a:p>
          <a:p>
            <a:pPr>
              <a:buNone/>
            </a:pPr>
            <a:r>
              <a:rPr lang="he-IL" dirty="0" smtClean="0"/>
              <a:t>הוא עובד כמו </a:t>
            </a:r>
            <a:r>
              <a:rPr lang="en-US" dirty="0" smtClean="0"/>
              <a:t>BFS</a:t>
            </a:r>
            <a:r>
              <a:rPr lang="he-IL" dirty="0" smtClean="0"/>
              <a:t> רק שהוא מחליט להרחיב קודקודים עפ"י פונקציה יוריסטית.</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endParaRPr lang="he-IL" dirty="0"/>
          </a:p>
        </p:txBody>
      </p:sp>
      <p:sp>
        <p:nvSpPr>
          <p:cNvPr id="3" name="Content Placeholder 2"/>
          <p:cNvSpPr>
            <a:spLocks noGrp="1"/>
          </p:cNvSpPr>
          <p:nvPr>
            <p:ph idx="1"/>
          </p:nvPr>
        </p:nvSpPr>
        <p:spPr/>
        <p:txBody>
          <a:bodyPr>
            <a:normAutofit/>
          </a:bodyPr>
          <a:lstStyle/>
          <a:p>
            <a:pPr>
              <a:buNone/>
            </a:pPr>
            <a:r>
              <a:rPr lang="he-IL" dirty="0" smtClean="0"/>
              <a:t>    כעת</a:t>
            </a:r>
            <a:r>
              <a:rPr lang="he-IL" dirty="0"/>
              <a:t>, את אלגוריתם החיפוש הרצנו על גרף המצבים </a:t>
            </a:r>
            <a:r>
              <a:rPr lang="he-IL" dirty="0" smtClean="0"/>
              <a:t>שכל מצב מיוצג ע"י אוסף עובדות, </a:t>
            </a:r>
            <a:r>
              <a:rPr lang="he-IL" dirty="0"/>
              <a:t>כאשר תחילת הריצה היא בקודקוד שמייצג את המצב ההתחלתי והמטרה היא הקודקוד שמייצג את המצב הסופי בעולם הקוביות. כמובן שמעבר מקודקוד לקודקוד מתאפשר רק אם יש מסלול שמעביר אותנו בעולם הקוביות.  </a:t>
            </a:r>
            <a:endParaRPr lang="en-US" dirty="0"/>
          </a:p>
          <a:p>
            <a:pPr>
              <a:buNone/>
            </a:pPr>
            <a:endParaRPr lang="he-I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הפונקציות היורסיטיות</a:t>
            </a:r>
            <a:endParaRPr lang="he-IL" dirty="0"/>
          </a:p>
        </p:txBody>
      </p:sp>
      <p:sp>
        <p:nvSpPr>
          <p:cNvPr id="3" name="Content Placeholder 2"/>
          <p:cNvSpPr>
            <a:spLocks noGrp="1"/>
          </p:cNvSpPr>
          <p:nvPr>
            <p:ph idx="1"/>
          </p:nvPr>
        </p:nvSpPr>
        <p:spPr/>
        <p:txBody>
          <a:bodyPr>
            <a:normAutofit fontScale="92500" lnSpcReduction="10000"/>
          </a:bodyPr>
          <a:lstStyle/>
          <a:p>
            <a:pPr>
              <a:buNone/>
            </a:pPr>
            <a:r>
              <a:rPr lang="en-US" sz="2400" dirty="0" smtClean="0"/>
              <a:t>MisssingHeuristic</a:t>
            </a:r>
            <a:endParaRPr lang="en-US" sz="2400" dirty="0"/>
          </a:p>
          <a:p>
            <a:pPr>
              <a:buNone/>
            </a:pPr>
            <a:r>
              <a:rPr lang="he-IL" dirty="0" smtClean="0"/>
              <a:t> </a:t>
            </a:r>
            <a:r>
              <a:rPr lang="he-IL" sz="2400" dirty="0"/>
              <a:t>זוהי יוריסטיקה </a:t>
            </a:r>
            <a:r>
              <a:rPr lang="he-IL" sz="2400" dirty="0" smtClean="0"/>
              <a:t>שמחשבת כמה עובדות </a:t>
            </a:r>
            <a:r>
              <a:rPr lang="he-IL" sz="2400" dirty="0"/>
              <a:t>נמצאות במצב הסופי שלא נמצאות במצב הנוכחי</a:t>
            </a:r>
            <a:r>
              <a:rPr lang="he-IL" sz="2400" dirty="0" smtClean="0"/>
              <a:t>.</a:t>
            </a:r>
          </a:p>
          <a:p>
            <a:pPr>
              <a:buNone/>
            </a:pPr>
            <a:r>
              <a:rPr lang="en-US" sz="2400" dirty="0"/>
              <a:t>FactDistanceHeuristic</a:t>
            </a:r>
          </a:p>
          <a:p>
            <a:pPr>
              <a:buNone/>
            </a:pPr>
            <a:r>
              <a:rPr lang="he-IL" sz="2400" dirty="0"/>
              <a:t>זוהי יוריסטיקה </a:t>
            </a:r>
            <a:r>
              <a:rPr lang="he-IL" sz="2400" dirty="0" smtClean="0"/>
              <a:t>שמחשבת לכל קוביה </a:t>
            </a:r>
            <a:r>
              <a:rPr lang="he-IL" sz="2400" dirty="0"/>
              <a:t>שלא נמצאת באותו מקום, כמה קוביות יש מעליה, מה שאומר כמה קוביות נצטרך להזיז כדי להגיע למיקום במצב הסופי. </a:t>
            </a:r>
            <a:endParaRPr lang="he-IL" sz="2400" dirty="0" smtClean="0"/>
          </a:p>
          <a:p>
            <a:pPr>
              <a:buNone/>
            </a:pPr>
            <a:r>
              <a:rPr lang="en-US" sz="2400" dirty="0"/>
              <a:t>ReduceProblemHeuristic</a:t>
            </a:r>
          </a:p>
          <a:p>
            <a:pPr>
              <a:buNone/>
            </a:pPr>
            <a:r>
              <a:rPr lang="he-IL" sz="2400" dirty="0"/>
              <a:t>זוהי פונקציה </a:t>
            </a:r>
            <a:r>
              <a:rPr lang="he-IL" sz="2400" dirty="0" smtClean="0"/>
              <a:t>שמחפשת </a:t>
            </a:r>
            <a:r>
              <a:rPr lang="he-IL" sz="2400" dirty="0"/>
              <a:t>קוביות שנמצאות אחת </a:t>
            </a:r>
            <a:r>
              <a:rPr lang="he-IL" sz="2400" dirty="0" smtClean="0"/>
              <a:t>על השנייה </a:t>
            </a:r>
            <a:r>
              <a:rPr lang="he-IL" sz="2400" dirty="0"/>
              <a:t>גם במצב הנוכחי וגם במצב </a:t>
            </a:r>
            <a:r>
              <a:rPr lang="he-IL" sz="2400" dirty="0" smtClean="0"/>
              <a:t>הסופי. פונקציה </a:t>
            </a:r>
            <a:r>
              <a:rPr lang="he-IL" sz="2400" dirty="0"/>
              <a:t>זו גורמת להם להיות כקוביה </a:t>
            </a:r>
            <a:r>
              <a:rPr lang="he-IL" sz="2400" dirty="0" smtClean="0"/>
              <a:t>אחת ובכך יוצרת בעיה יותר מצומצמת שהפיתרון אליה נותן לנו אינדיקציה על הפיתרון של הבעיה הנוכחית.</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האלגוריתם החמדני</a:t>
            </a:r>
            <a:endParaRPr lang="he-IL" dirty="0"/>
          </a:p>
        </p:txBody>
      </p:sp>
      <p:sp>
        <p:nvSpPr>
          <p:cNvPr id="3" name="Content Placeholder 2"/>
          <p:cNvSpPr>
            <a:spLocks noGrp="1"/>
          </p:cNvSpPr>
          <p:nvPr>
            <p:ph idx="1"/>
          </p:nvPr>
        </p:nvSpPr>
        <p:spPr/>
        <p:txBody>
          <a:bodyPr>
            <a:normAutofit lnSpcReduction="10000"/>
          </a:bodyPr>
          <a:lstStyle/>
          <a:p>
            <a:r>
              <a:rPr lang="he-IL" dirty="0"/>
              <a:t>האלגוריתם הגרידי מטפל מגדל מגדל. בטיפול במגדל מסויים הוא יסיים לבנות אותו ורק אז יעבור למגדל הבא. הוא יעשה את כל הצעדים הדרושים גם אם זה אומר לפרק מגדלים אחרים שכמעט בנויים.</a:t>
            </a:r>
            <a:endParaRPr lang="en-US" dirty="0"/>
          </a:p>
          <a:p>
            <a:r>
              <a:rPr lang="he-IL" dirty="0"/>
              <a:t>הוא לא אלגוריתם אופטימלי, הוא מוצא פיתרון לא אופטימלי. בחלק מהמקרים הוא אפילו יגיע למצב שהוא שם את כל הקוביות על השולחן ומתחיל לבנות מחדש את הבניינים. </a:t>
            </a:r>
            <a:endParaRPr lang="en-US" dirty="0"/>
          </a:p>
          <a:p>
            <a:pPr>
              <a:buNone/>
            </a:pPr>
            <a:endParaRPr lang="he-IL"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557</Words>
  <Application>Microsoft Office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מבוא לבינה מלאכותית:  פתרון בעיות תכנון (Planning) ויישומן בעולם הקוביות  (blocks-world)   </vt:lpstr>
      <vt:lpstr>תיאור הבעיה</vt:lpstr>
      <vt:lpstr>מודל הבעיה</vt:lpstr>
      <vt:lpstr>מודל הבעיה</vt:lpstr>
      <vt:lpstr>מודל הבעיה</vt:lpstr>
      <vt:lpstr>A*</vt:lpstr>
      <vt:lpstr>A*</vt:lpstr>
      <vt:lpstr>הפונקציות היורסיטיות</vt:lpstr>
      <vt:lpstr>האלגוריתם החמדני</vt:lpstr>
      <vt:lpstr>השוואה בין היורסטיקות</vt:lpstr>
      <vt:lpstr>השוואה בין היורסטיקות</vt:lpstr>
      <vt:lpstr>השוואה בין היוריסטיקות</vt:lpstr>
      <vt:lpstr>השוואה בין היוריסטיקות</vt:lpstr>
      <vt:lpstr>השוואה בין ה-A* לאלגוריתם הגרידי</vt:lpstr>
      <vt:lpstr>ניסיון לממש hill climbing</vt:lpstr>
      <vt:lpstr>תודה רבה</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meir</dc:creator>
  <cp:lastModifiedBy>meir</cp:lastModifiedBy>
  <cp:revision>29</cp:revision>
  <dcterms:created xsi:type="dcterms:W3CDTF">2010-03-21T10:56:23Z</dcterms:created>
  <dcterms:modified xsi:type="dcterms:W3CDTF">2010-03-22T13:35:16Z</dcterms:modified>
</cp:coreProperties>
</file>