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bster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>
                <a:latin typeface="Lobster"/>
                <a:ea typeface="Lobster"/>
                <a:cs typeface="Lobster"/>
                <a:sym typeface="Lobster"/>
              </a:rPr>
              <a:t>Travel agency decision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429000"/>
            <a:ext cx="6858000" cy="2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Caroline Le Verdier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Elie Bensoussan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Anaelle Fer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Clémence Arnaud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Michel Matei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Inès Dronet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fr-FR" sz="1800">
                <a:latin typeface="Lobster"/>
                <a:ea typeface="Lobster"/>
                <a:cs typeface="Lobster"/>
                <a:sym typeface="Lobster"/>
              </a:rPr>
              <a:t>Coline Vivert 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94310" y="41671"/>
            <a:ext cx="8321040" cy="58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Analytics roadmap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94310" y="1026597"/>
            <a:ext cx="2903217" cy="102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94310" y="1028610"/>
            <a:ext cx="2903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question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194310" y="2185246"/>
            <a:ext cx="2903217" cy="2235624"/>
            <a:chOff x="457199" y="2389820"/>
            <a:chExt cx="2640329" cy="2235624"/>
          </a:xfrm>
        </p:grpSpPr>
        <p:sp>
          <p:nvSpPr>
            <p:cNvPr id="94" name="Google Shape;94;p14"/>
            <p:cNvSpPr/>
            <p:nvPr/>
          </p:nvSpPr>
          <p:spPr>
            <a:xfrm>
              <a:off x="457199" y="2389820"/>
              <a:ext cx="2640329" cy="223562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57199" y="2393651"/>
              <a:ext cx="26403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Context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happened, where and when.</a:t>
              </a:r>
              <a:endParaRPr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94310" y="4546907"/>
            <a:ext cx="2903218" cy="1845003"/>
            <a:chOff x="457198" y="4546907"/>
            <a:chExt cx="2640330" cy="1741497"/>
          </a:xfrm>
        </p:grpSpPr>
        <p:sp>
          <p:nvSpPr>
            <p:cNvPr id="97" name="Google Shape;97;p14"/>
            <p:cNvSpPr/>
            <p:nvPr/>
          </p:nvSpPr>
          <p:spPr>
            <a:xfrm>
              <a:off x="457199" y="4546907"/>
              <a:ext cx="2640329" cy="174149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57198" y="4557385"/>
              <a:ext cx="26403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Stakeholders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actions, by who and for when.</a:t>
              </a:r>
              <a:endParaRPr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6176008" y="1025326"/>
            <a:ext cx="2781295" cy="3395543"/>
            <a:chOff x="3246120" y="2366878"/>
            <a:chExt cx="2781295" cy="2053992"/>
          </a:xfrm>
        </p:grpSpPr>
        <p:sp>
          <p:nvSpPr>
            <p:cNvPr id="100" name="Google Shape;100;p14"/>
            <p:cNvSpPr/>
            <p:nvPr/>
          </p:nvSpPr>
          <p:spPr>
            <a:xfrm>
              <a:off x="3246120" y="2368090"/>
              <a:ext cx="2781295" cy="205278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46120" y="2366878"/>
              <a:ext cx="2781295" cy="288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Findings → Insights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Patterns, results, implications</a:t>
              </a: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6120749" y="4558007"/>
            <a:ext cx="2836551" cy="1833902"/>
            <a:chOff x="6120749" y="4447537"/>
            <a:chExt cx="2836551" cy="1944373"/>
          </a:xfrm>
        </p:grpSpPr>
        <p:sp>
          <p:nvSpPr>
            <p:cNvPr id="103" name="Google Shape;103;p14"/>
            <p:cNvSpPr/>
            <p:nvPr/>
          </p:nvSpPr>
          <p:spPr>
            <a:xfrm>
              <a:off x="6176006" y="4447537"/>
              <a:ext cx="2781294" cy="194437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120749" y="4447537"/>
              <a:ext cx="27812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/>
          <p:nvPr/>
        </p:nvSpPr>
        <p:spPr>
          <a:xfrm>
            <a:off x="194310" y="1263854"/>
            <a:ext cx="2903217" cy="78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94372" y="2694521"/>
            <a:ext cx="29031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Travel agency plans to launch a new guided tour in a country. They have asked us to determine </a:t>
            </a: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whether</a:t>
            </a: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security and economic factors affect the number of arrivals in a country.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94310" y="5011852"/>
            <a:ext cx="2903217" cy="138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Travel agencies, tourists, countries, investors, air</a:t>
            </a: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 transport </a:t>
            </a:r>
            <a:r>
              <a:rPr lang="fr-FR" sz="1100">
                <a:latin typeface="Roboto"/>
                <a:ea typeface="Roboto"/>
                <a:cs typeface="Roboto"/>
                <a:sym typeface="Roboto"/>
              </a:rPr>
              <a:t>companies, cruise companies</a:t>
            </a:r>
            <a:r>
              <a:rPr lang="fr-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3218484" y="3140213"/>
            <a:ext cx="2781302" cy="1912652"/>
            <a:chOff x="3246113" y="2366878"/>
            <a:chExt cx="2781302" cy="2053992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3246120" y="2366878"/>
              <a:ext cx="2781295" cy="2053992"/>
              <a:chOff x="3246120" y="2366878"/>
              <a:chExt cx="2781295" cy="2053992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3246120" y="2368090"/>
                <a:ext cx="2781295" cy="20527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246120" y="2366878"/>
                <a:ext cx="2781295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Intuition → Hypotheses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Informed guess of causes &amp; drivers</a:t>
                </a:r>
                <a:endParaRPr/>
              </a:p>
            </p:txBody>
          </p:sp>
        </p:grpSp>
        <p:sp>
          <p:nvSpPr>
            <p:cNvPr id="112" name="Google Shape;112;p14"/>
            <p:cNvSpPr/>
            <p:nvPr/>
          </p:nvSpPr>
          <p:spPr>
            <a:xfrm>
              <a:off x="3246113" y="2843932"/>
              <a:ext cx="2756540" cy="157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Roboto"/>
                  <a:ea typeface="Roboto"/>
                  <a:cs typeface="Roboto"/>
                  <a:sym typeface="Roboto"/>
                </a:rPr>
                <a:t>Rich countries with high level of wealth attract more tourists.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Roboto"/>
                  <a:ea typeface="Roboto"/>
                  <a:cs typeface="Roboto"/>
                  <a:sym typeface="Roboto"/>
                </a:rPr>
                <a:t>Countries with security problems have lower numbers of arrivals.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3218484" y="2214201"/>
            <a:ext cx="2793680" cy="859484"/>
            <a:chOff x="3233735" y="4546906"/>
            <a:chExt cx="2793680" cy="859484"/>
          </a:xfrm>
        </p:grpSpPr>
        <p:grpSp>
          <p:nvGrpSpPr>
            <p:cNvPr id="114" name="Google Shape;114;p14"/>
            <p:cNvGrpSpPr/>
            <p:nvPr/>
          </p:nvGrpSpPr>
          <p:grpSpPr>
            <a:xfrm>
              <a:off x="3246120" y="4546906"/>
              <a:ext cx="2781295" cy="859484"/>
              <a:chOff x="3387088" y="3906520"/>
              <a:chExt cx="2640330" cy="768350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3387089" y="3906520"/>
                <a:ext cx="2640329" cy="76835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387088" y="3908315"/>
                <a:ext cx="26403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</p:txBody>
          </p:sp>
        </p:grpSp>
        <p:sp>
          <p:nvSpPr>
            <p:cNvPr id="117" name="Google Shape;117;p14"/>
            <p:cNvSpPr/>
            <p:nvPr/>
          </p:nvSpPr>
          <p:spPr>
            <a:xfrm>
              <a:off x="3233735" y="4818863"/>
              <a:ext cx="2781296" cy="58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Roboto"/>
                  <a:ea typeface="Roboto"/>
                  <a:cs typeface="Roboto"/>
                  <a:sym typeface="Roboto"/>
                </a:rPr>
                <a:t>8 quantitative and qualitative variables studied on 30 countries worldwide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3246105" y="1022688"/>
            <a:ext cx="2781358" cy="1123856"/>
            <a:chOff x="3244205" y="5532426"/>
            <a:chExt cx="2758500" cy="859484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3246120" y="5532426"/>
              <a:ext cx="2756534" cy="859484"/>
              <a:chOff x="3387088" y="3906520"/>
              <a:chExt cx="2640330" cy="76835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3387089" y="3906520"/>
                <a:ext cx="2640329" cy="76835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387088" y="3908315"/>
                <a:ext cx="2640329" cy="275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Methodology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14"/>
            <p:cNvSpPr/>
            <p:nvPr/>
          </p:nvSpPr>
          <p:spPr>
            <a:xfrm>
              <a:off x="3244205" y="5726926"/>
              <a:ext cx="27585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latin typeface="Roboto"/>
                  <a:ea typeface="Roboto"/>
                  <a:cs typeface="Roboto"/>
                  <a:sym typeface="Roboto"/>
                </a:rPr>
                <a:t>We use hierarchical clustering analysis to identify groups of similar countries based on their number of tourists and other economics variables. Describe clusters using hypothesis tests.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4"/>
          <p:cNvSpPr/>
          <p:nvPr/>
        </p:nvSpPr>
        <p:spPr>
          <a:xfrm>
            <a:off x="6176000" y="1423027"/>
            <a:ext cx="27813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highlight>
                  <a:srgbClr val="FFFFFF"/>
                </a:highlight>
              </a:rPr>
              <a:t>With Anova test : </a:t>
            </a:r>
            <a:endParaRPr sz="80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highlight>
                  <a:srgbClr val="FFFFFF"/>
                </a:highlight>
              </a:rPr>
              <a:t>-The average of GDP in each clusters is not the same, the  percentage of growth of wealth is different between the 3 clusters. </a:t>
            </a:r>
            <a:endParaRPr sz="80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highlight>
                  <a:srgbClr val="FFFFFF"/>
                </a:highlight>
              </a:rPr>
              <a:t>-The average life expectancy and GDP per capita between the 3 groups is not significantly different. </a:t>
            </a:r>
            <a:endParaRPr sz="80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highlight>
                  <a:srgbClr val="FFFFFF"/>
                </a:highlight>
              </a:rPr>
              <a:t>With Chi-Squared test, the high risks natural disasters, the conflicts and the democracy are not significative. This variables doesn’t affect the arrivals. </a:t>
            </a:r>
            <a:endParaRPr sz="80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>
                <a:highlight>
                  <a:srgbClr val="FFFFFF"/>
                </a:highlight>
              </a:rPr>
              <a:t>Cluster 3 includes the countries with the highest number of tourist arrivals, the highest life expectancy, and the lowest GDP per capita. It has a relatively high growth percentage of  national income.</a:t>
            </a:r>
            <a:endParaRPr sz="800"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800">
                <a:highlight>
                  <a:srgbClr val="FFFFFF"/>
                </a:highlight>
              </a:rPr>
              <a:t>Cluster 1 represents the grouping of countries with the lowest national income</a:t>
            </a:r>
            <a:endParaRPr sz="800"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800">
                <a:highlight>
                  <a:srgbClr val="FFFFFF"/>
                </a:highlight>
              </a:rPr>
              <a:t>Cluster 2 represents the grouping of countries with the highest national income, the lowest life expectancy and the countries with the highest GDP per capita.</a:t>
            </a:r>
            <a:endParaRPr sz="800"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800">
                <a:highlight>
                  <a:srgbClr val="FFFFFF"/>
                </a:highlight>
              </a:rPr>
              <a:t>The comparison between clusters allows us to affirm that it is the number 3 cluster that welcomes the most people</a:t>
            </a:r>
            <a:r>
              <a:rPr lang="fr-FR" sz="8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endParaRPr sz="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6188375" y="4771325"/>
            <a:ext cx="2697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To launch a guided tour in a country, the travel agency doesn’t need to take into account security  factors because the number of arrival doesn’t vary significatively depending on whether there is </a:t>
            </a: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democracy</a:t>
            </a:r>
            <a:r>
              <a:rPr lang="fr-FR" sz="1000">
                <a:latin typeface="Calibri"/>
                <a:ea typeface="Calibri"/>
                <a:cs typeface="Calibri"/>
                <a:sym typeface="Calibri"/>
              </a:rPr>
              <a:t>, risks of natural disasters or conflicts. The most important thing is the percentage of growth of national income, that is relatively  higher in countries with more numerous arrivals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4"/>
          <p:cNvCxnSpPr>
            <a:stCxn id="107" idx="2"/>
            <a:endCxn id="126" idx="2"/>
          </p:cNvCxnSpPr>
          <p:nvPr/>
        </p:nvCxnSpPr>
        <p:spPr>
          <a:xfrm rot="-5400000">
            <a:off x="3128668" y="4908560"/>
            <a:ext cx="600" cy="2966100"/>
          </a:xfrm>
          <a:prstGeom prst="bentConnector3">
            <a:avLst>
              <a:gd fmla="val -55687750" name="adj1"/>
            </a:avLst>
          </a:prstGeom>
          <a:noFill/>
          <a:ln cap="flat" cmpd="sng" w="127000">
            <a:solidFill>
              <a:schemeClr val="dk2">
                <a:alpha val="40000"/>
              </a:schemeClr>
            </a:solidFill>
            <a:prstDash val="solid"/>
            <a:bevel/>
            <a:headEnd len="sm" w="sm" type="none"/>
            <a:tailEnd len="sm" w="sm" type="triangle"/>
          </a:ln>
        </p:spPr>
      </p:cxnSp>
      <p:cxnSp>
        <p:nvCxnSpPr>
          <p:cNvPr id="127" name="Google Shape;127;p14"/>
          <p:cNvCxnSpPr>
            <a:stCxn id="121" idx="0"/>
            <a:endCxn id="100" idx="0"/>
          </p:cNvCxnSpPr>
          <p:nvPr/>
        </p:nvCxnSpPr>
        <p:spPr>
          <a:xfrm flipH="1" rot="-5400000">
            <a:off x="6101123" y="-438087"/>
            <a:ext cx="2100" cy="2928900"/>
          </a:xfrm>
          <a:prstGeom prst="bentConnector3">
            <a:avLst>
              <a:gd fmla="val -17257906" name="adj1"/>
            </a:avLst>
          </a:prstGeom>
          <a:noFill/>
          <a:ln cap="flat" cmpd="sng" w="127000">
            <a:solidFill>
              <a:schemeClr val="dk2">
                <a:alpha val="40000"/>
              </a:schemeClr>
            </a:solidFill>
            <a:prstDash val="solid"/>
            <a:bevel/>
            <a:headEnd len="sm" w="sm" type="none"/>
            <a:tailEnd len="sm" w="sm" type="triangle"/>
          </a:ln>
        </p:spPr>
      </p:cxnSp>
      <p:sp>
        <p:nvSpPr>
          <p:cNvPr id="128" name="Google Shape;128;p14"/>
          <p:cNvSpPr txBox="1"/>
          <p:nvPr/>
        </p:nvSpPr>
        <p:spPr>
          <a:xfrm>
            <a:off x="173850" y="751000"/>
            <a:ext cx="3000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security and economic factors affect the number of tourists arrivals in countries in 2015 ? </a:t>
            </a:r>
            <a:endParaRPr sz="1100"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3221355" y="5154272"/>
            <a:ext cx="2781331" cy="1236970"/>
            <a:chOff x="3246119" y="1025327"/>
            <a:chExt cx="2781331" cy="1236970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3246155" y="1025327"/>
              <a:ext cx="2781294" cy="1236970"/>
              <a:chOff x="3387086" y="1025327"/>
              <a:chExt cx="2640302" cy="1236970"/>
            </a:xfrm>
          </p:grpSpPr>
          <p:sp>
            <p:nvSpPr>
              <p:cNvPr id="131" name="Google Shape;131;p14"/>
              <p:cNvSpPr/>
              <p:nvPr/>
            </p:nvSpPr>
            <p:spPr>
              <a:xfrm>
                <a:off x="3387088" y="1026597"/>
                <a:ext cx="2640300" cy="12357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387086" y="1025327"/>
                <a:ext cx="26403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Analysis goals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Specific and measurable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" name="Google Shape;126;p14"/>
            <p:cNvSpPr/>
            <p:nvPr/>
          </p:nvSpPr>
          <p:spPr>
            <a:xfrm>
              <a:off x="3246119" y="1508346"/>
              <a:ext cx="27813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fr-FR" sz="1100">
                  <a:latin typeface="Roboto"/>
                  <a:ea typeface="Roboto"/>
                  <a:cs typeface="Roboto"/>
                  <a:sym typeface="Roboto"/>
                </a:rPr>
                <a:t>Segment a sample of countries based on the number of visitors. Identify and describe a number of segments.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628663" y="857946"/>
            <a:ext cx="78867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K</a:t>
            </a:r>
            <a:r>
              <a:rPr b="1" lang="fr-FR"/>
              <a:t>ey results: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/>
              <a:t>We chose to select 3 clusters. Then we </a:t>
            </a:r>
            <a:r>
              <a:rPr lang="fr-FR" sz="1400"/>
              <a:t> saw that variables such as natural risks, democracy and conflicts don’t impact the tourist attractivity of a country. Only the adjusted national income influences significantly the attractivity of a country.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R</a:t>
            </a:r>
            <a:r>
              <a:rPr b="1" lang="fr-FR"/>
              <a:t>ecommendations</a:t>
            </a:r>
            <a:r>
              <a:rPr lang="fr-FR"/>
              <a:t> thanks to our results: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400"/>
              <a:t>Regarding the results we prescribe that the travel agency focuses on the growth percentage of the country to decide whether or not to get settled in it. </a:t>
            </a:r>
            <a:endParaRPr sz="1400"/>
          </a:p>
        </p:txBody>
      </p:sp>
      <p:sp>
        <p:nvSpPr>
          <p:cNvPr id="138" name="Google Shape;138;p15"/>
          <p:cNvSpPr txBox="1"/>
          <p:nvPr/>
        </p:nvSpPr>
        <p:spPr>
          <a:xfrm>
            <a:off x="194310" y="41671"/>
            <a:ext cx="8321040" cy="58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highlights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00" y="2186375"/>
            <a:ext cx="3445100" cy="214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138" y="2277613"/>
            <a:ext cx="52959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213" y="3529812"/>
            <a:ext cx="5237774" cy="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28650" y="880946"/>
            <a:ext cx="7886700" cy="529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We collected our quantitative data on World development Indicators database and then we searched for qualitative values one-by-one. We put it in an excel file and saved it in csv format.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/>
              <a:t>There was no missing values.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We standardized the data with “scale” and isolated quantitative variables with “grpdata”.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194310" y="41671"/>
            <a:ext cx="8321040" cy="58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Annexe 1 : data collection and input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63" y="4098477"/>
            <a:ext cx="7412374" cy="18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28650" y="880946"/>
            <a:ext cx="7886700" cy="529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After loading our dataset and inspecting our datas we selected quantitative variables and we normalized them. We performed </a:t>
            </a:r>
            <a:r>
              <a:rPr lang="fr-FR" sz="1800"/>
              <a:t>hierarchical</a:t>
            </a:r>
            <a:r>
              <a:rPr lang="fr-FR" sz="1800"/>
              <a:t> clustering with “hclust”. We plot our datas to see our different clusters. We counted the number of individuals in each cluster, and we choose to keep 3 </a:t>
            </a:r>
            <a:r>
              <a:rPr lang="fr-FR" sz="1800"/>
              <a:t>clusters</a:t>
            </a:r>
            <a:r>
              <a:rPr lang="fr-FR" sz="1800"/>
              <a:t>. Then, we described the clusters using ANOVA tests and Chi-squared tes</a:t>
            </a:r>
            <a:r>
              <a:rPr lang="fr-FR" sz="1800"/>
              <a:t>ts  for relationships between groups and variables. We also used plot, Tukey tests and means with “tapply”.</a:t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We wanted to find the group with more arrivals and find common </a:t>
            </a:r>
            <a:r>
              <a:rPr lang="fr-FR" sz="1800"/>
              <a:t>characteristics</a:t>
            </a:r>
            <a:r>
              <a:rPr lang="fr-FR" sz="1800"/>
              <a:t> of countries in the same group. So we found Groups and Clusters analysis relevant. </a:t>
            </a: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-FR" sz="1800"/>
              <a:t>We encountered difficulties to analyse our datas and find the good tests and</a:t>
            </a:r>
            <a:endParaRPr sz="18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800"/>
              <a:t>variables.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/>
              <a:t>	</a:t>
            </a:r>
            <a:endParaRPr sz="1800"/>
          </a:p>
        </p:txBody>
      </p:sp>
      <p:sp>
        <p:nvSpPr>
          <p:cNvPr id="154" name="Google Shape;154;p17"/>
          <p:cNvSpPr txBox="1"/>
          <p:nvPr/>
        </p:nvSpPr>
        <p:spPr>
          <a:xfrm>
            <a:off x="194310" y="41671"/>
            <a:ext cx="8321040" cy="58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Annexe 2 : data processing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28650" y="880946"/>
            <a:ext cx="7886700" cy="5296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   Anova results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Chi squared tests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Confidence interval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Means for each quantitatives variables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194310" y="41671"/>
            <a:ext cx="8321040" cy="580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Annexe 3 : results</a:t>
            </a:r>
            <a:endParaRPr sz="3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275" y="977125"/>
            <a:ext cx="5237774" cy="8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25" y="3429001"/>
            <a:ext cx="4290525" cy="10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383" y="5474224"/>
            <a:ext cx="4847666" cy="10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138" y="2132713"/>
            <a:ext cx="52959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