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553F79D-A020-4929-9DCA-AD5A44BFDF1E}">
  <a:tblStyle styleId="{7553F79D-A020-4929-9DCA-AD5A44BFDF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0A23833-9217-4040-AD49-5DB35F8CF836}"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7d0b5f05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7d0b5f05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7d0b5f05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7d0b5f05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7d0b5f05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7d0b5f05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7d0b5f05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7d0b5f05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7d0b5f05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7d0b5f0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7d0b5f05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7d0b5f05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d0b5f05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7d0b5f05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7d0b5f05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7d0b5f05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7d0b5f05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7d0b5f05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7d0b5f05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7d0b5f05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7d0b5f05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7d0b5f05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7d0b5f05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7d0b5f05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Walton supermarket </a:t>
            </a:r>
            <a:endParaRPr/>
          </a:p>
          <a:p>
            <a:pPr indent="0" lvl="0" marL="0" rtl="0" algn="l">
              <a:spcBef>
                <a:spcPts val="0"/>
              </a:spcBef>
              <a:spcAft>
                <a:spcPts val="0"/>
              </a:spcAft>
              <a:buNone/>
            </a:pPr>
            <a:r>
              <a:rPr lang="fr"/>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BUSINESS STRATEGY</a:t>
            </a:r>
            <a:endParaRPr/>
          </a:p>
          <a:p>
            <a:pPr indent="0" lvl="0" marL="0" rtl="0" algn="l">
              <a:spcBef>
                <a:spcPts val="0"/>
              </a:spcBef>
              <a:spcAft>
                <a:spcPts val="0"/>
              </a:spcAft>
              <a:buNone/>
            </a:pPr>
            <a:r>
              <a:t/>
            </a:r>
            <a:endParaRPr/>
          </a:p>
        </p:txBody>
      </p:sp>
      <p:sp>
        <p:nvSpPr>
          <p:cNvPr id="88" name="Google Shape;88;p13"/>
          <p:cNvSpPr txBox="1"/>
          <p:nvPr/>
        </p:nvSpPr>
        <p:spPr>
          <a:xfrm>
            <a:off x="7259100" y="153100"/>
            <a:ext cx="1806300" cy="8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Elie Bensoussan</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Lucas Blazkowski</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Loïc Colliot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3) CFO </a:t>
            </a:r>
            <a:endParaRPr/>
          </a:p>
          <a:p>
            <a:pPr indent="0" lvl="0" marL="0" rtl="0" algn="l">
              <a:spcBef>
                <a:spcPts val="0"/>
              </a:spcBef>
              <a:spcAft>
                <a:spcPts val="0"/>
              </a:spcAft>
              <a:buNone/>
            </a:pPr>
            <a:r>
              <a:t/>
            </a:r>
            <a:endParaRPr/>
          </a:p>
        </p:txBody>
      </p:sp>
      <p:graphicFrame>
        <p:nvGraphicFramePr>
          <p:cNvPr id="139" name="Google Shape;139;p22"/>
          <p:cNvGraphicFramePr/>
          <p:nvPr/>
        </p:nvGraphicFramePr>
        <p:xfrm>
          <a:off x="954300" y="2090750"/>
          <a:ext cx="3000000" cy="3000000"/>
        </p:xfrm>
        <a:graphic>
          <a:graphicData uri="http://schemas.openxmlformats.org/drawingml/2006/table">
            <a:tbl>
              <a:tblPr>
                <a:noFill/>
                <a:tableStyleId>{7553F79D-A020-4929-9DCA-AD5A44BFDF1E}</a:tableStyleId>
              </a:tblPr>
              <a:tblGrid>
                <a:gridCol w="3619500"/>
                <a:gridCol w="3619500"/>
              </a:tblGrid>
              <a:tr h="616400">
                <a:tc>
                  <a:txBody>
                    <a:bodyPr>
                      <a:noAutofit/>
                    </a:bodyPr>
                    <a:lstStyle/>
                    <a:p>
                      <a:pPr indent="0" lvl="0" marL="0" rtl="0" algn="ctr">
                        <a:spcBef>
                          <a:spcPts val="0"/>
                        </a:spcBef>
                        <a:spcAft>
                          <a:spcPts val="0"/>
                        </a:spcAft>
                        <a:buNone/>
                      </a:pPr>
                      <a:r>
                        <a:rPr lang="fr" sz="1100"/>
                        <a:t>Mission</a:t>
                      </a:r>
                      <a:endParaRPr/>
                    </a:p>
                  </a:txBody>
                  <a:tcPr marT="91425" marB="91425" marR="91425" marL="91425">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100"/>
                        <a:t>KPI</a:t>
                      </a:r>
                      <a:endParaRPr/>
                    </a:p>
                  </a:txBody>
                  <a:tcPr marT="91425" marB="91425" marR="91425" marL="91425">
                    <a:lnB cap="flat" cmpd="sng" w="12700">
                      <a:solidFill>
                        <a:srgbClr val="000000"/>
                      </a:solidFill>
                      <a:prstDash val="solid"/>
                      <a:round/>
                      <a:headEnd len="sm" w="sm" type="none"/>
                      <a:tailEnd len="sm" w="sm" type="none"/>
                    </a:lnB>
                  </a:tcPr>
                </a:tc>
              </a:tr>
              <a:tr h="760225">
                <a:tc>
                  <a:txBody>
                    <a:bodyPr>
                      <a:noAutofit/>
                    </a:bodyPr>
                    <a:lstStyle/>
                    <a:p>
                      <a:pPr indent="-298450" lvl="0" marL="457200" rtl="0" algn="l">
                        <a:spcBef>
                          <a:spcPts val="0"/>
                        </a:spcBef>
                        <a:spcAft>
                          <a:spcPts val="0"/>
                        </a:spcAft>
                        <a:buSzPts val="1100"/>
                        <a:buChar char="-"/>
                      </a:pPr>
                      <a:r>
                        <a:rPr lang="fr" sz="1100"/>
                        <a:t>Analyze the revenue by annual income categories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298450" lvl="0" marL="457200" rtl="0" algn="l">
                        <a:spcBef>
                          <a:spcPts val="0"/>
                        </a:spcBef>
                        <a:spcAft>
                          <a:spcPts val="0"/>
                        </a:spcAft>
                        <a:buSzPts val="1100"/>
                        <a:buChar char="-"/>
                      </a:pPr>
                      <a:r>
                        <a:rPr lang="fr" sz="1100"/>
                        <a:t>revenue by annual income categories</a:t>
                      </a:r>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6400">
                <a:tc>
                  <a:txBody>
                    <a:bodyPr>
                      <a:noAutofit/>
                    </a:bodyPr>
                    <a:lstStyle/>
                    <a:p>
                      <a:pPr indent="-298450" lvl="0" marL="457200" rtl="0" algn="l">
                        <a:spcBef>
                          <a:spcPts val="0"/>
                        </a:spcBef>
                        <a:spcAft>
                          <a:spcPts val="0"/>
                        </a:spcAft>
                        <a:buSzPts val="1100"/>
                        <a:buChar char="-"/>
                      </a:pPr>
                      <a:r>
                        <a:rPr lang="fr" sz="1100"/>
                        <a:t>Analyze the sum of the  revenue by months</a:t>
                      </a:r>
                      <a:endParaRPr/>
                    </a:p>
                  </a:txBody>
                  <a:tcPr marT="91425" marB="91425" marR="91425" marL="91425">
                    <a:lnT cap="flat" cmpd="sng" w="12700">
                      <a:solidFill>
                        <a:srgbClr val="000000"/>
                      </a:solidFill>
                      <a:prstDash val="solid"/>
                      <a:round/>
                      <a:headEnd len="sm" w="sm" type="none"/>
                      <a:tailEnd len="sm" w="sm" type="none"/>
                    </a:lnT>
                  </a:tcPr>
                </a:tc>
                <a:tc>
                  <a:txBody>
                    <a:bodyPr>
                      <a:noAutofit/>
                    </a:bodyPr>
                    <a:lstStyle/>
                    <a:p>
                      <a:pPr indent="-298450" lvl="0" marL="457200" rtl="0" algn="l">
                        <a:spcBef>
                          <a:spcPts val="0"/>
                        </a:spcBef>
                        <a:spcAft>
                          <a:spcPts val="0"/>
                        </a:spcAft>
                        <a:buSzPts val="1100"/>
                        <a:buChar char="-"/>
                      </a:pPr>
                      <a:r>
                        <a:rPr lang="fr" sz="1100"/>
                        <a:t>revenue by month</a:t>
                      </a:r>
                      <a:endParaRPr/>
                    </a:p>
                  </a:txBody>
                  <a:tcPr marT="91425" marB="91425" marR="91425" marL="91425">
                    <a:lnT cap="flat" cmpd="sng" w="12700">
                      <a:solidFill>
                        <a:srgbClr val="000000"/>
                      </a:solidFill>
                      <a:prstDash val="solid"/>
                      <a:round/>
                      <a:headEnd len="sm" w="sm" type="none"/>
                      <a:tailEnd len="sm" w="sm" type="none"/>
                    </a:lnT>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7650" y="590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Revenue by annual income categories</a:t>
            </a:r>
            <a:endParaRPr/>
          </a:p>
        </p:txBody>
      </p:sp>
      <p:pic>
        <p:nvPicPr>
          <p:cNvPr id="145" name="Google Shape;145;p23"/>
          <p:cNvPicPr preferRelativeResize="0"/>
          <p:nvPr/>
        </p:nvPicPr>
        <p:blipFill>
          <a:blip r:embed="rId3">
            <a:alphaModFix/>
          </a:blip>
          <a:stretch>
            <a:fillRect/>
          </a:stretch>
        </p:blipFill>
        <p:spPr>
          <a:xfrm>
            <a:off x="910150" y="1290900"/>
            <a:ext cx="6429375" cy="365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612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Revenue by month</a:t>
            </a:r>
            <a:endParaRPr/>
          </a:p>
        </p:txBody>
      </p:sp>
      <p:pic>
        <p:nvPicPr>
          <p:cNvPr id="151" name="Google Shape;151;p24"/>
          <p:cNvPicPr preferRelativeResize="0"/>
          <p:nvPr/>
        </p:nvPicPr>
        <p:blipFill>
          <a:blip r:embed="rId3">
            <a:alphaModFix/>
          </a:blip>
          <a:stretch>
            <a:fillRect/>
          </a:stretch>
        </p:blipFill>
        <p:spPr>
          <a:xfrm>
            <a:off x="1212000" y="1298950"/>
            <a:ext cx="6429375" cy="3690824"/>
          </a:xfrm>
          <a:prstGeom prst="rect">
            <a:avLst/>
          </a:prstGeom>
          <a:noFill/>
          <a:ln>
            <a:noFill/>
          </a:ln>
        </p:spPr>
      </p:pic>
      <p:sp>
        <p:nvSpPr>
          <p:cNvPr id="152" name="Google Shape;152;p24"/>
          <p:cNvSpPr txBox="1"/>
          <p:nvPr/>
        </p:nvSpPr>
        <p:spPr>
          <a:xfrm>
            <a:off x="4150000" y="2955300"/>
            <a:ext cx="2666100" cy="14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Lato"/>
                <a:ea typeface="Lato"/>
                <a:cs typeface="Lato"/>
                <a:sym typeface="Lato"/>
              </a:rPr>
              <a:t>Huge decrease on December, we have to increase the number of christmas products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CFO Recommendations </a:t>
            </a:r>
            <a:endParaRPr/>
          </a:p>
        </p:txBody>
      </p:sp>
      <p:sp>
        <p:nvSpPr>
          <p:cNvPr id="158" name="Google Shape;158;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For the next period, we have to attract more rich family to spend in our store. To reach this goal, we will sell luxury products, make our stores more attractive and build a luxury brand image.  And we have to focus and the 30k-50k range because this is the range where we win the most of our revenu.</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fr"/>
              <a:t>Sales are suppose to be high on December, it’s a big period of consumption. We need to sell more Christmas products ( toys and luxury food ).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551750"/>
            <a:ext cx="7688700" cy="535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AutoNum type="arabicParenR"/>
            </a:pPr>
            <a:r>
              <a:rPr lang="fr"/>
              <a:t>Sales Manager </a:t>
            </a:r>
            <a:endParaRPr/>
          </a:p>
        </p:txBody>
      </p:sp>
      <p:graphicFrame>
        <p:nvGraphicFramePr>
          <p:cNvPr id="94" name="Google Shape;94;p14"/>
          <p:cNvGraphicFramePr/>
          <p:nvPr/>
        </p:nvGraphicFramePr>
        <p:xfrm>
          <a:off x="727638" y="1545300"/>
          <a:ext cx="3000000" cy="3000000"/>
        </p:xfrm>
        <a:graphic>
          <a:graphicData uri="http://schemas.openxmlformats.org/drawingml/2006/table">
            <a:tbl>
              <a:tblPr>
                <a:noFill/>
                <a:tableStyleId>{7553F79D-A020-4929-9DCA-AD5A44BFDF1E}</a:tableStyleId>
              </a:tblPr>
              <a:tblGrid>
                <a:gridCol w="3828625"/>
                <a:gridCol w="3860075"/>
              </a:tblGrid>
              <a:tr h="690075">
                <a:tc>
                  <a:txBody>
                    <a:bodyPr>
                      <a:noAutofit/>
                    </a:bodyPr>
                    <a:lstStyle/>
                    <a:p>
                      <a:pPr indent="0" lvl="0" marL="0" rtl="0" algn="ctr">
                        <a:spcBef>
                          <a:spcPts val="0"/>
                        </a:spcBef>
                        <a:spcAft>
                          <a:spcPts val="0"/>
                        </a:spcAft>
                        <a:buNone/>
                      </a:pPr>
                      <a:r>
                        <a:rPr b="1" lang="fr"/>
                        <a:t>Mission</a:t>
                      </a:r>
                      <a:endParaRPr b="1"/>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fr"/>
                        <a:t>KPI</a:t>
                      </a:r>
                      <a:endParaRPr b="1"/>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9750">
                <a:tc>
                  <a:txBody>
                    <a:bodyPr>
                      <a:noAutofit/>
                    </a:bodyPr>
                    <a:lstStyle/>
                    <a:p>
                      <a:pPr indent="-317500" lvl="0" marL="457200" rtl="0" algn="l">
                        <a:spcBef>
                          <a:spcPts val="0"/>
                        </a:spcBef>
                        <a:spcAft>
                          <a:spcPts val="0"/>
                        </a:spcAft>
                        <a:buSzPts val="1400"/>
                        <a:buChar char="-"/>
                      </a:pPr>
                      <a:r>
                        <a:rPr lang="fr"/>
                        <a:t>Increase the number of units sold by purchase</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317500" lvl="0" marL="457200" rtl="0" algn="l">
                        <a:spcBef>
                          <a:spcPts val="0"/>
                        </a:spcBef>
                        <a:spcAft>
                          <a:spcPts val="0"/>
                        </a:spcAft>
                        <a:buSzPts val="1400"/>
                        <a:buChar char="-"/>
                      </a:pPr>
                      <a:r>
                        <a:rPr lang="fr"/>
                        <a:t>units sold by purchase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9750">
                <a:tc>
                  <a:txBody>
                    <a:bodyPr>
                      <a:noAutofit/>
                    </a:bodyPr>
                    <a:lstStyle/>
                    <a:p>
                      <a:pPr indent="-317500" lvl="0" marL="457200" rtl="0" algn="l">
                        <a:spcBef>
                          <a:spcPts val="0"/>
                        </a:spcBef>
                        <a:spcAft>
                          <a:spcPts val="0"/>
                        </a:spcAft>
                        <a:buSzPts val="1400"/>
                        <a:buChar char="-"/>
                      </a:pPr>
                      <a:r>
                        <a:rPr lang="fr"/>
                        <a:t>Identify the 3 less profitable and 3 more profitable store.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317500" lvl="0" marL="457200" rtl="0" algn="l">
                        <a:spcBef>
                          <a:spcPts val="0"/>
                        </a:spcBef>
                        <a:spcAft>
                          <a:spcPts val="0"/>
                        </a:spcAft>
                        <a:buSzPts val="1400"/>
                        <a:buChar char="-"/>
                      </a:pPr>
                      <a:r>
                        <a:rPr lang="fr"/>
                        <a:t>sum of the revenue by city </a:t>
                      </a:r>
                      <a:endParaRPr/>
                    </a:p>
                    <a:p>
                      <a:pPr indent="-317500" lvl="0" marL="457200" rtl="0" algn="l">
                        <a:spcBef>
                          <a:spcPts val="0"/>
                        </a:spcBef>
                        <a:spcAft>
                          <a:spcPts val="0"/>
                        </a:spcAft>
                        <a:buSzPts val="1400"/>
                        <a:buChar char="-"/>
                      </a:pPr>
                      <a:r>
                        <a:rPr lang="fr"/>
                        <a:t>average revenue per purchase by city</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9750">
                <a:tc>
                  <a:txBody>
                    <a:bodyPr>
                      <a:noAutofit/>
                    </a:bodyPr>
                    <a:lstStyle/>
                    <a:p>
                      <a:pPr indent="-317500" lvl="0" marL="457200" rtl="0" algn="l">
                        <a:spcBef>
                          <a:spcPts val="0"/>
                        </a:spcBef>
                        <a:spcAft>
                          <a:spcPts val="0"/>
                        </a:spcAft>
                        <a:buSzPts val="1400"/>
                        <a:buChar char="-"/>
                      </a:pPr>
                      <a:r>
                        <a:rPr lang="fr"/>
                        <a:t>Identify the best and the worst product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317500" lvl="0" marL="457200" rtl="0" algn="l">
                        <a:spcBef>
                          <a:spcPts val="0"/>
                        </a:spcBef>
                        <a:spcAft>
                          <a:spcPts val="0"/>
                        </a:spcAft>
                        <a:buSzPts val="1400"/>
                        <a:buChar char="-"/>
                      </a:pPr>
                      <a:r>
                        <a:rPr lang="fr"/>
                        <a:t>sum of the revenue by product category and by state.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5"/>
          <p:cNvPicPr preferRelativeResize="0"/>
          <p:nvPr/>
        </p:nvPicPr>
        <p:blipFill>
          <a:blip r:embed="rId3">
            <a:alphaModFix/>
          </a:blip>
          <a:stretch>
            <a:fillRect/>
          </a:stretch>
        </p:blipFill>
        <p:spPr>
          <a:xfrm>
            <a:off x="0" y="0"/>
            <a:ext cx="9144001" cy="506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6"/>
          <p:cNvPicPr preferRelativeResize="0"/>
          <p:nvPr/>
        </p:nvPicPr>
        <p:blipFill rotWithShape="1">
          <a:blip r:embed="rId3">
            <a:alphaModFix/>
          </a:blip>
          <a:srcRect b="0" l="0" r="3034" t="0"/>
          <a:stretch/>
        </p:blipFill>
        <p:spPr>
          <a:xfrm>
            <a:off x="152400" y="152400"/>
            <a:ext cx="8767175"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636875" y="551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Sales Manager Recommendations</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fr" sz="1400">
                <a:solidFill>
                  <a:srgbClr val="000000"/>
                </a:solidFill>
                <a:latin typeface="Arial"/>
                <a:ea typeface="Arial"/>
                <a:cs typeface="Arial"/>
                <a:sym typeface="Arial"/>
              </a:rPr>
              <a:t>Most profitable stores : tacoma , Salem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solidFill>
                  <a:srgbClr val="000000"/>
                </a:solidFill>
                <a:latin typeface="Arial"/>
                <a:ea typeface="Arial"/>
                <a:cs typeface="Arial"/>
                <a:sym typeface="Arial"/>
              </a:rPr>
              <a:t>Less profitable stores (less revenu and less average revenu per purchase) : San francisco , guadalajara, bellingham, walla walla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fr" sz="1400">
                <a:solidFill>
                  <a:srgbClr val="000000"/>
                </a:solidFill>
                <a:latin typeface="Arial"/>
                <a:ea typeface="Arial"/>
                <a:cs typeface="Arial"/>
                <a:sym typeface="Arial"/>
              </a:rPr>
              <a:t>So , our recommendation are to close some less profitable stores like San Francisco or Guadalajara and invest in city with a huge revenu  like Tacoma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fr" sz="1400">
                <a:solidFill>
                  <a:srgbClr val="000000"/>
                </a:solidFill>
                <a:latin typeface="Arial"/>
                <a:ea typeface="Arial"/>
                <a:cs typeface="Arial"/>
                <a:sym typeface="Arial"/>
              </a:rPr>
              <a:t>Our worst products are frozen entrees, hardware and side dishes, we recommend to make discount on this products.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7650" y="564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 Chief Marketing Officer </a:t>
            </a:r>
            <a:endParaRPr/>
          </a:p>
        </p:txBody>
      </p:sp>
      <p:graphicFrame>
        <p:nvGraphicFramePr>
          <p:cNvPr id="116" name="Google Shape;116;p18"/>
          <p:cNvGraphicFramePr/>
          <p:nvPr/>
        </p:nvGraphicFramePr>
        <p:xfrm>
          <a:off x="900800" y="1672975"/>
          <a:ext cx="3000000" cy="3000000"/>
        </p:xfrm>
        <a:graphic>
          <a:graphicData uri="http://schemas.openxmlformats.org/drawingml/2006/table">
            <a:tbl>
              <a:tblPr>
                <a:noFill/>
                <a:tableStyleId>{90A23833-9217-4040-AD49-5DB35F8CF836}</a:tableStyleId>
              </a:tblPr>
              <a:tblGrid>
                <a:gridCol w="3803425"/>
                <a:gridCol w="3803425"/>
              </a:tblGrid>
              <a:tr h="479700">
                <a:tc>
                  <a:txBody>
                    <a:bodyPr>
                      <a:noAutofit/>
                    </a:bodyPr>
                    <a:lstStyle/>
                    <a:p>
                      <a:pPr indent="0" lvl="0" marL="0" rtl="0" algn="ctr">
                        <a:spcBef>
                          <a:spcPts val="0"/>
                        </a:spcBef>
                        <a:spcAft>
                          <a:spcPts val="0"/>
                        </a:spcAft>
                        <a:buNone/>
                      </a:pPr>
                      <a:r>
                        <a:rPr b="1" lang="fr"/>
                        <a:t>Mission </a:t>
                      </a:r>
                      <a:endParaRPr b="1"/>
                    </a:p>
                  </a:txBody>
                  <a:tcPr marT="63500" marB="63500" marR="63500" marL="63500"/>
                </a:tc>
                <a:tc>
                  <a:txBody>
                    <a:bodyPr>
                      <a:noAutofit/>
                    </a:bodyPr>
                    <a:lstStyle/>
                    <a:p>
                      <a:pPr indent="0" lvl="0" marL="0" rtl="0" algn="ctr">
                        <a:spcBef>
                          <a:spcPts val="0"/>
                        </a:spcBef>
                        <a:spcAft>
                          <a:spcPts val="0"/>
                        </a:spcAft>
                        <a:buNone/>
                      </a:pPr>
                      <a:r>
                        <a:rPr b="1" lang="fr"/>
                        <a:t>KPI</a:t>
                      </a:r>
                      <a:endParaRPr b="1"/>
                    </a:p>
                  </a:txBody>
                  <a:tcPr marT="63500" marB="63500" marR="63500" marL="63500"/>
                </a:tc>
              </a:tr>
              <a:tr h="1306425">
                <a:tc>
                  <a:txBody>
                    <a:bodyPr>
                      <a:noAutofit/>
                    </a:bodyPr>
                    <a:lstStyle/>
                    <a:p>
                      <a:pPr indent="-317500" lvl="0" marL="457200" rtl="0" algn="l">
                        <a:spcBef>
                          <a:spcPts val="0"/>
                        </a:spcBef>
                        <a:spcAft>
                          <a:spcPts val="0"/>
                        </a:spcAft>
                        <a:buSzPts val="1400"/>
                        <a:buChar char="-"/>
                      </a:pPr>
                      <a:r>
                        <a:rPr lang="fr"/>
                        <a:t>Analyze how much family spend by number of children by states.  </a:t>
                      </a:r>
                      <a:endParaRPr/>
                    </a:p>
                  </a:txBody>
                  <a:tcPr marT="63500" marB="63500" marR="63500" marL="63500"/>
                </a:tc>
                <a:tc>
                  <a:txBody>
                    <a:bodyPr>
                      <a:noAutofit/>
                    </a:bodyPr>
                    <a:lstStyle/>
                    <a:p>
                      <a:pPr indent="-317500" lvl="0" marL="457200" rtl="0" algn="l">
                        <a:spcBef>
                          <a:spcPts val="0"/>
                        </a:spcBef>
                        <a:spcAft>
                          <a:spcPts val="0"/>
                        </a:spcAft>
                        <a:buSzPts val="1400"/>
                        <a:buChar char="-"/>
                      </a:pPr>
                      <a:r>
                        <a:rPr lang="fr"/>
                        <a:t>S</a:t>
                      </a:r>
                      <a:r>
                        <a:rPr lang="fr"/>
                        <a:t>um of the revenue by number of children by states</a:t>
                      </a:r>
                      <a:endParaRPr/>
                    </a:p>
                  </a:txBody>
                  <a:tcPr marT="63500" marB="63500" marR="63500" marL="63500"/>
                </a:tc>
              </a:tr>
              <a:tr h="1030850">
                <a:tc>
                  <a:txBody>
                    <a:bodyPr>
                      <a:noAutofit/>
                    </a:bodyPr>
                    <a:lstStyle/>
                    <a:p>
                      <a:pPr indent="-317500" lvl="0" marL="457200" rtl="0" algn="l">
                        <a:spcBef>
                          <a:spcPts val="0"/>
                        </a:spcBef>
                        <a:spcAft>
                          <a:spcPts val="0"/>
                        </a:spcAft>
                        <a:buSzPts val="1400"/>
                        <a:buChar char="-"/>
                      </a:pPr>
                      <a:r>
                        <a:rPr lang="fr"/>
                        <a:t>In what store, the customers are faithful. </a:t>
                      </a:r>
                      <a:endParaRPr/>
                    </a:p>
                  </a:txBody>
                  <a:tcPr marT="63500" marB="63500" marR="63500" marL="63500"/>
                </a:tc>
                <a:tc>
                  <a:txBody>
                    <a:bodyPr>
                      <a:noAutofit/>
                    </a:bodyPr>
                    <a:lstStyle/>
                    <a:p>
                      <a:pPr indent="-317500" lvl="0" marL="457200" rtl="0" algn="l">
                        <a:spcBef>
                          <a:spcPts val="0"/>
                        </a:spcBef>
                        <a:spcAft>
                          <a:spcPts val="0"/>
                        </a:spcAft>
                        <a:buSzPts val="1400"/>
                        <a:buChar char="-"/>
                      </a:pPr>
                      <a:r>
                        <a:rPr lang="fr"/>
                        <a:t>proportion of loyal and unloyal customers by city</a:t>
                      </a:r>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639800" y="612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Revenue by number of children by states</a:t>
            </a:r>
            <a:endParaRPr/>
          </a:p>
        </p:txBody>
      </p:sp>
      <p:pic>
        <p:nvPicPr>
          <p:cNvPr id="122" name="Google Shape;122;p19"/>
          <p:cNvPicPr preferRelativeResize="0"/>
          <p:nvPr/>
        </p:nvPicPr>
        <p:blipFill>
          <a:blip r:embed="rId3">
            <a:alphaModFix/>
          </a:blip>
          <a:stretch>
            <a:fillRect/>
          </a:stretch>
        </p:blipFill>
        <p:spPr>
          <a:xfrm>
            <a:off x="739600" y="1300275"/>
            <a:ext cx="7588901" cy="3843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Chief Marketing Officer Recommendation</a:t>
            </a:r>
            <a:endParaRPr/>
          </a:p>
        </p:txBody>
      </p:sp>
      <p:sp>
        <p:nvSpPr>
          <p:cNvPr id="133" name="Google Shape;133;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fr" sz="1400">
                <a:solidFill>
                  <a:srgbClr val="000000"/>
                </a:solidFill>
                <a:latin typeface="Arial"/>
                <a:ea typeface="Arial"/>
                <a:cs typeface="Arial"/>
                <a:sym typeface="Arial"/>
              </a:rPr>
              <a:t>Discount for big family (more than 3 kids), increase toys and food for kids.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fr" sz="1400">
                <a:solidFill>
                  <a:srgbClr val="000000"/>
                </a:solidFill>
                <a:latin typeface="Arial"/>
                <a:ea typeface="Arial"/>
                <a:cs typeface="Arial"/>
                <a:sym typeface="Arial"/>
              </a:rPr>
              <a:t>Inspire of Hidalgo, Merida, Spokane, Tacoma stores marketing to increase customers loyalty of the others stores.</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