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90805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523875" indent="-66675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1047750" indent="-13335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573213" indent="-201613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2097088" indent="-268288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7">
          <p15:clr>
            <a:srgbClr val="A4A3A4"/>
          </p15:clr>
        </p15:guide>
        <p15:guide id="2" orient="horz" pos="26176">
          <p15:clr>
            <a:srgbClr val="A4A3A4"/>
          </p15:clr>
        </p15:guide>
        <p15:guide id="3" orient="horz" pos="4973">
          <p15:clr>
            <a:srgbClr val="A4A3A4"/>
          </p15:clr>
        </p15:guide>
        <p15:guide id="4" orient="horz" pos="2839">
          <p15:clr>
            <a:srgbClr val="A4A3A4"/>
          </p15:clr>
        </p15:guide>
        <p15:guide id="5" pos="4783">
          <p15:clr>
            <a:srgbClr val="A4A3A4"/>
          </p15:clr>
        </p15:guide>
        <p15:guide id="6" pos="5408">
          <p15:clr>
            <a:srgbClr val="A4A3A4"/>
          </p15:clr>
        </p15:guide>
        <p15:guide id="7" pos="9843">
          <p15:clr>
            <a:srgbClr val="A4A3A4"/>
          </p15:clr>
        </p15:guide>
        <p15:guide id="8" pos="15773">
          <p15:clr>
            <a:srgbClr val="A4A3A4"/>
          </p15:clr>
        </p15:guide>
        <p15:guide id="9" pos="740">
          <p15:clr>
            <a:srgbClr val="A4A3A4"/>
          </p15:clr>
        </p15:guide>
        <p15:guide id="10" pos="10498">
          <p15:clr>
            <a:srgbClr val="A4A3A4"/>
          </p15:clr>
        </p15:guide>
        <p15:guide id="11" pos="15148">
          <p15:clr>
            <a:srgbClr val="A4A3A4"/>
          </p15:clr>
        </p15:guide>
        <p15:guide id="12" pos="19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FFE1"/>
    <a:srgbClr val="FFF3F3"/>
    <a:srgbClr val="800040"/>
    <a:srgbClr val="FF0066"/>
    <a:srgbClr val="AFAFFF"/>
    <a:srgbClr val="9F9FFF"/>
    <a:srgbClr val="6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94693"/>
  </p:normalViewPr>
  <p:slideViewPr>
    <p:cSldViewPr snapToGrid="0">
      <p:cViewPr>
        <p:scale>
          <a:sx n="46" d="100"/>
          <a:sy n="46" d="100"/>
        </p:scale>
        <p:origin x="-64" y="-6456"/>
      </p:cViewPr>
      <p:guideLst>
        <p:guide orient="horz" pos="957"/>
        <p:guide orient="horz" pos="26176"/>
        <p:guide orient="horz" pos="4973"/>
        <p:guide orient="horz" pos="2839"/>
        <p:guide pos="4783"/>
        <p:guide pos="5408"/>
        <p:guide pos="9843"/>
        <p:guide pos="15773"/>
        <p:guide pos="740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306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t" anchorCtr="0" compatLnSpc="1">
            <a:prstTxWarp prst="textNoShape">
              <a:avLst/>
            </a:prstTxWarp>
          </a:bodyPr>
          <a:lstStyle>
            <a:lvl1pPr defTabSz="173038" eaLnBrk="1" hangingPunct="1">
              <a:defRPr sz="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49850" y="0"/>
            <a:ext cx="39306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t" anchorCtr="0" compatLnSpc="1">
            <a:prstTxWarp prst="textNoShape">
              <a:avLst/>
            </a:prstTxWarp>
          </a:bodyPr>
          <a:lstStyle>
            <a:lvl1pPr algn="r" defTabSz="173038" eaLnBrk="1" hangingPunct="1">
              <a:defRPr sz="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39306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b" anchorCtr="0" compatLnSpc="1">
            <a:prstTxWarp prst="textNoShape">
              <a:avLst/>
            </a:prstTxWarp>
          </a:bodyPr>
          <a:lstStyle>
            <a:lvl1pPr defTabSz="173038" eaLnBrk="1" hangingPunct="1">
              <a:defRPr sz="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9850" y="6510338"/>
            <a:ext cx="39306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b" anchorCtr="0" compatLnSpc="1">
            <a:prstTxWarp prst="textNoShape">
              <a:avLst/>
            </a:prstTxWarp>
          </a:bodyPr>
          <a:lstStyle>
            <a:lvl1pPr algn="r" defTabSz="173038" eaLnBrk="1" hangingPunct="1">
              <a:defRPr sz="200"/>
            </a:lvl1pPr>
          </a:lstStyle>
          <a:p>
            <a:pPr>
              <a:defRPr/>
            </a:pPr>
            <a:fld id="{A6413620-FA56-8148-BA39-F588CC2FE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354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t" anchorCtr="0" compatLnSpc="1">
            <a:prstTxWarp prst="textNoShape">
              <a:avLst/>
            </a:prstTxWarp>
          </a:bodyPr>
          <a:lstStyle>
            <a:lvl1pPr defTabSz="173038" eaLnBrk="1" hangingPunct="1">
              <a:defRPr sz="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43500" y="0"/>
            <a:ext cx="39354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t" anchorCtr="0" compatLnSpc="1">
            <a:prstTxWarp prst="textNoShape">
              <a:avLst/>
            </a:prstTxWarp>
          </a:bodyPr>
          <a:lstStyle>
            <a:lvl1pPr algn="r" defTabSz="173038" eaLnBrk="1" hangingPunct="1">
              <a:defRPr sz="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5050" y="514350"/>
            <a:ext cx="1930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3257550"/>
            <a:ext cx="7264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354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b" anchorCtr="0" compatLnSpc="1">
            <a:prstTxWarp prst="textNoShape">
              <a:avLst/>
            </a:prstTxWarp>
          </a:bodyPr>
          <a:lstStyle>
            <a:lvl1pPr defTabSz="173038" eaLnBrk="1" hangingPunct="1">
              <a:defRPr sz="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43500" y="6513513"/>
            <a:ext cx="39354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9" tIns="8659" rIns="17319" bIns="8659" numCol="1" anchor="b" anchorCtr="0" compatLnSpc="1">
            <a:prstTxWarp prst="textNoShape">
              <a:avLst/>
            </a:prstTxWarp>
          </a:bodyPr>
          <a:lstStyle>
            <a:lvl1pPr algn="r" defTabSz="173038" eaLnBrk="1" hangingPunct="1">
              <a:defRPr sz="200">
                <a:latin typeface="Times New Roman" charset="0"/>
              </a:defRPr>
            </a:lvl1pPr>
          </a:lstStyle>
          <a:p>
            <a:pPr>
              <a:defRPr/>
            </a:pPr>
            <a:fld id="{605BB916-AFF4-F749-877B-DD555EBBC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charset="0"/>
        <a:cs typeface="宋体" charset="0"/>
      </a:defRPr>
    </a:lvl1pPr>
    <a:lvl2pPr marL="523875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charset="0"/>
        <a:cs typeface="+mn-cs"/>
      </a:defRPr>
    </a:lvl2pPr>
    <a:lvl3pPr marL="104775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charset="0"/>
        <a:cs typeface="+mn-cs"/>
      </a:defRPr>
    </a:lvl3pPr>
    <a:lvl4pPr marL="1573213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charset="0"/>
        <a:cs typeface="+mn-cs"/>
      </a:defRPr>
    </a:lvl4pPr>
    <a:lvl5pPr marL="209708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charset="0"/>
        <a:cs typeface="+mn-cs"/>
      </a:defRPr>
    </a:lvl5pPr>
    <a:lvl6pPr marL="2622042" algn="l" defTabSz="10488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6450" algn="l" defTabSz="10488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70859" algn="l" defTabSz="10488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95267" algn="l" defTabSz="10488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73038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173038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173038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173038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173038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6EF045-13B7-7343-B942-52A12D7F00BC}" type="slidenum">
              <a:rPr lang="en-US" altLang="zh-CN" sz="200">
                <a:latin typeface="Times New Roman" charset="0"/>
              </a:rPr>
              <a:pPr/>
              <a:t>1</a:t>
            </a:fld>
            <a:endParaRPr lang="en-US" altLang="zh-CN" sz="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5" y="13635039"/>
            <a:ext cx="27981275" cy="9408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2158"/>
            <a:ext cx="23044150" cy="11215688"/>
          </a:xfrm>
        </p:spPr>
        <p:txBody>
          <a:bodyPr/>
          <a:lstStyle>
            <a:lvl1pPr marL="0" indent="0" algn="ctr">
              <a:buNone/>
              <a:defRPr/>
            </a:lvl1pPr>
            <a:lvl2pPr marL="524408" indent="0" algn="ctr">
              <a:buNone/>
              <a:defRPr/>
            </a:lvl2pPr>
            <a:lvl3pPr marL="1048817" indent="0" algn="ctr">
              <a:buNone/>
              <a:defRPr/>
            </a:lvl3pPr>
            <a:lvl4pPr marL="1573225" indent="0" algn="ctr">
              <a:buNone/>
              <a:defRPr/>
            </a:lvl4pPr>
            <a:lvl5pPr marL="2097634" indent="0" algn="ctr">
              <a:buNone/>
              <a:defRPr/>
            </a:lvl5pPr>
            <a:lvl6pPr marL="2622042" indent="0" algn="ctr">
              <a:buNone/>
              <a:defRPr/>
            </a:lvl6pPr>
            <a:lvl7pPr marL="3146450" indent="0" algn="ctr">
              <a:buNone/>
              <a:defRPr/>
            </a:lvl7pPr>
            <a:lvl8pPr marL="3670859" indent="0" algn="ctr">
              <a:buNone/>
              <a:defRPr/>
            </a:lvl8pPr>
            <a:lvl9pPr marL="419526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D012C-00BE-1447-8293-D1ED837D0A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8636D-10EB-0240-A9DB-927EADBD7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5" y="3900489"/>
            <a:ext cx="6994525" cy="3511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3900489"/>
            <a:ext cx="20834350" cy="3511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98A5A-588A-A346-94F9-81C999F74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6E3DF-8FF3-314B-9153-18389730E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3526"/>
            <a:ext cx="27981275" cy="871775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326"/>
            <a:ext cx="27981275" cy="9601200"/>
          </a:xfrm>
        </p:spPr>
        <p:txBody>
          <a:bodyPr anchor="b"/>
          <a:lstStyle>
            <a:lvl1pPr marL="0" indent="0">
              <a:buNone/>
              <a:defRPr sz="2300"/>
            </a:lvl1pPr>
            <a:lvl2pPr marL="524408" indent="0">
              <a:buNone/>
              <a:defRPr sz="2100"/>
            </a:lvl2pPr>
            <a:lvl3pPr marL="1048817" indent="0">
              <a:buNone/>
              <a:defRPr sz="1800"/>
            </a:lvl3pPr>
            <a:lvl4pPr marL="1573225" indent="0">
              <a:buNone/>
              <a:defRPr sz="1600"/>
            </a:lvl4pPr>
            <a:lvl5pPr marL="2097634" indent="0">
              <a:buNone/>
              <a:defRPr sz="1600"/>
            </a:lvl5pPr>
            <a:lvl6pPr marL="2622042" indent="0">
              <a:buNone/>
              <a:defRPr sz="1600"/>
            </a:lvl6pPr>
            <a:lvl7pPr marL="3146450" indent="0">
              <a:buNone/>
              <a:defRPr sz="1600"/>
            </a:lvl7pPr>
            <a:lvl8pPr marL="3670859" indent="0">
              <a:buNone/>
              <a:defRPr sz="1600"/>
            </a:lvl8pPr>
            <a:lvl9pPr marL="419526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13ED7-2A22-AF4B-A091-3E825BEEA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5" y="12680158"/>
            <a:ext cx="13914437" cy="263342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2680158"/>
            <a:ext cx="13914438" cy="263342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4976-D59E-484B-BA08-794E7B6D2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757362"/>
            <a:ext cx="29625925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825040"/>
            <a:ext cx="14544675" cy="409336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408" indent="0">
              <a:buNone/>
              <a:defRPr sz="2300" b="1"/>
            </a:lvl2pPr>
            <a:lvl3pPr marL="1048817" indent="0">
              <a:buNone/>
              <a:defRPr sz="2100" b="1"/>
            </a:lvl3pPr>
            <a:lvl4pPr marL="1573225" indent="0">
              <a:buNone/>
              <a:defRPr sz="1800" b="1"/>
            </a:lvl4pPr>
            <a:lvl5pPr marL="2097634" indent="0">
              <a:buNone/>
              <a:defRPr sz="1800" b="1"/>
            </a:lvl5pPr>
            <a:lvl6pPr marL="2622042" indent="0">
              <a:buNone/>
              <a:defRPr sz="1800" b="1"/>
            </a:lvl6pPr>
            <a:lvl7pPr marL="3146450" indent="0">
              <a:buNone/>
              <a:defRPr sz="1800" b="1"/>
            </a:lvl7pPr>
            <a:lvl8pPr marL="3670859" indent="0">
              <a:buNone/>
              <a:defRPr sz="1800" b="1"/>
            </a:lvl8pPr>
            <a:lvl9pPr marL="41952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3918408"/>
            <a:ext cx="14544675" cy="252888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40"/>
            <a:ext cx="14549438" cy="409336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408" indent="0">
              <a:buNone/>
              <a:defRPr sz="2300" b="1"/>
            </a:lvl2pPr>
            <a:lvl3pPr marL="1048817" indent="0">
              <a:buNone/>
              <a:defRPr sz="2100" b="1"/>
            </a:lvl3pPr>
            <a:lvl4pPr marL="1573225" indent="0">
              <a:buNone/>
              <a:defRPr sz="1800" b="1"/>
            </a:lvl4pPr>
            <a:lvl5pPr marL="2097634" indent="0">
              <a:buNone/>
              <a:defRPr sz="1800" b="1"/>
            </a:lvl5pPr>
            <a:lvl6pPr marL="2622042" indent="0">
              <a:buNone/>
              <a:defRPr sz="1800" b="1"/>
            </a:lvl6pPr>
            <a:lvl7pPr marL="3146450" indent="0">
              <a:buNone/>
              <a:defRPr sz="1800" b="1"/>
            </a:lvl7pPr>
            <a:lvl8pPr marL="3670859" indent="0">
              <a:buNone/>
              <a:defRPr sz="1800" b="1"/>
            </a:lvl8pPr>
            <a:lvl9pPr marL="41952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8408"/>
            <a:ext cx="14549438" cy="252888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A80D-E64A-1640-AB9B-D21F623C5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6D45D-EF32-404C-BE50-2391C9C96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0EA01-7309-EC4B-A49E-3BF9A1130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747839"/>
            <a:ext cx="10829925" cy="743664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9"/>
            <a:ext cx="18402300" cy="3745944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40" y="9184482"/>
            <a:ext cx="10829925" cy="30022800"/>
          </a:xfrm>
        </p:spPr>
        <p:txBody>
          <a:bodyPr/>
          <a:lstStyle>
            <a:lvl1pPr marL="0" indent="0">
              <a:buNone/>
              <a:defRPr sz="1600"/>
            </a:lvl1pPr>
            <a:lvl2pPr marL="524408" indent="0">
              <a:buNone/>
              <a:defRPr sz="1400"/>
            </a:lvl2pPr>
            <a:lvl3pPr marL="1048817" indent="0">
              <a:buNone/>
              <a:defRPr sz="1100"/>
            </a:lvl3pPr>
            <a:lvl4pPr marL="1573225" indent="0">
              <a:buNone/>
              <a:defRPr sz="1000"/>
            </a:lvl4pPr>
            <a:lvl5pPr marL="2097634" indent="0">
              <a:buNone/>
              <a:defRPr sz="1000"/>
            </a:lvl5pPr>
            <a:lvl6pPr marL="2622042" indent="0">
              <a:buNone/>
              <a:defRPr sz="1000"/>
            </a:lvl6pPr>
            <a:lvl7pPr marL="3146450" indent="0">
              <a:buNone/>
              <a:defRPr sz="1000"/>
            </a:lvl7pPr>
            <a:lvl8pPr marL="3670859" indent="0">
              <a:buNone/>
              <a:defRPr sz="1000"/>
            </a:lvl8pPr>
            <a:lvl9pPr marL="41952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3DF6-267B-8845-8155-EFC5111B7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2" y="30722890"/>
            <a:ext cx="19751675" cy="36290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2" y="3921920"/>
            <a:ext cx="19751675" cy="26334242"/>
          </a:xfrm>
        </p:spPr>
        <p:txBody>
          <a:bodyPr/>
          <a:lstStyle>
            <a:lvl1pPr marL="0" indent="0">
              <a:buNone/>
              <a:defRPr sz="3700"/>
            </a:lvl1pPr>
            <a:lvl2pPr marL="524408" indent="0">
              <a:buNone/>
              <a:defRPr sz="3200"/>
            </a:lvl2pPr>
            <a:lvl3pPr marL="1048817" indent="0">
              <a:buNone/>
              <a:defRPr sz="2800"/>
            </a:lvl3pPr>
            <a:lvl4pPr marL="1573225" indent="0">
              <a:buNone/>
              <a:defRPr sz="2300"/>
            </a:lvl4pPr>
            <a:lvl5pPr marL="2097634" indent="0">
              <a:buNone/>
              <a:defRPr sz="2300"/>
            </a:lvl5pPr>
            <a:lvl6pPr marL="2622042" indent="0">
              <a:buNone/>
              <a:defRPr sz="2300"/>
            </a:lvl6pPr>
            <a:lvl7pPr marL="3146450" indent="0">
              <a:buNone/>
              <a:defRPr sz="2300"/>
            </a:lvl7pPr>
            <a:lvl8pPr marL="3670859" indent="0">
              <a:buNone/>
              <a:defRPr sz="2300"/>
            </a:lvl8pPr>
            <a:lvl9pPr marL="4195267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2" y="34351914"/>
            <a:ext cx="19751675" cy="5150645"/>
          </a:xfrm>
        </p:spPr>
        <p:txBody>
          <a:bodyPr/>
          <a:lstStyle>
            <a:lvl1pPr marL="0" indent="0">
              <a:buNone/>
              <a:defRPr sz="1600"/>
            </a:lvl1pPr>
            <a:lvl2pPr marL="524408" indent="0">
              <a:buNone/>
              <a:defRPr sz="1400"/>
            </a:lvl2pPr>
            <a:lvl3pPr marL="1048817" indent="0">
              <a:buNone/>
              <a:defRPr sz="1100"/>
            </a:lvl3pPr>
            <a:lvl4pPr marL="1573225" indent="0">
              <a:buNone/>
              <a:defRPr sz="1000"/>
            </a:lvl4pPr>
            <a:lvl5pPr marL="2097634" indent="0">
              <a:buNone/>
              <a:defRPr sz="1000"/>
            </a:lvl5pPr>
            <a:lvl6pPr marL="2622042" indent="0">
              <a:buNone/>
              <a:defRPr sz="1000"/>
            </a:lvl6pPr>
            <a:lvl7pPr marL="3146450" indent="0">
              <a:buNone/>
              <a:defRPr sz="1000"/>
            </a:lvl7pPr>
            <a:lvl8pPr marL="3670859" indent="0">
              <a:buNone/>
              <a:defRPr sz="1000"/>
            </a:lvl8pPr>
            <a:lvl9pPr marL="41952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0FBC-7A0B-414D-85C8-9B52913EB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3900488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8415" tIns="189208" rIns="378415" bIns="1892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12682538"/>
            <a:ext cx="27981275" cy="263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8415" tIns="189208" rIns="378415" bIns="1892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39990713"/>
            <a:ext cx="6858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8415" tIns="189208" rIns="378415" bIns="1892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7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90713"/>
            <a:ext cx="10423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8415" tIns="189208" rIns="378415" bIns="18920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7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90713"/>
            <a:ext cx="6858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8415" tIns="189208" rIns="378415" bIns="1892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700">
                <a:latin typeface="Times New Roman" charset="0"/>
              </a:defRPr>
            </a:lvl1pPr>
          </a:lstStyle>
          <a:p>
            <a:pPr>
              <a:defRPr/>
            </a:pPr>
            <a:fld id="{1AA385AD-A629-9641-81F3-D92CB2CB94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83013" rtl="0" eaLnBrk="0" fontAlgn="base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ctr" defTabSz="3783013" rtl="0" eaLnBrk="0" fontAlgn="base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宋体" charset="0"/>
          <a:cs typeface="宋体" charset="0"/>
        </a:defRPr>
      </a:lvl2pPr>
      <a:lvl3pPr algn="ctr" defTabSz="3783013" rtl="0" eaLnBrk="0" fontAlgn="base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宋体" charset="0"/>
          <a:cs typeface="宋体" charset="0"/>
        </a:defRPr>
      </a:lvl3pPr>
      <a:lvl4pPr algn="ctr" defTabSz="3783013" rtl="0" eaLnBrk="0" fontAlgn="base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宋体" charset="0"/>
          <a:cs typeface="宋体" charset="0"/>
        </a:defRPr>
      </a:lvl4pPr>
      <a:lvl5pPr algn="ctr" defTabSz="3783013" rtl="0" eaLnBrk="0" fontAlgn="base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宋体" charset="0"/>
          <a:cs typeface="宋体" charset="0"/>
        </a:defRPr>
      </a:lvl5pPr>
      <a:lvl6pPr marL="524408" algn="ctr" defTabSz="3783752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Times New Roman" pitchFamily="18" charset="0"/>
        </a:defRPr>
      </a:lvl6pPr>
      <a:lvl7pPr marL="1048817" algn="ctr" defTabSz="3783752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Times New Roman" pitchFamily="18" charset="0"/>
        </a:defRPr>
      </a:lvl7pPr>
      <a:lvl8pPr marL="1573225" algn="ctr" defTabSz="3783752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Times New Roman" pitchFamily="18" charset="0"/>
        </a:defRPr>
      </a:lvl8pPr>
      <a:lvl9pPr marL="2097634" algn="ctr" defTabSz="3783752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Times New Roman" pitchFamily="18" charset="0"/>
        </a:defRPr>
      </a:lvl9pPr>
    </p:titleStyle>
    <p:bodyStyle>
      <a:lvl1pPr marL="1419225" indent="-1419225" algn="l" defTabSz="3783013" rtl="0" eaLnBrk="0" fontAlgn="base" hangingPunct="0">
        <a:spcBef>
          <a:spcPct val="20000"/>
        </a:spcBef>
        <a:spcAft>
          <a:spcPct val="0"/>
        </a:spcAft>
        <a:buChar char="•"/>
        <a:defRPr kumimoji="1" sz="133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3074988" indent="-1182688" algn="l" defTabSz="3783013" rtl="0" eaLnBrk="0" fontAlgn="base" hangingPunct="0">
        <a:spcBef>
          <a:spcPct val="20000"/>
        </a:spcBef>
        <a:spcAft>
          <a:spcPct val="0"/>
        </a:spcAft>
        <a:buChar char="–"/>
        <a:defRPr kumimoji="1" sz="11600">
          <a:solidFill>
            <a:schemeClr val="tx1"/>
          </a:solidFill>
          <a:latin typeface="+mn-lt"/>
          <a:ea typeface="宋体" charset="0"/>
        </a:defRPr>
      </a:lvl2pPr>
      <a:lvl3pPr marL="4729163" indent="-946150" algn="l" defTabSz="3783013" rtl="0" eaLnBrk="0" fontAlgn="base" hangingPunct="0">
        <a:spcBef>
          <a:spcPct val="20000"/>
        </a:spcBef>
        <a:spcAft>
          <a:spcPct val="0"/>
        </a:spcAft>
        <a:buChar char="•"/>
        <a:defRPr kumimoji="1" sz="10000">
          <a:solidFill>
            <a:schemeClr val="tx1"/>
          </a:solidFill>
          <a:latin typeface="+mn-lt"/>
          <a:ea typeface="宋体" charset="0"/>
        </a:defRPr>
      </a:lvl3pPr>
      <a:lvl4pPr marL="6621463" indent="-946150" algn="l" defTabSz="3783013" rtl="0" eaLnBrk="0" fontAlgn="base" hangingPunct="0">
        <a:spcBef>
          <a:spcPct val="20000"/>
        </a:spcBef>
        <a:spcAft>
          <a:spcPct val="0"/>
        </a:spcAft>
        <a:buChar char="–"/>
        <a:defRPr kumimoji="1" sz="8300">
          <a:solidFill>
            <a:schemeClr val="tx1"/>
          </a:solidFill>
          <a:latin typeface="+mn-lt"/>
          <a:ea typeface="宋体" charset="0"/>
        </a:defRPr>
      </a:lvl4pPr>
      <a:lvl5pPr marL="8513763" indent="-944563" algn="l" defTabSz="3783013" rtl="0" eaLnBrk="0" fontAlgn="base" hangingPunct="0">
        <a:spcBef>
          <a:spcPct val="20000"/>
        </a:spcBef>
        <a:spcAft>
          <a:spcPct val="0"/>
        </a:spcAft>
        <a:buChar char="»"/>
        <a:defRPr kumimoji="1" sz="8300">
          <a:solidFill>
            <a:schemeClr val="tx1"/>
          </a:solidFill>
          <a:latin typeface="+mn-lt"/>
          <a:ea typeface="宋体" charset="0"/>
        </a:defRPr>
      </a:lvl5pPr>
      <a:lvl6pPr marL="9038761" indent="-945028" algn="l" defTabSz="3783752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563170" indent="-945028" algn="l" defTabSz="3783752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10087578" indent="-945028" algn="l" defTabSz="3783752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611987" indent="-945028" algn="l" defTabSz="3783752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408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8817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3225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634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2042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6450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0859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5267" algn="l" defTabSz="104881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9" Type="http://schemas.openxmlformats.org/officeDocument/2006/relationships/image" Target="../media/image6.png"/><Relationship Id="rId10" Type="http://schemas.openxmlformats.org/officeDocument/2006/relationships/image" Target="../media/image7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681146" y="31117309"/>
            <a:ext cx="7888288" cy="10397401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849017" tIns="424508" rIns="849017" bIns="849017"/>
          <a:lstStyle>
            <a:lvl1pPr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endParaRPr kumimoji="0" lang="en-US" altLang="zh-CN" sz="26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en-US" altLang="zh-CN" sz="1800" smtClean="0">
                <a:latin typeface="Helvetica" charset="0"/>
              </a:rPr>
              <a:t>	</a:t>
            </a:r>
          </a:p>
        </p:txBody>
      </p:sp>
      <p:sp>
        <p:nvSpPr>
          <p:cNvPr id="162" name="Text Box 13"/>
          <p:cNvSpPr txBox="1">
            <a:spLocks noChangeArrowheads="1"/>
          </p:cNvSpPr>
          <p:nvPr/>
        </p:nvSpPr>
        <p:spPr bwMode="auto">
          <a:xfrm>
            <a:off x="24543388" y="37816915"/>
            <a:ext cx="7805101" cy="369779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849017" tIns="424508" rIns="849017" bIns="849017"/>
          <a:lstStyle>
            <a:lvl1pPr marL="423863" indent="-423863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24543388" y="7164386"/>
            <a:ext cx="7786051" cy="12700001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849017" tIns="424508" rIns="849017" bIns="849017"/>
          <a:lstStyle>
            <a:lvl1pPr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45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364" name="Text Box 114"/>
          <p:cNvSpPr txBox="1">
            <a:spLocks noChangeArrowheads="1"/>
          </p:cNvSpPr>
          <p:nvPr/>
        </p:nvSpPr>
        <p:spPr bwMode="auto">
          <a:xfrm>
            <a:off x="8890001" y="7164386"/>
            <a:ext cx="15300962" cy="343503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49017" tIns="424508" rIns="849017" bIns="849017"/>
          <a:lstStyle>
            <a:lvl1pPr defTabSz="847725"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/>
            <a:endParaRPr lang="en-US" altLang="zh-CN" sz="3700" b="1"/>
          </a:p>
          <a:p>
            <a:pPr algn="just" eaLnBrk="1" hangingPunct="1">
              <a:spcBef>
                <a:spcPct val="10000"/>
              </a:spcBef>
            </a:pPr>
            <a:endParaRPr lang="en-US" altLang="zh-CN" sz="4500"/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800">
                <a:latin typeface="Helvetica" charset="0"/>
              </a:rPr>
              <a:t>	</a:t>
            </a:r>
          </a:p>
        </p:txBody>
      </p:sp>
      <p:sp>
        <p:nvSpPr>
          <p:cNvPr id="138" name="Text Box 11"/>
          <p:cNvSpPr txBox="1">
            <a:spLocks noChangeArrowheads="1"/>
          </p:cNvSpPr>
          <p:nvPr/>
        </p:nvSpPr>
        <p:spPr bwMode="auto">
          <a:xfrm>
            <a:off x="681146" y="19202400"/>
            <a:ext cx="7856430" cy="1121772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849017" tIns="424508" rIns="849017" bIns="849017"/>
          <a:lstStyle>
            <a:lvl1pPr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endParaRPr kumimoji="0" lang="en-US" altLang="zh-CN" sz="26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0" lang="en-US" altLang="zh-CN" sz="1800" smtClean="0">
                <a:latin typeface="Helvetica" charset="0"/>
              </a:rPr>
              <a:t>	</a:t>
            </a:r>
          </a:p>
        </p:txBody>
      </p:sp>
      <p:sp>
        <p:nvSpPr>
          <p:cNvPr id="158" name="Text Box 13"/>
          <p:cNvSpPr txBox="1">
            <a:spLocks noChangeArrowheads="1"/>
          </p:cNvSpPr>
          <p:nvPr/>
        </p:nvSpPr>
        <p:spPr bwMode="auto">
          <a:xfrm>
            <a:off x="24543389" y="20169187"/>
            <a:ext cx="7787638" cy="96456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849017" tIns="424508" rIns="849017" bIns="849017"/>
          <a:lstStyle>
            <a:lvl1pPr marL="423863" indent="-423863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27" name="Rectangle 22"/>
          <p:cNvSpPr/>
          <p:nvPr/>
        </p:nvSpPr>
        <p:spPr>
          <a:xfrm>
            <a:off x="12721275" y="7687633"/>
            <a:ext cx="7436034" cy="659904"/>
          </a:xfrm>
          <a:prstGeom prst="rect">
            <a:avLst/>
          </a:prstGeom>
        </p:spPr>
        <p:txBody>
          <a:bodyPr wrap="none"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DESIGN OF HETEROSPARK</a:t>
            </a:r>
            <a:endParaRPr kumimoji="0" lang="en-US" altLang="zh-CN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70" name="Rectangle 90"/>
          <p:cNvSpPr>
            <a:spLocks noChangeArrowheads="1"/>
          </p:cNvSpPr>
          <p:nvPr/>
        </p:nvSpPr>
        <p:spPr bwMode="auto">
          <a:xfrm>
            <a:off x="14363762" y="9038961"/>
            <a:ext cx="4830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 err="1">
                <a:sym typeface="Gill Sans" charset="0"/>
              </a:rPr>
              <a:t>HeteroSpark</a:t>
            </a:r>
            <a:r>
              <a:rPr lang="zh-CN" altLang="en-US" b="1" dirty="0">
                <a:sym typeface="Gill Sans" charset="0"/>
              </a:rPr>
              <a:t> </a:t>
            </a:r>
            <a:r>
              <a:rPr lang="en-US" altLang="zh-CN" b="1" dirty="0">
                <a:sym typeface="Gill Sans" charset="0"/>
              </a:rPr>
              <a:t>Architecture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682626" y="7164387"/>
            <a:ext cx="7900988" cy="1134082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49017" tIns="424508" rIns="849017" bIns="849017"/>
          <a:lstStyle>
            <a:lvl1pPr defTabSz="847725">
              <a:spcBef>
                <a:spcPct val="20000"/>
              </a:spcBef>
              <a:buChar char="•"/>
              <a:tabLst>
                <a:tab pos="463550" algn="l"/>
              </a:tabLst>
              <a:defRPr kumimoji="1" sz="133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588963" indent="-327025" defTabSz="847725">
              <a:spcBef>
                <a:spcPct val="20000"/>
              </a:spcBef>
              <a:buChar char="–"/>
              <a:tabLst>
                <a:tab pos="463550" algn="l"/>
              </a:tabLst>
              <a:defRPr kumimoji="1" sz="11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defTabSz="847725">
              <a:spcBef>
                <a:spcPct val="20000"/>
              </a:spcBef>
              <a:buChar char="•"/>
              <a:tabLst>
                <a:tab pos="463550" algn="l"/>
              </a:tabLst>
              <a:defRPr kumimoji="1" sz="100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defTabSz="847725">
              <a:spcBef>
                <a:spcPct val="20000"/>
              </a:spcBef>
              <a:buChar char="–"/>
              <a:tabLst>
                <a:tab pos="463550" algn="l"/>
              </a:tabLst>
              <a:defRPr kumimoji="1" sz="83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defTabSz="847725">
              <a:spcBef>
                <a:spcPct val="20000"/>
              </a:spcBef>
              <a:buChar char="»"/>
              <a:tabLst>
                <a:tab pos="463550" algn="l"/>
              </a:tabLst>
              <a:defRPr kumimoji="1" sz="83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defTabSz="847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kumimoji="1" sz="83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defTabSz="847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kumimoji="1" sz="83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defTabSz="847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kumimoji="1" sz="83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defTabSz="847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3550" algn="l"/>
              </a:tabLst>
              <a:defRPr kumimoji="1" sz="83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endParaRPr kumimoji="0" lang="en-US" altLang="zh-CN" sz="3000" b="1">
              <a:latin typeface="Arial" charset="0"/>
              <a:sym typeface="Gill Sans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4543389" y="30230618"/>
            <a:ext cx="7787638" cy="7156084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849017" tIns="424508" rIns="849017" bIns="849017"/>
          <a:lstStyle>
            <a:lvl1pPr marL="423863" indent="-423863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 eaLnBrk="0" hangingPunct="0"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tabLst>
                <a:tab pos="588963" algn="l"/>
              </a:tabLs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373" name="Rectangle 145"/>
          <p:cNvSpPr>
            <a:spLocks noChangeArrowheads="1"/>
          </p:cNvSpPr>
          <p:nvPr/>
        </p:nvSpPr>
        <p:spPr bwMode="auto">
          <a:xfrm>
            <a:off x="0" y="-1"/>
            <a:ext cx="32918400" cy="6338887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02" tIns="42450" rIns="84902" bIns="42450" anchor="ctr"/>
          <a:lstStyle>
            <a:lvl1pPr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endParaRPr lang="zh-CN" altLang="en-US" sz="8000"/>
          </a:p>
        </p:txBody>
      </p:sp>
      <p:sp>
        <p:nvSpPr>
          <p:cNvPr id="15374" name="Text Box 146"/>
          <p:cNvSpPr txBox="1">
            <a:spLocks noChangeArrowheads="1"/>
          </p:cNvSpPr>
          <p:nvPr/>
        </p:nvSpPr>
        <p:spPr bwMode="auto">
          <a:xfrm>
            <a:off x="3697288" y="1058561"/>
            <a:ext cx="27163712" cy="422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902" tIns="42450" rIns="84902" bIns="42450">
            <a:spAutoFit/>
          </a:bodyPr>
          <a:lstStyle>
            <a:lvl1pPr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ko-KR" sz="6700" b="1" dirty="0" err="1" smtClean="0">
                <a:solidFill>
                  <a:schemeClr val="bg1"/>
                </a:solidFill>
                <a:ea typeface="Gulim" charset="0"/>
              </a:rPr>
              <a:t>HeteroSpark</a:t>
            </a:r>
            <a:r>
              <a:rPr lang="en-US" altLang="ko-KR" sz="6700" b="1" dirty="0" smtClean="0">
                <a:solidFill>
                  <a:schemeClr val="bg1"/>
                </a:solidFill>
                <a:ea typeface="Gulim" charset="0"/>
              </a:rPr>
              <a:t>: A Heterogeneous CPU/GPU Spark Platform for Machine Learning Algorithms</a:t>
            </a:r>
          </a:p>
          <a:p>
            <a:pPr algn="ctr" eaLnBrk="1" hangingPunct="1"/>
            <a:endParaRPr lang="en-US" altLang="ko-KR" sz="4500" b="1" dirty="0" smtClean="0">
              <a:solidFill>
                <a:schemeClr val="bg1"/>
              </a:solidFill>
              <a:ea typeface="Gulim" charset="0"/>
            </a:endParaRPr>
          </a:p>
          <a:p>
            <a:pPr algn="ctr" eaLnBrk="1" hangingPunct="1"/>
            <a:r>
              <a:rPr lang="en-US" altLang="zh-CN" sz="4500" b="1" dirty="0" err="1" smtClean="0">
                <a:solidFill>
                  <a:schemeClr val="bg1"/>
                </a:solidFill>
              </a:rPr>
              <a:t>Peilong</a:t>
            </a:r>
            <a:r>
              <a:rPr lang="en-US" altLang="zh-CN" sz="4500" b="1" dirty="0" smtClean="0">
                <a:solidFill>
                  <a:schemeClr val="bg1"/>
                </a:solidFill>
              </a:rPr>
              <a:t> Li, Yan Luo, </a:t>
            </a:r>
            <a:r>
              <a:rPr lang="en-US" altLang="zh-CN" sz="4500" b="1" dirty="0" err="1" smtClean="0">
                <a:solidFill>
                  <a:schemeClr val="bg1"/>
                </a:solidFill>
              </a:rPr>
              <a:t>Ning</a:t>
            </a:r>
            <a:r>
              <a:rPr lang="en-US" altLang="zh-CN" sz="4500" b="1" dirty="0" smtClean="0">
                <a:solidFill>
                  <a:schemeClr val="bg1"/>
                </a:solidFill>
              </a:rPr>
              <a:t> Zhang and Yu Cao</a:t>
            </a:r>
            <a:endParaRPr lang="en-US" altLang="zh-CN" sz="4500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</a:rPr>
              <a:t>University of Massachusetts </a:t>
            </a:r>
            <a:r>
              <a:rPr lang="en-US" altLang="zh-CN" sz="4500" b="1" dirty="0" smtClean="0">
                <a:solidFill>
                  <a:schemeClr val="bg1"/>
                </a:solidFill>
              </a:rPr>
              <a:t>Lowell</a:t>
            </a:r>
            <a:endParaRPr lang="en-US" altLang="zh-CN" sz="4500" b="1" dirty="0">
              <a:solidFill>
                <a:schemeClr val="bg1"/>
              </a:solidFill>
            </a:endParaRPr>
          </a:p>
        </p:txBody>
      </p:sp>
      <p:sp>
        <p:nvSpPr>
          <p:cNvPr id="15375" name="Text Box 149"/>
          <p:cNvSpPr txBox="1">
            <a:spLocks noChangeArrowheads="1"/>
          </p:cNvSpPr>
          <p:nvPr/>
        </p:nvSpPr>
        <p:spPr bwMode="auto">
          <a:xfrm>
            <a:off x="319088" y="42340213"/>
            <a:ext cx="32280225" cy="1347787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02" tIns="42450" rIns="84902" bIns="42450">
            <a:spAutoFit/>
          </a:bodyPr>
          <a:lstStyle>
            <a:lvl1pPr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407352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40735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4100">
              <a:solidFill>
                <a:schemeClr val="bg1"/>
              </a:solidFill>
              <a:latin typeface="Arial " charset="0"/>
              <a:ea typeface="Arial " charset="0"/>
            </a:endParaRPr>
          </a:p>
          <a:p>
            <a:pPr algn="ctr" eaLnBrk="1" hangingPunct="1"/>
            <a:endParaRPr lang="zh-CN" altLang="en-US" sz="4100">
              <a:solidFill>
                <a:schemeClr val="bg1"/>
              </a:solidFill>
              <a:latin typeface="Arial " charset="0"/>
              <a:ea typeface="Arial " charset="0"/>
            </a:endParaRPr>
          </a:p>
        </p:txBody>
      </p:sp>
      <p:pic>
        <p:nvPicPr>
          <p:cNvPr id="15376" name="Picture 20" descr="uml_vertical_logo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20" y="1112838"/>
            <a:ext cx="2398712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22"/>
          <p:cNvSpPr/>
          <p:nvPr/>
        </p:nvSpPr>
        <p:spPr>
          <a:xfrm>
            <a:off x="26494424" y="20689887"/>
            <a:ext cx="3829050" cy="660400"/>
          </a:xfrm>
          <a:prstGeom prst="rect">
            <a:avLst/>
          </a:prstGeom>
        </p:spPr>
        <p:txBody>
          <a:bodyPr wrap="none"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</a:t>
            </a:r>
          </a:p>
        </p:txBody>
      </p:sp>
      <p:sp>
        <p:nvSpPr>
          <p:cNvPr id="67" name="Rectangle 22"/>
          <p:cNvSpPr/>
          <p:nvPr/>
        </p:nvSpPr>
        <p:spPr>
          <a:xfrm>
            <a:off x="2606676" y="7585467"/>
            <a:ext cx="3905250" cy="660400"/>
          </a:xfrm>
          <a:prstGeom prst="rect">
            <a:avLst/>
          </a:prstGeom>
        </p:spPr>
        <p:txBody>
          <a:bodyPr wrap="none"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BACKGROUNDS</a:t>
            </a:r>
          </a:p>
        </p:txBody>
      </p:sp>
      <p:sp>
        <p:nvSpPr>
          <p:cNvPr id="15379" name="Rectangle 90"/>
          <p:cNvSpPr>
            <a:spLocks noChangeArrowheads="1"/>
          </p:cNvSpPr>
          <p:nvPr/>
        </p:nvSpPr>
        <p:spPr bwMode="auto">
          <a:xfrm>
            <a:off x="14265119" y="16852190"/>
            <a:ext cx="50371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>
                <a:sym typeface="Gill Sans" charset="0"/>
              </a:rPr>
              <a:t>CPU</a:t>
            </a:r>
            <a:r>
              <a:rPr lang="zh-CN" altLang="zh-CN" b="1" dirty="0">
                <a:sym typeface="Gill Sans" charset="0"/>
              </a:rPr>
              <a:t>-</a:t>
            </a:r>
            <a:r>
              <a:rPr lang="en-US" altLang="zh-CN" b="1" dirty="0">
                <a:sym typeface="Gill Sans" charset="0"/>
              </a:rPr>
              <a:t>GPU</a:t>
            </a:r>
            <a:r>
              <a:rPr lang="zh-CN" altLang="en-US" b="1" dirty="0">
                <a:sym typeface="Gill Sans" charset="0"/>
              </a:rPr>
              <a:t> </a:t>
            </a:r>
            <a:r>
              <a:rPr lang="en-US" altLang="zh-CN" b="1" dirty="0">
                <a:sym typeface="Gill Sans" charset="0"/>
              </a:rPr>
              <a:t>Communication</a:t>
            </a:r>
          </a:p>
        </p:txBody>
      </p:sp>
      <p:sp>
        <p:nvSpPr>
          <p:cNvPr id="15380" name="Rectangle 90"/>
          <p:cNvSpPr>
            <a:spLocks noChangeArrowheads="1"/>
          </p:cNvSpPr>
          <p:nvPr/>
        </p:nvSpPr>
        <p:spPr bwMode="auto">
          <a:xfrm>
            <a:off x="14500069" y="25137747"/>
            <a:ext cx="45672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>
                <a:sym typeface="Gill Sans" charset="0"/>
              </a:rPr>
              <a:t>HeteroSpark</a:t>
            </a:r>
            <a:r>
              <a:rPr lang="zh-CN" altLang="en-US" b="1" dirty="0">
                <a:sym typeface="Gill Sans" charset="0"/>
              </a:rPr>
              <a:t> </a:t>
            </a:r>
            <a:r>
              <a:rPr lang="en-US" altLang="zh-CN" b="1" dirty="0">
                <a:sym typeface="Gill Sans" charset="0"/>
              </a:rPr>
              <a:t>Glue</a:t>
            </a:r>
            <a:r>
              <a:rPr lang="zh-CN" altLang="en-US" b="1" dirty="0">
                <a:sym typeface="Gill Sans" charset="0"/>
              </a:rPr>
              <a:t> </a:t>
            </a:r>
            <a:r>
              <a:rPr lang="en-US" altLang="zh-CN" b="1" dirty="0">
                <a:sym typeface="Gill Sans" charset="0"/>
              </a:rPr>
              <a:t>Logic</a:t>
            </a:r>
          </a:p>
        </p:txBody>
      </p:sp>
      <p:sp>
        <p:nvSpPr>
          <p:cNvPr id="139" name="Rectangle 22"/>
          <p:cNvSpPr/>
          <p:nvPr/>
        </p:nvSpPr>
        <p:spPr>
          <a:xfrm>
            <a:off x="1305720" y="19864387"/>
            <a:ext cx="6654800" cy="660400"/>
          </a:xfrm>
          <a:prstGeom prst="rect">
            <a:avLst/>
          </a:prstGeom>
        </p:spPr>
        <p:txBody>
          <a:bodyPr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MOTIVATIONS</a:t>
            </a:r>
            <a:endParaRPr kumimoji="0" lang="en-US" altLang="zh-CN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" name="Rectangle 22"/>
          <p:cNvSpPr/>
          <p:nvPr/>
        </p:nvSpPr>
        <p:spPr>
          <a:xfrm>
            <a:off x="25318245" y="7520781"/>
            <a:ext cx="6654800" cy="660400"/>
          </a:xfrm>
          <a:prstGeom prst="rect">
            <a:avLst/>
          </a:prstGeom>
        </p:spPr>
        <p:txBody>
          <a:bodyPr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</a:t>
            </a:r>
            <a:r>
              <a:rPr kumimoji="0"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RMI</a:t>
            </a:r>
          </a:p>
        </p:txBody>
      </p:sp>
      <p:sp>
        <p:nvSpPr>
          <p:cNvPr id="15385" name="Rectangle 91"/>
          <p:cNvSpPr>
            <a:spLocks noChangeArrowheads="1"/>
          </p:cNvSpPr>
          <p:nvPr/>
        </p:nvSpPr>
        <p:spPr bwMode="auto">
          <a:xfrm>
            <a:off x="24968201" y="21575598"/>
            <a:ext cx="717867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981075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benchmarked: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 smtClean="0"/>
              <a:t>K-Means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 smtClean="0"/>
              <a:t>Word2Vec</a:t>
            </a:r>
            <a:endParaRPr kumimoji="1" lang="en-US" altLang="zh-CN" dirty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setup: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/>
              <a:t>CPU:</a:t>
            </a:r>
            <a:r>
              <a:rPr kumimoji="1" lang="zh-CN" altLang="en-US" dirty="0"/>
              <a:t> </a:t>
            </a:r>
            <a:r>
              <a:rPr kumimoji="1" lang="en-US" altLang="zh-CN" dirty="0"/>
              <a:t>EC2</a:t>
            </a:r>
            <a:r>
              <a:rPr kumimoji="1" lang="zh-CN" altLang="en-US" dirty="0"/>
              <a:t> </a:t>
            </a:r>
            <a:r>
              <a:rPr kumimoji="1" lang="en-US" altLang="zh-CN" dirty="0"/>
              <a:t>m3.xlarge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/>
              <a:t>GPU:</a:t>
            </a:r>
            <a:r>
              <a:rPr kumimoji="1" lang="zh-CN" altLang="en-US" dirty="0"/>
              <a:t> </a:t>
            </a:r>
            <a:r>
              <a:rPr kumimoji="1" lang="en-US" altLang="zh-CN" dirty="0"/>
              <a:t>EC2</a:t>
            </a:r>
            <a:r>
              <a:rPr kumimoji="1" lang="zh-CN" altLang="en-US" dirty="0"/>
              <a:t> </a:t>
            </a:r>
            <a:r>
              <a:rPr kumimoji="1" lang="en-US" altLang="zh-CN" dirty="0"/>
              <a:t>g2.2xlarge</a:t>
            </a:r>
          </a:p>
        </p:txBody>
      </p:sp>
      <p:sp>
        <p:nvSpPr>
          <p:cNvPr id="161" name="Rectangle 22"/>
          <p:cNvSpPr/>
          <p:nvPr/>
        </p:nvSpPr>
        <p:spPr>
          <a:xfrm>
            <a:off x="26827164" y="38250811"/>
            <a:ext cx="3675062" cy="660400"/>
          </a:xfrm>
          <a:prstGeom prst="rect">
            <a:avLst/>
          </a:prstGeom>
        </p:spPr>
        <p:txBody>
          <a:bodyPr wrap="none"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</a:t>
            </a:r>
            <a:r>
              <a:rPr kumimoji="0"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WORK</a:t>
            </a:r>
          </a:p>
        </p:txBody>
      </p:sp>
      <p:sp>
        <p:nvSpPr>
          <p:cNvPr id="15387" name="Rectangle 91"/>
          <p:cNvSpPr>
            <a:spLocks noChangeArrowheads="1"/>
          </p:cNvSpPr>
          <p:nvPr/>
        </p:nvSpPr>
        <p:spPr bwMode="auto">
          <a:xfrm>
            <a:off x="24968201" y="39074239"/>
            <a:ext cx="7086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Serialization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Simplified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Spawning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Library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Dynamic scheduling</a:t>
            </a:r>
            <a:endParaRPr kumimoji="1" lang="zh-CN" altLang="en-US" dirty="0"/>
          </a:p>
        </p:txBody>
      </p:sp>
      <p:sp>
        <p:nvSpPr>
          <p:cNvPr id="164" name="Rectangle 22"/>
          <p:cNvSpPr/>
          <p:nvPr/>
        </p:nvSpPr>
        <p:spPr>
          <a:xfrm>
            <a:off x="26750806" y="30700549"/>
            <a:ext cx="3316288" cy="660400"/>
          </a:xfrm>
          <a:prstGeom prst="rect">
            <a:avLst/>
          </a:prstGeom>
        </p:spPr>
        <p:txBody>
          <a:bodyPr wrap="none"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</a:t>
            </a:r>
          </a:p>
        </p:txBody>
      </p:sp>
      <p:sp>
        <p:nvSpPr>
          <p:cNvPr id="15389" name="Rectangle 90"/>
          <p:cNvSpPr>
            <a:spLocks noChangeArrowheads="1"/>
          </p:cNvSpPr>
          <p:nvPr/>
        </p:nvSpPr>
        <p:spPr bwMode="auto">
          <a:xfrm>
            <a:off x="15133845" y="32705821"/>
            <a:ext cx="32996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defTabSz="739775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 smtClean="0">
                <a:sym typeface="Gill Sans" charset="0"/>
              </a:rPr>
              <a:t>Two Usage Mode</a:t>
            </a:r>
            <a:endParaRPr lang="en-US" altLang="zh-CN" b="1" dirty="0">
              <a:sym typeface="Gill Sans" charset="0"/>
            </a:endParaRPr>
          </a:p>
        </p:txBody>
      </p:sp>
      <p:sp>
        <p:nvSpPr>
          <p:cNvPr id="15391" name="Rectangle 91"/>
          <p:cNvSpPr>
            <a:spLocks noChangeArrowheads="1"/>
          </p:cNvSpPr>
          <p:nvPr/>
        </p:nvSpPr>
        <p:spPr bwMode="auto">
          <a:xfrm>
            <a:off x="1128871" y="8456576"/>
            <a:ext cx="6757830" cy="1071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Recent research </a:t>
            </a:r>
            <a:r>
              <a:rPr kumimoji="1" lang="en-US" altLang="zh-CN" dirty="0"/>
              <a:t>advance in machine </a:t>
            </a:r>
            <a:r>
              <a:rPr kumimoji="1" lang="en-US" altLang="zh-CN" dirty="0" smtClean="0"/>
              <a:t>learning / deep </a:t>
            </a:r>
            <a:r>
              <a:rPr kumimoji="1" lang="en-US" altLang="zh-CN" dirty="0"/>
              <a:t>learning algorithms and data analytics tools imposes new requirements on existing computing systems and architectures</a:t>
            </a:r>
            <a:r>
              <a:rPr kumimoji="1" lang="en-US" altLang="zh-CN" dirty="0" smtClean="0"/>
              <a:t>.</a:t>
            </a:r>
          </a:p>
          <a:p>
            <a:pPr marL="0" indent="0" eaLnBrk="1" hangingPunct="1"/>
            <a:endParaRPr kumimoji="1" lang="en-US" altLang="zh-CN" dirty="0" smtClean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Distributed computing platform such as Hadoop and Spark are invented to address ‘big data’ problems.</a:t>
            </a:r>
          </a:p>
          <a:p>
            <a:pPr eaLnBrk="1" hangingPunct="1">
              <a:buFont typeface="Arial" charset="0"/>
              <a:buChar char="•"/>
            </a:pPr>
            <a:endParaRPr kumimoji="1" lang="en-US" altLang="zh-CN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complex algorithms applied on the data unit in a single node still consume a large number of CPU </a:t>
            </a:r>
            <a:r>
              <a:rPr lang="en-US" dirty="0" smtClean="0"/>
              <a:t>cycles.</a:t>
            </a:r>
          </a:p>
          <a:p>
            <a:pPr marL="0" indent="0" eaLnBrk="1" hangingPunct="1"/>
            <a:endParaRPr lang="en-US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GPUs have been leveraged as accelerators in speeding up complex workloads </a:t>
            </a:r>
            <a:r>
              <a:rPr lang="en-US" dirty="0" smtClean="0"/>
              <a:t>thanks </a:t>
            </a:r>
            <a:r>
              <a:rPr lang="en-US" dirty="0"/>
              <a:t>to the density of the cores and their power efficiency. </a:t>
            </a:r>
            <a:endParaRPr lang="en-US" dirty="0"/>
          </a:p>
          <a:p>
            <a:pPr eaLnBrk="1" hangingPunct="1">
              <a:buFont typeface="Arial" charset="0"/>
              <a:buChar char="•"/>
            </a:pPr>
            <a:endParaRPr lang="en-US" dirty="0"/>
          </a:p>
          <a:p>
            <a:pPr eaLnBrk="1" hangingPunct="1">
              <a:buFont typeface="Arial" charset="0"/>
              <a:buChar char="•"/>
            </a:pPr>
            <a:endParaRPr kumimoji="1" lang="en-US" altLang="zh-CN" dirty="0"/>
          </a:p>
        </p:txBody>
      </p:sp>
      <p:sp>
        <p:nvSpPr>
          <p:cNvPr id="15393" name="Rectangle 91"/>
          <p:cNvSpPr>
            <a:spLocks noChangeArrowheads="1"/>
          </p:cNvSpPr>
          <p:nvPr/>
        </p:nvSpPr>
        <p:spPr bwMode="auto">
          <a:xfrm>
            <a:off x="1231901" y="20942673"/>
            <a:ext cx="6735114" cy="88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Marriage of GPUs to Spark cluster computing framework to address both big data and intensive computation challenges.</a:t>
            </a:r>
          </a:p>
          <a:p>
            <a:pPr eaLnBrk="1" hangingPunct="1">
              <a:buFont typeface="Arial" charset="0"/>
              <a:buChar char="•"/>
            </a:pPr>
            <a:endParaRPr kumimoji="1" lang="en-US" altLang="zh-CN" dirty="0" smtClean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Acceleration: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Heterogeneous </a:t>
            </a:r>
            <a:r>
              <a:rPr lang="en-US" dirty="0"/>
              <a:t>architecture will be utilized to speed the workloads on the best suitable processors </a:t>
            </a:r>
            <a:endParaRPr lang="en-US" dirty="0" smtClean="0"/>
          </a:p>
          <a:p>
            <a:pPr lvl="1" eaLnBrk="1" hangingPunct="1">
              <a:buFont typeface="Arial" charset="0"/>
              <a:buChar char="•"/>
            </a:pPr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Plug-n-play: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GPUs </a:t>
            </a:r>
            <a:r>
              <a:rPr lang="en-US" dirty="0"/>
              <a:t>can be dropped in or removed flexibly </a:t>
            </a:r>
            <a:endParaRPr lang="en-US" dirty="0" smtClean="0"/>
          </a:p>
          <a:p>
            <a:pPr lvl="1" eaLnBrk="1" hangingPunct="1">
              <a:buFont typeface="Arial" charset="0"/>
              <a:buChar char="•"/>
            </a:pPr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Portability: 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 smtClean="0"/>
              <a:t>Reduce programming complexity and achieve transparent acceleration.</a:t>
            </a:r>
            <a:endParaRPr kumimoji="1" lang="zh-CN" altLang="en-US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7" y="9977438"/>
            <a:ext cx="10901362" cy="577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5" name="Rectangle 91"/>
          <p:cNvSpPr>
            <a:spLocks noChangeArrowheads="1"/>
          </p:cNvSpPr>
          <p:nvPr/>
        </p:nvSpPr>
        <p:spPr bwMode="auto">
          <a:xfrm>
            <a:off x="20239039" y="10439565"/>
            <a:ext cx="37576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981075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Enable</a:t>
            </a:r>
            <a:r>
              <a:rPr kumimoji="1" lang="zh-CN" altLang="en-US" dirty="0"/>
              <a:t>/</a:t>
            </a:r>
            <a:r>
              <a:rPr kumimoji="1" lang="en-US" altLang="zh-CN" dirty="0"/>
              <a:t>Disable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accelerators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configuration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Configs</a:t>
            </a:r>
            <a:r>
              <a:rPr kumimoji="1" lang="en-US" altLang="zh-CN" dirty="0"/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/>
              <a:t>Remote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</a:t>
            </a:r>
          </a:p>
          <a:p>
            <a:pPr lvl="1" eaLnBrk="1" hangingPunct="1">
              <a:buFont typeface="Arial" charset="0"/>
              <a:buChar char="•"/>
            </a:pP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</a:t>
            </a:r>
          </a:p>
        </p:txBody>
      </p:sp>
      <p:sp>
        <p:nvSpPr>
          <p:cNvPr id="15396" name="Rectangle 91"/>
          <p:cNvSpPr>
            <a:spLocks noChangeArrowheads="1"/>
          </p:cNvSpPr>
          <p:nvPr/>
        </p:nvSpPr>
        <p:spPr bwMode="auto">
          <a:xfrm>
            <a:off x="9376413" y="17724437"/>
            <a:ext cx="1455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Java Remote Method Invocation: methods of remote Java objects can be invoked from other Java virtual machines (on different hosts)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RMI uses object serialization to marshal and </a:t>
            </a:r>
            <a:r>
              <a:rPr kumimoji="1" lang="en-US" altLang="zh-CN" dirty="0" err="1"/>
              <a:t>unmarshal</a:t>
            </a:r>
            <a:r>
              <a:rPr kumimoji="1" lang="en-US" altLang="zh-CN" dirty="0"/>
              <a:t> parameters</a:t>
            </a: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70" y="19822797"/>
            <a:ext cx="14617543" cy="440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图片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413" y="26037859"/>
            <a:ext cx="14231732" cy="607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91"/>
          <p:cNvSpPr>
            <a:spLocks noChangeArrowheads="1"/>
          </p:cNvSpPr>
          <p:nvPr/>
        </p:nvSpPr>
        <p:spPr bwMode="auto">
          <a:xfrm>
            <a:off x="9376413" y="33539746"/>
            <a:ext cx="14554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marL="514350" indent="-514350" eaLnBrk="1" hangingPunct="1">
              <a:buFont typeface="+mj-lt"/>
              <a:buAutoNum type="arabicParenBoth"/>
              <a:defRPr/>
            </a:pPr>
            <a:r>
              <a:rPr kumimoji="1" lang="en-US" altLang="zh-CN" dirty="0" smtClean="0">
                <a:cs typeface="宋体" charset="0"/>
              </a:rPr>
              <a:t>Black Box Mode: Use </a:t>
            </a:r>
            <a:r>
              <a:rPr kumimoji="1" lang="en-US" altLang="zh-CN" dirty="0" err="1">
                <a:cs typeface="宋体" charset="0"/>
              </a:rPr>
              <a:t>HeteroSpark</a:t>
            </a:r>
            <a:r>
              <a:rPr kumimoji="1" lang="en-US" altLang="zh-CN" dirty="0">
                <a:cs typeface="宋体" charset="0"/>
              </a:rPr>
              <a:t> </a:t>
            </a:r>
            <a:r>
              <a:rPr kumimoji="1" lang="en-US" altLang="zh-CN" dirty="0" smtClean="0">
                <a:cs typeface="宋体" charset="0"/>
              </a:rPr>
              <a:t>with provided acceleration libraries</a:t>
            </a:r>
            <a:r>
              <a:rPr kumimoji="1" lang="en-US" altLang="zh-CN" dirty="0">
                <a:cs typeface="宋体" charset="0"/>
              </a:rPr>
              <a:t>.</a:t>
            </a:r>
          </a:p>
          <a:p>
            <a:pPr marL="514350" indent="-514350" eaLnBrk="1" hangingPunct="1">
              <a:buFont typeface="+mj-lt"/>
              <a:buAutoNum type="arabicParenBoth"/>
              <a:defRPr/>
            </a:pPr>
            <a:r>
              <a:rPr kumimoji="1" lang="en-US" altLang="zh-CN" dirty="0" err="1" smtClean="0">
                <a:cs typeface="宋体" charset="0"/>
              </a:rPr>
              <a:t>Eev</a:t>
            </a:r>
            <a:r>
              <a:rPr kumimoji="1" lang="en-US" altLang="zh-CN" dirty="0" smtClean="0">
                <a:cs typeface="宋体" charset="0"/>
              </a:rPr>
              <a:t> Mode: Extend </a:t>
            </a:r>
            <a:r>
              <a:rPr kumimoji="1" lang="en-US" altLang="zh-CN" dirty="0" err="1" smtClean="0">
                <a:cs typeface="宋体" charset="0"/>
              </a:rPr>
              <a:t>HeteroSpark</a:t>
            </a:r>
            <a:r>
              <a:rPr kumimoji="1" lang="en-US" altLang="zh-CN" dirty="0" smtClean="0">
                <a:cs typeface="宋体" charset="0"/>
              </a:rPr>
              <a:t> with user developed GPU acceleration libraries.</a:t>
            </a:r>
            <a:endParaRPr kumimoji="1" lang="en-US" altLang="zh-CN" dirty="0">
              <a:cs typeface="宋体" charset="0"/>
            </a:endParaRPr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075" y="35806063"/>
            <a:ext cx="1317625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30857"/>
              </p:ext>
            </p:extLst>
          </p:nvPr>
        </p:nvGraphicFramePr>
        <p:xfrm>
          <a:off x="25007889" y="8181180"/>
          <a:ext cx="7046912" cy="5734866"/>
        </p:xfrm>
        <a:graphic>
          <a:graphicData uri="http://schemas.openxmlformats.org/drawingml/2006/table">
            <a:tbl>
              <a:tblPr/>
              <a:tblGrid>
                <a:gridCol w="1560003"/>
                <a:gridCol w="3229275"/>
                <a:gridCol w="2257634"/>
              </a:tblGrid>
              <a:tr h="861727"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Solutions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Pros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Cons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913616"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RMI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Secure, faster, lightweight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Java-specific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913616"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COBRA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Language independent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No GC supported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13616"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SOAP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XML-based web service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Heavy and slow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2132291"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Spring+JMS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104775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104775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104775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104775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1047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1047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Message queuing; simple programming interface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584200" eaLnBrk="0" hangingPunct="0">
                        <a:spcBef>
                          <a:spcPct val="20000"/>
                        </a:spcBef>
                        <a:defRPr kumimoji="1" sz="121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1pPr>
                      <a:lvl2pPr marL="742950" indent="-285750" defTabSz="584200" eaLnBrk="0" hangingPunct="0">
                        <a:spcBef>
                          <a:spcPct val="20000"/>
                        </a:spcBef>
                        <a:defRPr kumimoji="1" sz="10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2pPr>
                      <a:lvl3pPr marL="1143000" indent="-228600" defTabSz="584200" eaLnBrk="0" hangingPunct="0">
                        <a:spcBef>
                          <a:spcPct val="20000"/>
                        </a:spcBef>
                        <a:defRPr kumimoji="1" sz="92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3pPr>
                      <a:lvl4pPr marL="1600200" indent="-228600" defTabSz="58420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4pPr>
                      <a:lvl5pPr marL="2057400" indent="-228600" defTabSz="584200" eaLnBrk="0" hangingPunct="0">
                        <a:spcBef>
                          <a:spcPct val="20000"/>
                        </a:spcBef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5pPr>
                      <a:lvl6pPr marL="2514600" indent="-228600" defTabSz="58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6pPr>
                      <a:lvl7pPr marL="2971800" indent="-228600" defTabSz="58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7pPr>
                      <a:lvl8pPr marL="3429000" indent="-228600" defTabSz="58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8pPr>
                      <a:lvl9pPr marL="3886200" indent="-228600" defTabSz="58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7500">
                          <a:solidFill>
                            <a:schemeClr val="tx1"/>
                          </a:solidFill>
                          <a:latin typeface="Times New Roman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Spring framework learning curve, extra dependency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5427" name="Rectangle 91"/>
          <p:cNvSpPr>
            <a:spLocks noChangeArrowheads="1"/>
          </p:cNvSpPr>
          <p:nvPr/>
        </p:nvSpPr>
        <p:spPr bwMode="auto">
          <a:xfrm>
            <a:off x="25007889" y="14072918"/>
            <a:ext cx="6807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542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114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686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925888" indent="-2682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RMI overhead is &lt; 500 </a:t>
            </a:r>
            <a:r>
              <a:rPr kumimoji="1" lang="en-US" altLang="zh-CN" dirty="0" err="1"/>
              <a:t>ms</a:t>
            </a:r>
            <a:r>
              <a:rPr kumimoji="1" lang="en-US" altLang="zh-CN" dirty="0"/>
              <a:t> with 2MB of data if connected locally.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In most cases, we will use local GPU which is connected via </a:t>
            </a:r>
            <a:r>
              <a:rPr kumimoji="1" lang="en-US" altLang="zh-CN" dirty="0" err="1"/>
              <a:t>PICe</a:t>
            </a:r>
            <a:r>
              <a:rPr kumimoji="1" lang="en-US" altLang="zh-CN" dirty="0"/>
              <a:t>.</a:t>
            </a:r>
          </a:p>
        </p:txBody>
      </p:sp>
      <p:pic>
        <p:nvPicPr>
          <p:cNvPr id="173" name="图片 172" descr="HeteroSpark-RMI-Overhea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900" y="16227856"/>
            <a:ext cx="7444101" cy="35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9" name="Rectangle 91"/>
          <p:cNvSpPr>
            <a:spLocks noChangeArrowheads="1"/>
          </p:cNvSpPr>
          <p:nvPr/>
        </p:nvSpPr>
        <p:spPr bwMode="auto">
          <a:xfrm>
            <a:off x="24728489" y="31676719"/>
            <a:ext cx="70866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Acceleration: </a:t>
            </a:r>
            <a:r>
              <a:rPr kumimoji="1" lang="en-US" altLang="zh-CN" dirty="0" err="1"/>
              <a:t>HeteroSpark</a:t>
            </a:r>
            <a:r>
              <a:rPr kumimoji="1" lang="en-US" altLang="zh-CN" dirty="0"/>
              <a:t> enhances Spark by accelerating machine learning algorithms and reducing CPU resources.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Plug-n-play: zero interference with original application if choose to “mute” acceleration.</a:t>
            </a:r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Portability: non-tedious work to port existing Spark application into </a:t>
            </a:r>
            <a:r>
              <a:rPr kumimoji="1" lang="en-US" altLang="zh-CN" dirty="0" err="1"/>
              <a:t>HeteroSpark</a:t>
            </a:r>
            <a:r>
              <a:rPr kumimoji="1" lang="en-US" altLang="zh-CN" dirty="0"/>
              <a:t> (if using the maintained libraries).</a:t>
            </a:r>
          </a:p>
        </p:txBody>
      </p:sp>
      <p:sp>
        <p:nvSpPr>
          <p:cNvPr id="3" name="文本框 2"/>
          <p:cNvSpPr txBox="1"/>
          <p:nvPr/>
        </p:nvSpPr>
        <p:spPr bwMode="auto">
          <a:xfrm>
            <a:off x="4821283" y="42340213"/>
            <a:ext cx="23275840" cy="17784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9017" tIns="424508" rIns="849017" bIns="849017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This work is supported in part by the National Science Foundation (</a:t>
            </a:r>
            <a:r>
              <a:rPr kumimoji="1"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ACI-1440737, ACI-1450996, and IIP-1530989)</a:t>
            </a:r>
            <a:endParaRPr kumimoji="1"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15431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680" y="25414766"/>
            <a:ext cx="7642539" cy="41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22"/>
          <p:cNvSpPr/>
          <p:nvPr/>
        </p:nvSpPr>
        <p:spPr>
          <a:xfrm>
            <a:off x="1003301" y="31886713"/>
            <a:ext cx="6654800" cy="660400"/>
          </a:xfrm>
          <a:prstGeom prst="rect">
            <a:avLst/>
          </a:prstGeom>
        </p:spPr>
        <p:txBody>
          <a:bodyPr lIns="104882" tIns="52441" rIns="104882" bIns="52441">
            <a:spAutoFit/>
          </a:bodyPr>
          <a:lstStyle>
            <a:lvl1pPr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847725"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847725" fontAlgn="base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CONTRIBUTIONS</a:t>
            </a:r>
            <a:endParaRPr kumimoji="0" lang="en-US" altLang="zh-CN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" name="Rectangle 91"/>
          <p:cNvSpPr>
            <a:spLocks noChangeArrowheads="1"/>
          </p:cNvSpPr>
          <p:nvPr/>
        </p:nvSpPr>
        <p:spPr bwMode="auto">
          <a:xfrm>
            <a:off x="1231901" y="32876888"/>
            <a:ext cx="6654800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1" lang="en-US" altLang="zh-CN" dirty="0" smtClean="0"/>
              <a:t>We present </a:t>
            </a:r>
            <a:r>
              <a:rPr kumimoji="1" lang="en-US" altLang="zh-CN" dirty="0"/>
              <a:t>the first scalable computing architecture with heterogeneous processors (CPU + GPU) as an effective extension to Spark on computationally intensive </a:t>
            </a:r>
            <a:r>
              <a:rPr kumimoji="1" lang="en-US" altLang="zh-CN"/>
              <a:t>work- </a:t>
            </a:r>
            <a:r>
              <a:rPr kumimoji="1" lang="en-US" altLang="zh-CN" smtClean="0"/>
              <a:t>loads</a:t>
            </a:r>
          </a:p>
          <a:p>
            <a:pPr marL="0" indent="0" eaLnBrk="1" hangingPunct="1"/>
            <a:endParaRPr kumimoji="1" lang="en-US" altLang="zh-CN" dirty="0" smtClean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We design APIs to seamlessly glue exiting and newly </a:t>
            </a:r>
            <a:r>
              <a:rPr kumimoji="1" lang="en-US" altLang="zh-CN" dirty="0" smtClean="0"/>
              <a:t>developed </a:t>
            </a:r>
            <a:r>
              <a:rPr kumimoji="1" lang="en-US" altLang="zh-CN" dirty="0"/>
              <a:t>GPU kernels to </a:t>
            </a:r>
            <a:r>
              <a:rPr kumimoji="1" lang="en-US" altLang="zh-CN" dirty="0" err="1"/>
              <a:t>HeteroSpark</a:t>
            </a:r>
            <a:r>
              <a:rPr kumimoji="1" lang="en-US" altLang="zh-CN" dirty="0"/>
              <a:t> so that the growing set of GPU libraries can be leveraged</a:t>
            </a:r>
            <a:r>
              <a:rPr kumimoji="1" lang="en-US" altLang="zh-CN" dirty="0" smtClean="0"/>
              <a:t>.</a:t>
            </a:r>
          </a:p>
          <a:p>
            <a:pPr marL="0" indent="0" eaLnBrk="1" hangingPunct="1"/>
            <a:endParaRPr kumimoji="1" lang="en-US" altLang="zh-CN" dirty="0" smtClean="0"/>
          </a:p>
          <a:p>
            <a:pPr eaLnBrk="1" hangingPunct="1">
              <a:buFont typeface="Arial" charset="0"/>
              <a:buChar char="•"/>
            </a:pPr>
            <a:r>
              <a:rPr kumimoji="1" lang="en-US" altLang="zh-CN" dirty="0"/>
              <a:t>We conduct experiments to demonstrate the effectiveness of </a:t>
            </a:r>
            <a:r>
              <a:rPr kumimoji="1" lang="en-US" altLang="zh-CN" dirty="0" err="1"/>
              <a:t>HeteroSpark</a:t>
            </a:r>
            <a:r>
              <a:rPr kumimoji="1" lang="en-US" altLang="zh-CN" dirty="0"/>
              <a:t> in scalability and portability.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397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397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12700">
          <a:solidFill>
            <a:schemeClr val="hlink"/>
          </a:solidFill>
          <a:miter lim="800000"/>
          <a:headEnd/>
          <a:tailEnd/>
        </a:ln>
        <a:effectLst/>
      </a:spPr>
      <a:bodyPr lIns="849017" tIns="424508" rIns="849017" bIns="849017"/>
      <a:lstStyle>
        <a:defPPr algn="just" eaLnBrk="1" hangingPunct="1">
          <a:spcBef>
            <a:spcPct val="50000"/>
          </a:spcBef>
          <a:defRPr sz="2600" b="1" smtClean="0">
            <a:effectLst>
              <a:outerShdw blurRad="38100" dist="38100" dir="2700000" algn="tl">
                <a:srgbClr val="DDDDDD"/>
              </a:outerShdw>
            </a:effectLst>
            <a:cs typeface="+mn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493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</vt:lpstr>
      <vt:lpstr>Gill Sans</vt:lpstr>
      <vt:lpstr>Gulim</vt:lpstr>
      <vt:lpstr>Helvetica</vt:lpstr>
      <vt:lpstr>Times New Roman</vt:lpstr>
      <vt:lpstr>宋体</vt:lpstr>
      <vt:lpstr>Arial</vt:lpstr>
      <vt:lpstr>Default Design</vt:lpstr>
      <vt:lpstr>PowerPoint Presentation</vt:lpstr>
    </vt:vector>
  </TitlesOfParts>
  <Company/>
  <LinksUpToDate>false</LinksUpToDate>
  <SharedDoc>false</SharedDoc>
  <HyperlinkBase>http://www.swarthmore.edu/NatSci/cpurrin1/posteradvice.htm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Peilong Li</dc:creator>
  <dc:description>Suggestions and gripes to: cpurrin1@swarthmore.edu</dc:description>
  <cp:lastModifiedBy>Peilong Li</cp:lastModifiedBy>
  <cp:revision>24</cp:revision>
  <cp:lastPrinted>2015-08-05T01:50:58Z</cp:lastPrinted>
  <dcterms:created xsi:type="dcterms:W3CDTF">2015-08-04T14:31:58Z</dcterms:created>
  <dcterms:modified xsi:type="dcterms:W3CDTF">2015-08-05T01:52:45Z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