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263" r:id="rId4"/>
    <p:sldId id="260" r:id="rId5"/>
    <p:sldId id="261" r:id="rId6"/>
    <p:sldId id="265" r:id="rId7"/>
    <p:sldId id="259" r:id="rId8"/>
    <p:sldId id="264" r:id="rId9"/>
    <p:sldId id="266" r:id="rId10"/>
    <p:sldId id="267" r:id="rId11"/>
    <p:sldId id="268" r:id="rId12"/>
    <p:sldId id="269" r:id="rId13"/>
  </p:sldIdLst>
  <p:sldSz cx="24384000" cy="13716000"/>
  <p:notesSz cx="6858000" cy="9144000"/>
  <p:defaultTextStyle>
    <a:lvl1pPr algn="ctr" defTabSz="584200">
      <a:defRPr sz="5000">
        <a:latin typeface="+mn-lt"/>
        <a:ea typeface="+mn-ea"/>
        <a:cs typeface="+mn-cs"/>
        <a:sym typeface="Helvetica Light"/>
      </a:defRPr>
    </a:lvl1pPr>
    <a:lvl2pPr indent="228600" algn="ctr" defTabSz="584200">
      <a:defRPr sz="5000">
        <a:latin typeface="+mn-lt"/>
        <a:ea typeface="+mn-ea"/>
        <a:cs typeface="+mn-cs"/>
        <a:sym typeface="Helvetica Light"/>
      </a:defRPr>
    </a:lvl2pPr>
    <a:lvl3pPr indent="457200" algn="ctr" defTabSz="584200">
      <a:defRPr sz="5000">
        <a:latin typeface="+mn-lt"/>
        <a:ea typeface="+mn-ea"/>
        <a:cs typeface="+mn-cs"/>
        <a:sym typeface="Helvetica Light"/>
      </a:defRPr>
    </a:lvl3pPr>
    <a:lvl4pPr indent="685800" algn="ctr" defTabSz="584200">
      <a:defRPr sz="5000">
        <a:latin typeface="+mn-lt"/>
        <a:ea typeface="+mn-ea"/>
        <a:cs typeface="+mn-cs"/>
        <a:sym typeface="Helvetica Light"/>
      </a:defRPr>
    </a:lvl4pPr>
    <a:lvl5pPr indent="914400" algn="ctr" defTabSz="584200">
      <a:defRPr sz="5000">
        <a:latin typeface="+mn-lt"/>
        <a:ea typeface="+mn-ea"/>
        <a:cs typeface="+mn-cs"/>
        <a:sym typeface="Helvetica Light"/>
      </a:defRPr>
    </a:lvl5pPr>
    <a:lvl6pPr indent="1143000" algn="ctr" defTabSz="584200">
      <a:defRPr sz="5000">
        <a:latin typeface="+mn-lt"/>
        <a:ea typeface="+mn-ea"/>
        <a:cs typeface="+mn-cs"/>
        <a:sym typeface="Helvetica Light"/>
      </a:defRPr>
    </a:lvl6pPr>
    <a:lvl7pPr indent="1371600" algn="ctr" defTabSz="584200">
      <a:defRPr sz="5000">
        <a:latin typeface="+mn-lt"/>
        <a:ea typeface="+mn-ea"/>
        <a:cs typeface="+mn-cs"/>
        <a:sym typeface="Helvetica Light"/>
      </a:defRPr>
    </a:lvl7pPr>
    <a:lvl8pPr indent="1600200" algn="ctr" defTabSz="584200">
      <a:defRPr sz="5000">
        <a:latin typeface="+mn-lt"/>
        <a:ea typeface="+mn-ea"/>
        <a:cs typeface="+mn-cs"/>
        <a:sym typeface="Helvetica Light"/>
      </a:defRPr>
    </a:lvl8pPr>
    <a:lvl9pPr indent="1828800" algn="ctr" defTabSz="584200">
      <a:defRPr sz="5000">
        <a:latin typeface="+mn-lt"/>
        <a:ea typeface="+mn-ea"/>
        <a:cs typeface="+mn-cs"/>
        <a:sym typeface="Helvetica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46" d="100"/>
          <a:sy n="46" d="100"/>
        </p:scale>
        <p:origin x="-696" y="-112"/>
      </p:cViewPr>
      <p:guideLst>
        <p:guide orient="horz" pos="4320"/>
        <p:guide pos="76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65488720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0378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95721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COBRA:</a:t>
            </a:r>
            <a:r>
              <a:rPr kumimoji="1" lang="en-US" altLang="zh-CN" baseline="0" dirty="0" smtClean="0"/>
              <a:t> </a:t>
            </a:r>
            <a:r>
              <a:rPr kumimoji="1" lang="en-US" altLang="zh-CN" dirty="0" smtClean="0"/>
              <a:t>Common Object Request Broker Architecture</a:t>
            </a:r>
          </a:p>
          <a:p>
            <a:r>
              <a:rPr kumimoji="1" lang="en-US" altLang="zh-CN" dirty="0" smtClean="0"/>
              <a:t>SOAP: Simple</a:t>
            </a:r>
            <a:r>
              <a:rPr kumimoji="1" lang="en-US" altLang="zh-CN" baseline="0" dirty="0" smtClean="0"/>
              <a:t> Object Access Protocol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6417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7"/>
          <p:cNvSpPr>
            <a:spLocks noGrp="1"/>
          </p:cNvSpPr>
          <p:nvPr>
            <p:ph type="title"/>
          </p:nvPr>
        </p:nvSpPr>
        <p:spPr>
          <a:xfrm>
            <a:off x="4833937" y="2303859"/>
            <a:ext cx="14716126" cy="4643438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rgbClr val="424242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1200">
                <a:solidFill>
                  <a:srgbClr val="424242"/>
                </a:solidFill>
              </a:rPr>
              <a:t>Title Text</a:t>
            </a:r>
          </a:p>
        </p:txBody>
      </p:sp>
      <p:sp>
        <p:nvSpPr>
          <p:cNvPr id="8" name="Shape 8"/>
          <p:cNvSpPr/>
          <p:nvPr/>
        </p:nvSpPr>
        <p:spPr>
          <a:xfrm>
            <a:off x="344103" y="385495"/>
            <a:ext cx="23695794" cy="12945010"/>
          </a:xfrm>
          <a:prstGeom prst="rect">
            <a:avLst/>
          </a:prstGeom>
          <a:ln w="25400">
            <a:solidFill>
              <a:srgbClr val="DE6A1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32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9" name="Spark-Logo-East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320922" y="8735852"/>
            <a:ext cx="6818811" cy="4765836"/>
          </a:xfrm>
          <a:prstGeom prst="rect">
            <a:avLst/>
          </a:prstGeom>
          <a:ln w="12700">
            <a:miter lim="400000"/>
          </a:ln>
        </p:spPr>
      </p:pic>
      <p:sp>
        <p:nvSpPr>
          <p:cNvPr id="10" name="Shape 10"/>
          <p:cNvSpPr>
            <a:spLocks noGrp="1"/>
          </p:cNvSpPr>
          <p:nvPr>
            <p:ph type="sldNum" sz="quarter" idx="2"/>
          </p:nvPr>
        </p:nvSpPr>
        <p:spPr>
          <a:xfrm>
            <a:off x="612176" y="12635904"/>
            <a:ext cx="494514" cy="511176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rgbClr val="A6AAA9"/>
                </a:solidFill>
              </a:defRPr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>
            <a:spLocks noGrp="1"/>
          </p:cNvSpPr>
          <p:nvPr>
            <p:ph type="title"/>
          </p:nvPr>
        </p:nvSpPr>
        <p:spPr>
          <a:xfrm>
            <a:off x="4833937" y="4536281"/>
            <a:ext cx="14716126" cy="4643438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1200">
                <a:solidFill>
                  <a:srgbClr val="53585F"/>
                </a:solidFill>
              </a:rPr>
              <a:t>Title Text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1200">
                <a:solidFill>
                  <a:srgbClr val="53585F"/>
                </a:solidFill>
              </a:rPr>
              <a:t>Title Text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1200">
                <a:solidFill>
                  <a:srgbClr val="53585F"/>
                </a:solidFill>
              </a:rPr>
              <a:t>Title Text</a:t>
            </a:r>
          </a:p>
        </p:txBody>
      </p:sp>
      <p:sp>
        <p:nvSpPr>
          <p:cNvPr id="17" name="Shape 1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000">
                <a:solidFill>
                  <a:srgbClr val="53585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5000">
                <a:solidFill>
                  <a:srgbClr val="53585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5000">
                <a:solidFill>
                  <a:srgbClr val="53585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5000">
                <a:solidFill>
                  <a:srgbClr val="53585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5000">
                <a:solidFill>
                  <a:srgbClr val="53585F"/>
                </a:solidFill>
              </a:rP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xfrm>
            <a:off x="4387453" y="1785937"/>
            <a:ext cx="15609094" cy="10144126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000">
                <a:solidFill>
                  <a:srgbClr val="53585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5000">
                <a:solidFill>
                  <a:srgbClr val="53585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5000">
                <a:solidFill>
                  <a:srgbClr val="53585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5000">
                <a:solidFill>
                  <a:srgbClr val="53585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5000">
                <a:solidFill>
                  <a:srgbClr val="53585F"/>
                </a:solidFill>
              </a:rP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4387453" y="625078"/>
            <a:ext cx="15609094" cy="30360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1200">
                <a:solidFill>
                  <a:srgbClr val="53585F"/>
                </a:solidFill>
              </a:rP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4387453" y="3661171"/>
            <a:ext cx="15609094" cy="8840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000">
                <a:solidFill>
                  <a:srgbClr val="53585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5000">
                <a:solidFill>
                  <a:srgbClr val="53585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5000">
                <a:solidFill>
                  <a:srgbClr val="53585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5000">
                <a:solidFill>
                  <a:srgbClr val="53585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5000">
                <a:solidFill>
                  <a:srgbClr val="53585F"/>
                </a:solidFill>
              </a:rPr>
              <a:t>Body Level Five</a:t>
            </a:r>
          </a:p>
        </p:txBody>
      </p:sp>
      <p:sp>
        <p:nvSpPr>
          <p:cNvPr id="4" name="Shape 4"/>
          <p:cNvSpPr/>
          <p:nvPr/>
        </p:nvSpPr>
        <p:spPr>
          <a:xfrm>
            <a:off x="344103" y="385495"/>
            <a:ext cx="23695794" cy="12945010"/>
          </a:xfrm>
          <a:prstGeom prst="rect">
            <a:avLst/>
          </a:prstGeom>
          <a:ln w="25400">
            <a:solidFill>
              <a:srgbClr val="DE6A1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32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5" name="Spark-Logo-East.png"/>
          <p:cNvPicPr/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22019096" y="12019522"/>
            <a:ext cx="2120637" cy="1482166"/>
          </a:xfrm>
          <a:prstGeom prst="rect">
            <a:avLst/>
          </a:prstGeom>
          <a:ln w="12700">
            <a:miter lim="4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ransition xmlns:p14="http://schemas.microsoft.com/office/powerpoint/2010/main" spd="med"/>
  <p:txStyles>
    <p:titleStyle>
      <a:lvl1pPr algn="ctr" defTabSz="584200">
        <a:defRPr sz="11200">
          <a:solidFill>
            <a:srgbClr val="53585F"/>
          </a:solidFill>
          <a:latin typeface="+mj-lt"/>
          <a:ea typeface="+mj-ea"/>
          <a:cs typeface="+mj-cs"/>
          <a:sym typeface="Tahoma"/>
        </a:defRPr>
      </a:lvl1pPr>
      <a:lvl2pPr indent="228600" algn="ctr" defTabSz="584200">
        <a:defRPr sz="11200">
          <a:solidFill>
            <a:srgbClr val="53585F"/>
          </a:solidFill>
          <a:latin typeface="+mj-lt"/>
          <a:ea typeface="+mj-ea"/>
          <a:cs typeface="+mj-cs"/>
          <a:sym typeface="Tahoma"/>
        </a:defRPr>
      </a:lvl2pPr>
      <a:lvl3pPr indent="457200" algn="ctr" defTabSz="584200">
        <a:defRPr sz="11200">
          <a:solidFill>
            <a:srgbClr val="53585F"/>
          </a:solidFill>
          <a:latin typeface="+mj-lt"/>
          <a:ea typeface="+mj-ea"/>
          <a:cs typeface="+mj-cs"/>
          <a:sym typeface="Tahoma"/>
        </a:defRPr>
      </a:lvl3pPr>
      <a:lvl4pPr indent="685800" algn="ctr" defTabSz="584200">
        <a:defRPr sz="11200">
          <a:solidFill>
            <a:srgbClr val="53585F"/>
          </a:solidFill>
          <a:latin typeface="+mj-lt"/>
          <a:ea typeface="+mj-ea"/>
          <a:cs typeface="+mj-cs"/>
          <a:sym typeface="Tahoma"/>
        </a:defRPr>
      </a:lvl4pPr>
      <a:lvl5pPr indent="914400" algn="ctr" defTabSz="584200">
        <a:defRPr sz="11200">
          <a:solidFill>
            <a:srgbClr val="53585F"/>
          </a:solidFill>
          <a:latin typeface="+mj-lt"/>
          <a:ea typeface="+mj-ea"/>
          <a:cs typeface="+mj-cs"/>
          <a:sym typeface="Tahoma"/>
        </a:defRPr>
      </a:lvl5pPr>
      <a:lvl6pPr indent="1143000" algn="ctr" defTabSz="584200">
        <a:defRPr sz="11200">
          <a:solidFill>
            <a:srgbClr val="53585F"/>
          </a:solidFill>
          <a:latin typeface="+mj-lt"/>
          <a:ea typeface="+mj-ea"/>
          <a:cs typeface="+mj-cs"/>
          <a:sym typeface="Tahoma"/>
        </a:defRPr>
      </a:lvl6pPr>
      <a:lvl7pPr indent="1371600" algn="ctr" defTabSz="584200">
        <a:defRPr sz="11200">
          <a:solidFill>
            <a:srgbClr val="53585F"/>
          </a:solidFill>
          <a:latin typeface="+mj-lt"/>
          <a:ea typeface="+mj-ea"/>
          <a:cs typeface="+mj-cs"/>
          <a:sym typeface="Tahoma"/>
        </a:defRPr>
      </a:lvl7pPr>
      <a:lvl8pPr indent="1600200" algn="ctr" defTabSz="584200">
        <a:defRPr sz="11200">
          <a:solidFill>
            <a:srgbClr val="53585F"/>
          </a:solidFill>
          <a:latin typeface="+mj-lt"/>
          <a:ea typeface="+mj-ea"/>
          <a:cs typeface="+mj-cs"/>
          <a:sym typeface="Tahoma"/>
        </a:defRPr>
      </a:lvl8pPr>
      <a:lvl9pPr indent="1828800" algn="ctr" defTabSz="584200">
        <a:defRPr sz="11200">
          <a:solidFill>
            <a:srgbClr val="53585F"/>
          </a:solidFill>
          <a:latin typeface="+mj-lt"/>
          <a:ea typeface="+mj-ea"/>
          <a:cs typeface="+mj-cs"/>
          <a:sym typeface="Tahoma"/>
        </a:defRPr>
      </a:lvl9pPr>
    </p:titleStyle>
    <p:bodyStyle>
      <a:lvl1pPr marL="617361" indent="-617361" defTabSz="584200">
        <a:spcBef>
          <a:spcPts val="4200"/>
        </a:spcBef>
        <a:buSzPct val="75000"/>
        <a:buChar char="•"/>
        <a:defRPr sz="5000">
          <a:solidFill>
            <a:srgbClr val="53585F"/>
          </a:solidFill>
          <a:latin typeface="+mj-lt"/>
          <a:ea typeface="+mj-ea"/>
          <a:cs typeface="+mj-cs"/>
          <a:sym typeface="Tahoma"/>
        </a:defRPr>
      </a:lvl1pPr>
      <a:lvl2pPr marL="1061861" indent="-617361" defTabSz="584200">
        <a:spcBef>
          <a:spcPts val="4200"/>
        </a:spcBef>
        <a:buSzPct val="75000"/>
        <a:buChar char="•"/>
        <a:defRPr sz="5000">
          <a:solidFill>
            <a:srgbClr val="53585F"/>
          </a:solidFill>
          <a:latin typeface="+mj-lt"/>
          <a:ea typeface="+mj-ea"/>
          <a:cs typeface="+mj-cs"/>
          <a:sym typeface="Tahoma"/>
        </a:defRPr>
      </a:lvl2pPr>
      <a:lvl3pPr marL="1506361" indent="-617361" defTabSz="584200">
        <a:spcBef>
          <a:spcPts val="4200"/>
        </a:spcBef>
        <a:buSzPct val="75000"/>
        <a:buChar char="•"/>
        <a:defRPr sz="5000">
          <a:solidFill>
            <a:srgbClr val="53585F"/>
          </a:solidFill>
          <a:latin typeface="+mj-lt"/>
          <a:ea typeface="+mj-ea"/>
          <a:cs typeface="+mj-cs"/>
          <a:sym typeface="Tahoma"/>
        </a:defRPr>
      </a:lvl3pPr>
      <a:lvl4pPr marL="1950861" indent="-617361" defTabSz="584200">
        <a:spcBef>
          <a:spcPts val="4200"/>
        </a:spcBef>
        <a:buSzPct val="75000"/>
        <a:buChar char="•"/>
        <a:defRPr sz="5000">
          <a:solidFill>
            <a:srgbClr val="53585F"/>
          </a:solidFill>
          <a:latin typeface="+mj-lt"/>
          <a:ea typeface="+mj-ea"/>
          <a:cs typeface="+mj-cs"/>
          <a:sym typeface="Tahoma"/>
        </a:defRPr>
      </a:lvl4pPr>
      <a:lvl5pPr marL="2395361" indent="-617361" defTabSz="584200">
        <a:spcBef>
          <a:spcPts val="4200"/>
        </a:spcBef>
        <a:buSzPct val="75000"/>
        <a:buChar char="•"/>
        <a:defRPr sz="5000">
          <a:solidFill>
            <a:srgbClr val="53585F"/>
          </a:solidFill>
          <a:latin typeface="+mj-lt"/>
          <a:ea typeface="+mj-ea"/>
          <a:cs typeface="+mj-cs"/>
          <a:sym typeface="Tahoma"/>
        </a:defRPr>
      </a:lvl5pPr>
      <a:lvl6pPr marL="2839861" indent="-617361" defTabSz="584200">
        <a:spcBef>
          <a:spcPts val="4200"/>
        </a:spcBef>
        <a:buSzPct val="75000"/>
        <a:buChar char="•"/>
        <a:defRPr sz="5000">
          <a:solidFill>
            <a:srgbClr val="53585F"/>
          </a:solidFill>
          <a:latin typeface="+mj-lt"/>
          <a:ea typeface="+mj-ea"/>
          <a:cs typeface="+mj-cs"/>
          <a:sym typeface="Tahoma"/>
        </a:defRPr>
      </a:lvl6pPr>
      <a:lvl7pPr marL="3284361" indent="-617361" defTabSz="584200">
        <a:spcBef>
          <a:spcPts val="4200"/>
        </a:spcBef>
        <a:buSzPct val="75000"/>
        <a:buChar char="•"/>
        <a:defRPr sz="5000">
          <a:solidFill>
            <a:srgbClr val="53585F"/>
          </a:solidFill>
          <a:latin typeface="+mj-lt"/>
          <a:ea typeface="+mj-ea"/>
          <a:cs typeface="+mj-cs"/>
          <a:sym typeface="Tahoma"/>
        </a:defRPr>
      </a:lvl7pPr>
      <a:lvl8pPr marL="3728861" indent="-617361" defTabSz="584200">
        <a:spcBef>
          <a:spcPts val="4200"/>
        </a:spcBef>
        <a:buSzPct val="75000"/>
        <a:buChar char="•"/>
        <a:defRPr sz="5000">
          <a:solidFill>
            <a:srgbClr val="53585F"/>
          </a:solidFill>
          <a:latin typeface="+mj-lt"/>
          <a:ea typeface="+mj-ea"/>
          <a:cs typeface="+mj-cs"/>
          <a:sym typeface="Tahoma"/>
        </a:defRPr>
      </a:lvl8pPr>
      <a:lvl9pPr marL="4173361" indent="-617361" defTabSz="584200">
        <a:spcBef>
          <a:spcPts val="4200"/>
        </a:spcBef>
        <a:buSzPct val="75000"/>
        <a:buChar char="•"/>
        <a:defRPr sz="5000">
          <a:solidFill>
            <a:srgbClr val="53585F"/>
          </a:solidFill>
          <a:latin typeface="+mj-lt"/>
          <a:ea typeface="+mj-ea"/>
          <a:cs typeface="+mj-cs"/>
          <a:sym typeface="Tahoma"/>
        </a:defRPr>
      </a:lvl9pPr>
    </p:bodyStyle>
    <p:otherStyle>
      <a:lvl1pPr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title"/>
          </p:nvPr>
        </p:nvSpPr>
        <p:spPr>
          <a:xfrm>
            <a:off x="2788320" y="1208484"/>
            <a:ext cx="18745244" cy="4643438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11200" dirty="0" err="1" smtClean="0">
                <a:solidFill>
                  <a:srgbClr val="424242"/>
                </a:solidFill>
              </a:rPr>
              <a:t>HeteroSpark</a:t>
            </a:r>
            <a:r>
              <a:rPr lang="en-US" altLang="zh-CN" sz="11200" dirty="0" smtClean="0">
                <a:solidFill>
                  <a:srgbClr val="424242"/>
                </a:solidFill>
              </a:rPr>
              <a:t>:</a:t>
            </a:r>
            <a:r>
              <a:rPr lang="zh-CN" altLang="en-US" sz="11200" dirty="0" smtClean="0">
                <a:solidFill>
                  <a:srgbClr val="424242"/>
                </a:solidFill>
              </a:rPr>
              <a:t> </a:t>
            </a:r>
            <a:r>
              <a:rPr lang="en-US" altLang="zh-CN" sz="11200" dirty="0" smtClean="0">
                <a:solidFill>
                  <a:srgbClr val="424242"/>
                </a:solidFill>
              </a:rPr>
              <a:t>A</a:t>
            </a:r>
            <a:r>
              <a:rPr lang="zh-CN" altLang="en-US" sz="11200" dirty="0" smtClean="0">
                <a:solidFill>
                  <a:srgbClr val="424242"/>
                </a:solidFill>
              </a:rPr>
              <a:t> </a:t>
            </a:r>
            <a:r>
              <a:rPr lang="zh-CN" altLang="en-US" dirty="0" smtClean="0"/>
              <a:t> </a:t>
            </a:r>
            <a:r>
              <a:rPr lang="en-US" altLang="zh-CN" sz="11200" dirty="0" smtClean="0">
                <a:solidFill>
                  <a:srgbClr val="424242"/>
                </a:solidFill>
              </a:rPr>
              <a:t>Heterogeneous</a:t>
            </a:r>
            <a:r>
              <a:rPr lang="zh-CN" altLang="en-US" sz="11200" dirty="0" smtClean="0">
                <a:solidFill>
                  <a:srgbClr val="424242"/>
                </a:solidFill>
              </a:rPr>
              <a:t> </a:t>
            </a:r>
            <a:r>
              <a:rPr lang="en-US" altLang="zh-CN" sz="11200" dirty="0" smtClean="0">
                <a:solidFill>
                  <a:srgbClr val="424242"/>
                </a:solidFill>
              </a:rPr>
              <a:t>CPU/GPU</a:t>
            </a:r>
            <a:r>
              <a:rPr lang="zh-CN" altLang="en-US" sz="11200" dirty="0" smtClean="0">
                <a:solidFill>
                  <a:srgbClr val="424242"/>
                </a:solidFill>
              </a:rPr>
              <a:t> </a:t>
            </a:r>
            <a:r>
              <a:rPr lang="en-US" altLang="zh-CN" sz="11200" dirty="0" smtClean="0">
                <a:solidFill>
                  <a:srgbClr val="424242"/>
                </a:solidFill>
              </a:rPr>
              <a:t>Spark</a:t>
            </a:r>
            <a:r>
              <a:rPr lang="zh-CN" altLang="en-US" sz="11200" dirty="0" smtClean="0">
                <a:solidFill>
                  <a:srgbClr val="424242"/>
                </a:solidFill>
              </a:rPr>
              <a:t> </a:t>
            </a:r>
            <a:r>
              <a:rPr lang="en-US" altLang="zh-CN" sz="11200" dirty="0" smtClean="0">
                <a:solidFill>
                  <a:srgbClr val="424242"/>
                </a:solidFill>
              </a:rPr>
              <a:t>Platform</a:t>
            </a:r>
            <a:r>
              <a:rPr lang="zh-CN" altLang="en-US" sz="11200" dirty="0" smtClean="0">
                <a:solidFill>
                  <a:srgbClr val="424242"/>
                </a:solidFill>
              </a:rPr>
              <a:t> </a:t>
            </a:r>
            <a:r>
              <a:rPr lang="en-US" altLang="zh-CN" sz="11200" dirty="0" smtClean="0">
                <a:solidFill>
                  <a:srgbClr val="424242"/>
                </a:solidFill>
              </a:rPr>
              <a:t>for</a:t>
            </a:r>
            <a:r>
              <a:rPr lang="zh-CN" altLang="en-US" sz="11200" dirty="0" smtClean="0">
                <a:solidFill>
                  <a:srgbClr val="424242"/>
                </a:solidFill>
              </a:rPr>
              <a:t> </a:t>
            </a:r>
            <a:r>
              <a:rPr lang="en-US" altLang="zh-CN" sz="11200" dirty="0" smtClean="0">
                <a:solidFill>
                  <a:srgbClr val="424242"/>
                </a:solidFill>
              </a:rPr>
              <a:t>Machine Learning</a:t>
            </a:r>
            <a:r>
              <a:rPr lang="zh-CN" altLang="en-US" sz="11200" dirty="0" smtClean="0">
                <a:solidFill>
                  <a:srgbClr val="424242"/>
                </a:solidFill>
              </a:rPr>
              <a:t> </a:t>
            </a:r>
            <a:r>
              <a:rPr lang="en-US" altLang="zh-CN" sz="11200" dirty="0" smtClean="0">
                <a:solidFill>
                  <a:srgbClr val="424242"/>
                </a:solidFill>
              </a:rPr>
              <a:t>Algorithms</a:t>
            </a:r>
            <a:endParaRPr sz="11200" dirty="0">
              <a:solidFill>
                <a:srgbClr val="424242"/>
              </a:solidFill>
            </a:endParaRPr>
          </a:p>
        </p:txBody>
      </p:sp>
      <p:sp>
        <p:nvSpPr>
          <p:cNvPr id="25" name="Shape 25"/>
          <p:cNvSpPr>
            <a:spLocks noGrp="1"/>
          </p:cNvSpPr>
          <p:nvPr>
            <p:ph type="sldNum" sz="quarter" idx="2"/>
          </p:nvPr>
        </p:nvSpPr>
        <p:spPr>
          <a:xfrm>
            <a:off x="696910" y="12635904"/>
            <a:ext cx="325045" cy="5111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400">
                <a:solidFill>
                  <a:srgbClr val="A6AAA9"/>
                </a:solidFill>
              </a:rPr>
              <a:t>1</a:t>
            </a:fld>
            <a:endParaRPr sz="2400">
              <a:solidFill>
                <a:srgbClr val="A6AAA9"/>
              </a:solidFill>
            </a:endParaRPr>
          </a:p>
        </p:txBody>
      </p:sp>
      <p:sp>
        <p:nvSpPr>
          <p:cNvPr id="26" name="Shape 26"/>
          <p:cNvSpPr/>
          <p:nvPr/>
        </p:nvSpPr>
        <p:spPr>
          <a:xfrm>
            <a:off x="1413872" y="8629841"/>
            <a:ext cx="17165728" cy="29809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71437" tIns="71437" rIns="71437" bIns="71437" anchor="ctr">
            <a:spAutoFit/>
          </a:bodyPr>
          <a:lstStyle/>
          <a:p>
            <a:pPr lvl="0" algn="l">
              <a:lnSpc>
                <a:spcPct val="150000"/>
              </a:lnSpc>
              <a:defRPr sz="1800"/>
            </a:pPr>
            <a:r>
              <a:rPr lang="en-US" sz="7000" b="1" dirty="0" smtClean="0">
                <a:solidFill>
                  <a:srgbClr val="53585F"/>
                </a:solidFill>
                <a:latin typeface="+mj-lt"/>
                <a:ea typeface="+mj-ea"/>
                <a:cs typeface="+mj-cs"/>
                <a:sym typeface="Tahoma"/>
              </a:rPr>
              <a:t>Peilong</a:t>
            </a:r>
            <a:r>
              <a:rPr lang="zh-CN" altLang="en-US" sz="7000" b="1" dirty="0" smtClean="0">
                <a:solidFill>
                  <a:srgbClr val="53585F"/>
                </a:solidFill>
                <a:latin typeface="+mj-lt"/>
                <a:ea typeface="+mj-ea"/>
                <a:cs typeface="+mj-cs"/>
                <a:sym typeface="Tahoma"/>
              </a:rPr>
              <a:t> </a:t>
            </a:r>
            <a:r>
              <a:rPr lang="en-US" altLang="zh-CN" sz="7000" b="1" dirty="0" smtClean="0">
                <a:solidFill>
                  <a:srgbClr val="53585F"/>
                </a:solidFill>
                <a:latin typeface="+mj-lt"/>
                <a:ea typeface="+mj-ea"/>
                <a:cs typeface="+mj-cs"/>
                <a:sym typeface="Tahoma"/>
              </a:rPr>
              <a:t>Li</a:t>
            </a:r>
            <a:r>
              <a:rPr lang="zh-CN" altLang="en-US" sz="7000" dirty="0" smtClean="0">
                <a:solidFill>
                  <a:srgbClr val="53585F"/>
                </a:solidFill>
                <a:latin typeface="+mj-lt"/>
                <a:ea typeface="+mj-ea"/>
                <a:cs typeface="+mj-cs"/>
                <a:sym typeface="Tahoma"/>
              </a:rPr>
              <a:t>, </a:t>
            </a:r>
            <a:r>
              <a:rPr lang="en-US" altLang="zh-CN" sz="7000" dirty="0" smtClean="0">
                <a:solidFill>
                  <a:srgbClr val="53585F"/>
                </a:solidFill>
                <a:latin typeface="+mj-lt"/>
                <a:ea typeface="+mj-ea"/>
                <a:cs typeface="+mj-cs"/>
                <a:sym typeface="Tahoma"/>
              </a:rPr>
              <a:t>Yan</a:t>
            </a:r>
            <a:r>
              <a:rPr lang="zh-CN" altLang="en-US" sz="7000" dirty="0" smtClean="0">
                <a:solidFill>
                  <a:srgbClr val="53585F"/>
                </a:solidFill>
                <a:latin typeface="+mj-lt"/>
                <a:ea typeface="+mj-ea"/>
                <a:cs typeface="+mj-cs"/>
                <a:sym typeface="Tahoma"/>
              </a:rPr>
              <a:t> </a:t>
            </a:r>
            <a:r>
              <a:rPr lang="en-US" altLang="zh-CN" sz="7000" dirty="0" err="1" smtClean="0">
                <a:solidFill>
                  <a:srgbClr val="53585F"/>
                </a:solidFill>
                <a:latin typeface="+mj-lt"/>
                <a:ea typeface="+mj-ea"/>
                <a:cs typeface="+mj-cs"/>
                <a:sym typeface="Tahoma"/>
              </a:rPr>
              <a:t>Luo</a:t>
            </a:r>
            <a:r>
              <a:rPr lang="en-US" altLang="zh-CN" sz="7000" dirty="0" smtClean="0">
                <a:solidFill>
                  <a:srgbClr val="53585F"/>
                </a:solidFill>
                <a:latin typeface="+mj-lt"/>
                <a:ea typeface="+mj-ea"/>
                <a:cs typeface="+mj-cs"/>
                <a:sym typeface="Tahoma"/>
              </a:rPr>
              <a:t>,</a:t>
            </a:r>
            <a:r>
              <a:rPr lang="zh-CN" altLang="en-US" sz="7000" dirty="0" smtClean="0">
                <a:solidFill>
                  <a:srgbClr val="53585F"/>
                </a:solidFill>
                <a:latin typeface="+mj-lt"/>
                <a:ea typeface="+mj-ea"/>
                <a:cs typeface="+mj-cs"/>
                <a:sym typeface="Tahoma"/>
              </a:rPr>
              <a:t> </a:t>
            </a:r>
            <a:r>
              <a:rPr lang="en-US" altLang="zh-CN" sz="7000" dirty="0" smtClean="0">
                <a:solidFill>
                  <a:srgbClr val="53585F"/>
                </a:solidFill>
                <a:latin typeface="+mj-lt"/>
                <a:ea typeface="+mj-ea"/>
                <a:cs typeface="+mj-cs"/>
                <a:sym typeface="Tahoma"/>
              </a:rPr>
              <a:t>Yu</a:t>
            </a:r>
            <a:r>
              <a:rPr lang="zh-CN" altLang="en-US" sz="7000" dirty="0" smtClean="0">
                <a:solidFill>
                  <a:srgbClr val="53585F"/>
                </a:solidFill>
                <a:latin typeface="+mj-lt"/>
                <a:ea typeface="+mj-ea"/>
                <a:cs typeface="+mj-cs"/>
                <a:sym typeface="Tahoma"/>
              </a:rPr>
              <a:t> </a:t>
            </a:r>
            <a:r>
              <a:rPr lang="en-US" altLang="zh-CN" sz="7000" dirty="0" smtClean="0">
                <a:solidFill>
                  <a:srgbClr val="53585F"/>
                </a:solidFill>
                <a:latin typeface="+mj-lt"/>
                <a:ea typeface="+mj-ea"/>
                <a:cs typeface="+mj-cs"/>
                <a:sym typeface="Tahoma"/>
              </a:rPr>
              <a:t>Cao,</a:t>
            </a:r>
            <a:r>
              <a:rPr lang="zh-CN" altLang="en-US" sz="7000" dirty="0" smtClean="0">
                <a:solidFill>
                  <a:srgbClr val="53585F"/>
                </a:solidFill>
                <a:latin typeface="+mj-lt"/>
                <a:ea typeface="+mj-ea"/>
                <a:cs typeface="+mj-cs"/>
                <a:sym typeface="Tahoma"/>
              </a:rPr>
              <a:t> </a:t>
            </a:r>
            <a:r>
              <a:rPr lang="en-US" altLang="zh-CN" sz="7000" dirty="0" err="1" smtClean="0">
                <a:solidFill>
                  <a:srgbClr val="53585F"/>
                </a:solidFill>
                <a:latin typeface="+mj-lt"/>
                <a:ea typeface="+mj-ea"/>
                <a:cs typeface="+mj-cs"/>
                <a:sym typeface="Tahoma"/>
              </a:rPr>
              <a:t>Ning</a:t>
            </a:r>
            <a:r>
              <a:rPr lang="zh-CN" altLang="en-US" sz="7000" dirty="0" smtClean="0">
                <a:solidFill>
                  <a:srgbClr val="53585F"/>
                </a:solidFill>
                <a:latin typeface="+mj-lt"/>
                <a:ea typeface="+mj-ea"/>
                <a:cs typeface="+mj-cs"/>
                <a:sym typeface="Tahoma"/>
              </a:rPr>
              <a:t> </a:t>
            </a:r>
            <a:r>
              <a:rPr lang="en-US" altLang="zh-CN" sz="7000" dirty="0" smtClean="0">
                <a:solidFill>
                  <a:srgbClr val="53585F"/>
                </a:solidFill>
                <a:latin typeface="+mj-lt"/>
                <a:ea typeface="+mj-ea"/>
                <a:cs typeface="+mj-cs"/>
                <a:sym typeface="Tahoma"/>
              </a:rPr>
              <a:t>Zhang</a:t>
            </a:r>
            <a:endParaRPr sz="7000" dirty="0">
              <a:solidFill>
                <a:srgbClr val="53585F"/>
              </a:solidFill>
              <a:latin typeface="+mj-lt"/>
              <a:ea typeface="+mj-ea"/>
              <a:cs typeface="+mj-cs"/>
              <a:sym typeface="Tahoma"/>
            </a:endParaRPr>
          </a:p>
          <a:p>
            <a:pPr lvl="0" algn="l">
              <a:lnSpc>
                <a:spcPct val="150000"/>
              </a:lnSpc>
              <a:defRPr sz="1800"/>
            </a:pPr>
            <a:r>
              <a:rPr lang="en-US" sz="5600" dirty="0" smtClean="0">
                <a:solidFill>
                  <a:srgbClr val="53585F"/>
                </a:solidFill>
                <a:latin typeface="+mj-lt"/>
                <a:ea typeface="+mj-ea"/>
                <a:cs typeface="+mj-cs"/>
                <a:sym typeface="Tahoma"/>
              </a:rPr>
              <a:t>University</a:t>
            </a:r>
            <a:r>
              <a:rPr lang="zh-CN" altLang="en-US" sz="5600" dirty="0" smtClean="0">
                <a:solidFill>
                  <a:srgbClr val="53585F"/>
                </a:solidFill>
                <a:latin typeface="+mj-lt"/>
                <a:ea typeface="+mj-ea"/>
                <a:cs typeface="+mj-cs"/>
                <a:sym typeface="Tahoma"/>
              </a:rPr>
              <a:t> </a:t>
            </a:r>
            <a:r>
              <a:rPr lang="en-US" altLang="zh-CN" sz="5600" dirty="0" smtClean="0">
                <a:solidFill>
                  <a:srgbClr val="53585F"/>
                </a:solidFill>
                <a:latin typeface="+mj-lt"/>
                <a:ea typeface="+mj-ea"/>
                <a:cs typeface="+mj-cs"/>
                <a:sym typeface="Tahoma"/>
              </a:rPr>
              <a:t>of</a:t>
            </a:r>
            <a:r>
              <a:rPr lang="zh-CN" altLang="en-US" sz="5600" dirty="0" smtClean="0">
                <a:solidFill>
                  <a:srgbClr val="53585F"/>
                </a:solidFill>
                <a:latin typeface="+mj-lt"/>
                <a:ea typeface="+mj-ea"/>
                <a:cs typeface="+mj-cs"/>
                <a:sym typeface="Tahoma"/>
              </a:rPr>
              <a:t> </a:t>
            </a:r>
            <a:r>
              <a:rPr lang="en-US" altLang="zh-CN" sz="5600" dirty="0" smtClean="0">
                <a:solidFill>
                  <a:srgbClr val="53585F"/>
                </a:solidFill>
                <a:latin typeface="+mj-lt"/>
                <a:ea typeface="+mj-ea"/>
                <a:cs typeface="+mj-cs"/>
                <a:sym typeface="Tahoma"/>
              </a:rPr>
              <a:t>Massachusetts</a:t>
            </a:r>
            <a:r>
              <a:rPr lang="zh-CN" altLang="en-US" sz="5600" dirty="0" smtClean="0">
                <a:solidFill>
                  <a:srgbClr val="53585F"/>
                </a:solidFill>
                <a:latin typeface="+mj-lt"/>
                <a:ea typeface="+mj-ea"/>
                <a:cs typeface="+mj-cs"/>
                <a:sym typeface="Tahoma"/>
              </a:rPr>
              <a:t> </a:t>
            </a:r>
            <a:r>
              <a:rPr lang="en-US" altLang="zh-CN" sz="5600" dirty="0" smtClean="0">
                <a:solidFill>
                  <a:srgbClr val="53585F"/>
                </a:solidFill>
                <a:latin typeface="+mj-lt"/>
                <a:ea typeface="+mj-ea"/>
                <a:cs typeface="+mj-cs"/>
                <a:sym typeface="Tahoma"/>
              </a:rPr>
              <a:t>Lowell</a:t>
            </a:r>
            <a:endParaRPr sz="5600" dirty="0">
              <a:solidFill>
                <a:srgbClr val="53585F"/>
              </a:solidFill>
              <a:latin typeface="+mj-lt"/>
              <a:ea typeface="+mj-ea"/>
              <a:cs typeface="+mj-cs"/>
              <a:sym typeface="Tahoma"/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Conclusion</a:t>
            </a:r>
            <a:endParaRPr kumimoji="1" lang="zh-CN" altLang="en-US" dirty="0"/>
          </a:p>
        </p:txBody>
      </p:sp>
      <p:sp>
        <p:nvSpPr>
          <p:cNvPr id="4" name="文本占位符 1"/>
          <p:cNvSpPr>
            <a:spLocks noGrp="1"/>
          </p:cNvSpPr>
          <p:nvPr>
            <p:ph type="body" idx="1"/>
          </p:nvPr>
        </p:nvSpPr>
        <p:spPr>
          <a:xfrm>
            <a:off x="2733106" y="4086497"/>
            <a:ext cx="19186957" cy="8415065"/>
          </a:xfrm>
        </p:spPr>
        <p:txBody>
          <a:bodyPr/>
          <a:lstStyle/>
          <a:p>
            <a:r>
              <a:rPr kumimoji="1" lang="en-US" altLang="zh-CN" b="1" dirty="0" smtClean="0"/>
              <a:t>Acceleration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HeteroSpark</a:t>
            </a:r>
            <a:r>
              <a:rPr kumimoji="1" lang="en-US" altLang="zh-CN" dirty="0" smtClean="0"/>
              <a:t> </a:t>
            </a:r>
            <a:r>
              <a:rPr kumimoji="1" lang="en-US" altLang="zh-CN" dirty="0" smtClean="0"/>
              <a:t>enhances Spark by accelerating machine learning algorithms and reducing CPU resources.</a:t>
            </a:r>
          </a:p>
          <a:p>
            <a:r>
              <a:rPr kumimoji="1" lang="en-US" altLang="zh-CN" b="1" dirty="0" smtClean="0"/>
              <a:t>Plug-n-play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zero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interference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with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original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application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choose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“mute”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acceleration.</a:t>
            </a:r>
          </a:p>
          <a:p>
            <a:r>
              <a:rPr kumimoji="1" lang="en-US" altLang="zh-CN" b="1" dirty="0" smtClean="0"/>
              <a:t>Portability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non-tedious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work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port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existing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Spark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application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into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HeteroSpark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(if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using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maintained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libraries)</a:t>
            </a:r>
            <a:r>
              <a:rPr kumimoji="1" lang="zh-CN" altLang="en-US" dirty="0" smtClean="0"/>
              <a:t>.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24051757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Future Work</a:t>
            </a:r>
            <a:endParaRPr kumimoji="1" lang="zh-CN" altLang="en-US" dirty="0"/>
          </a:p>
        </p:txBody>
      </p:sp>
      <p:sp>
        <p:nvSpPr>
          <p:cNvPr id="4" name="文本占位符 1"/>
          <p:cNvSpPr>
            <a:spLocks noGrp="1"/>
          </p:cNvSpPr>
          <p:nvPr>
            <p:ph type="body" idx="1"/>
          </p:nvPr>
        </p:nvSpPr>
        <p:spPr>
          <a:xfrm>
            <a:off x="2346606" y="3202931"/>
            <a:ext cx="20374064" cy="9298632"/>
          </a:xfrm>
        </p:spPr>
        <p:txBody>
          <a:bodyPr/>
          <a:lstStyle/>
          <a:p>
            <a:r>
              <a:rPr kumimoji="1" lang="en-US" altLang="zh-CN" b="1" dirty="0" smtClean="0"/>
              <a:t>Serialization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Overhead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Utilize faster serialization technique for communication.</a:t>
            </a:r>
          </a:p>
          <a:p>
            <a:r>
              <a:rPr kumimoji="1" lang="en-US" altLang="zh-CN" b="1" dirty="0" smtClean="0"/>
              <a:t>Simplified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Interface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Use Spring framework 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simplify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remote method innovation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interface.</a:t>
            </a:r>
          </a:p>
          <a:p>
            <a:r>
              <a:rPr kumimoji="1" lang="en-US" altLang="zh-CN" b="1" dirty="0" smtClean="0"/>
              <a:t>Spawning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the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Library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Integrating more machine learning libraries into </a:t>
            </a:r>
            <a:r>
              <a:rPr kumimoji="1" lang="en-US" altLang="zh-CN" dirty="0" err="1" smtClean="0"/>
              <a:t>HeteroSpark</a:t>
            </a:r>
            <a:r>
              <a:rPr kumimoji="1" lang="en-US" altLang="zh-CN" dirty="0" smtClean="0"/>
              <a:t>, esp. deep learning algorithms.</a:t>
            </a:r>
            <a:endParaRPr kumimoji="1" lang="en-US" altLang="zh-CN" dirty="0"/>
          </a:p>
          <a:p>
            <a:pPr lvl="1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31605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846569" y="4638728"/>
            <a:ext cx="9883353" cy="1938992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square" lIns="91440" tIns="45720" rIns="91440" bIns="45720">
            <a:prstTxWarp prst="textChevronInverted">
              <a:avLst/>
            </a:prstTxWarp>
            <a:spAutoFit/>
          </a:bodyPr>
          <a:lstStyle/>
          <a:p>
            <a:pPr algn="ctr"/>
            <a:r>
              <a:rPr lang="en-US" altLang="zh-CN" sz="12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Thank you!</a:t>
            </a:r>
            <a:endParaRPr lang="zh-CN" altLang="en-US" sz="120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44296897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11200" dirty="0" smtClean="0">
                <a:solidFill>
                  <a:srgbClr val="53585F"/>
                </a:solidFill>
              </a:rPr>
              <a:t>Background</a:t>
            </a:r>
            <a:endParaRPr sz="11200" dirty="0">
              <a:solidFill>
                <a:srgbClr val="53585F"/>
              </a:solidFill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>
          <a:xfrm>
            <a:off x="2015321" y="3865605"/>
            <a:ext cx="20236028" cy="4500672"/>
          </a:xfrm>
        </p:spPr>
        <p:txBody>
          <a:bodyPr/>
          <a:lstStyle/>
          <a:p>
            <a:r>
              <a:rPr kumimoji="1" lang="en-US" altLang="zh-CN" dirty="0" smtClean="0"/>
              <a:t>GPU outperforms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CPU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broad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area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applications:</a:t>
            </a:r>
          </a:p>
          <a:p>
            <a:pPr lvl="1">
              <a:buFont typeface="Wingdings" charset="2"/>
              <a:buChar char="Ø"/>
            </a:pPr>
            <a:r>
              <a:rPr kumimoji="1" lang="en-US" altLang="zh-CN" sz="4000" dirty="0" smtClean="0"/>
              <a:t>Machine</a:t>
            </a:r>
            <a:r>
              <a:rPr kumimoji="1" lang="zh-CN" altLang="en-US" sz="4000" dirty="0" smtClean="0"/>
              <a:t> </a:t>
            </a:r>
            <a:r>
              <a:rPr kumimoji="1" lang="en-US" altLang="zh-CN" sz="4000" dirty="0" smtClean="0"/>
              <a:t>learning,</a:t>
            </a:r>
            <a:r>
              <a:rPr kumimoji="1" lang="zh-CN" altLang="en-US" sz="4000" dirty="0" smtClean="0"/>
              <a:t> </a:t>
            </a:r>
            <a:r>
              <a:rPr kumimoji="1" lang="en-US" altLang="zh-CN" sz="4000" dirty="0" smtClean="0"/>
              <a:t>image</a:t>
            </a:r>
            <a:r>
              <a:rPr kumimoji="1" lang="zh-CN" altLang="en-US" sz="4000" dirty="0" smtClean="0"/>
              <a:t> </a:t>
            </a:r>
            <a:r>
              <a:rPr kumimoji="1" lang="en-US" altLang="zh-CN" sz="4000" dirty="0" smtClean="0"/>
              <a:t>processing,</a:t>
            </a:r>
            <a:r>
              <a:rPr kumimoji="1" lang="zh-CN" altLang="en-US" sz="4000" dirty="0" smtClean="0"/>
              <a:t> </a:t>
            </a:r>
            <a:r>
              <a:rPr kumimoji="1" lang="en-US" altLang="zh-CN" sz="4000" dirty="0" smtClean="0"/>
              <a:t>bioinformatics,</a:t>
            </a:r>
            <a:r>
              <a:rPr kumimoji="1" lang="zh-CN" altLang="en-US" sz="4000" dirty="0" smtClean="0"/>
              <a:t> </a:t>
            </a:r>
            <a:r>
              <a:rPr kumimoji="1" lang="en-US" altLang="zh-CN" sz="4000" dirty="0" smtClean="0"/>
              <a:t>etc.</a:t>
            </a:r>
            <a:r>
              <a:rPr kumimoji="1" lang="zh-CN" altLang="en-US" sz="4000" dirty="0" smtClean="0"/>
              <a:t> </a:t>
            </a:r>
            <a:endParaRPr kumimoji="1" lang="en-US" altLang="zh-CN" sz="4000" dirty="0" smtClean="0"/>
          </a:p>
          <a:p>
            <a:pPr>
              <a:buFont typeface="Wingdings" charset="2"/>
              <a:buChar char="•"/>
            </a:pPr>
            <a:r>
              <a:rPr kumimoji="1" lang="en-US" altLang="zh-CN" dirty="0"/>
              <a:t>Pros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cons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current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solutions:</a:t>
            </a:r>
            <a:endParaRPr kumimoji="1" lang="en-US" altLang="zh-CN" dirty="0"/>
          </a:p>
          <a:p>
            <a:pPr lvl="1"/>
            <a:endParaRPr kumimoji="1"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7463445"/>
              </p:ext>
            </p:extLst>
          </p:nvPr>
        </p:nvGraphicFramePr>
        <p:xfrm>
          <a:off x="2656036" y="7537931"/>
          <a:ext cx="20202671" cy="50713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4640"/>
                <a:gridCol w="6956997"/>
                <a:gridCol w="8641034"/>
              </a:tblGrid>
              <a:tr h="1139462">
                <a:tc>
                  <a:txBody>
                    <a:bodyPr/>
                    <a:lstStyle/>
                    <a:p>
                      <a:r>
                        <a:rPr lang="en-US" altLang="zh-CN" sz="4000" dirty="0" smtClean="0"/>
                        <a:t>Current</a:t>
                      </a:r>
                      <a:r>
                        <a:rPr lang="zh-CN" altLang="en-US" sz="4000" dirty="0" smtClean="0"/>
                        <a:t> </a:t>
                      </a:r>
                      <a:r>
                        <a:rPr lang="en-US" altLang="zh-CN" sz="4000" dirty="0" smtClean="0"/>
                        <a:t>Solutions</a:t>
                      </a:r>
                      <a:endParaRPr lang="zh-CN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000" dirty="0" smtClean="0"/>
                        <a:t>Pros</a:t>
                      </a:r>
                      <a:endParaRPr lang="zh-CN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000" dirty="0" smtClean="0"/>
                        <a:t>Cons</a:t>
                      </a:r>
                      <a:endParaRPr lang="zh-CN" altLang="en-US" sz="4000" dirty="0"/>
                    </a:p>
                  </a:txBody>
                  <a:tcPr/>
                </a:tc>
              </a:tr>
              <a:tr h="1139462">
                <a:tc>
                  <a:txBody>
                    <a:bodyPr/>
                    <a:lstStyle/>
                    <a:p>
                      <a:r>
                        <a:rPr lang="en-US" altLang="zh-CN" sz="4000" dirty="0" smtClean="0"/>
                        <a:t>Single</a:t>
                      </a:r>
                      <a:r>
                        <a:rPr lang="zh-CN" altLang="en-US" sz="4000" dirty="0" smtClean="0"/>
                        <a:t> </a:t>
                      </a:r>
                      <a:r>
                        <a:rPr lang="en-US" altLang="zh-CN" sz="4000" dirty="0" smtClean="0"/>
                        <a:t>GPU</a:t>
                      </a:r>
                      <a:endParaRPr lang="zh-CN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000" dirty="0" smtClean="0"/>
                        <a:t>Good</a:t>
                      </a:r>
                      <a:r>
                        <a:rPr lang="en-US" altLang="zh-CN" sz="4000" dirty="0" smtClean="0"/>
                        <a:t> data</a:t>
                      </a:r>
                      <a:r>
                        <a:rPr lang="en-US" altLang="zh-CN" sz="4000" dirty="0" smtClean="0"/>
                        <a:t> </a:t>
                      </a:r>
                      <a:r>
                        <a:rPr lang="en-US" altLang="zh-CN" sz="4000" dirty="0" smtClean="0"/>
                        <a:t>parallelism</a:t>
                      </a:r>
                      <a:endParaRPr lang="zh-CN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000" dirty="0" smtClean="0"/>
                        <a:t>Difficult</a:t>
                      </a:r>
                      <a:r>
                        <a:rPr lang="en-US" altLang="zh-CN" sz="4000" baseline="0" dirty="0" smtClean="0"/>
                        <a:t> to handle l</a:t>
                      </a:r>
                      <a:r>
                        <a:rPr lang="en-US" altLang="zh-CN" sz="4000" dirty="0" smtClean="0"/>
                        <a:t>arge</a:t>
                      </a:r>
                      <a:r>
                        <a:rPr lang="zh-CN" altLang="en-US" sz="4000" dirty="0" smtClean="0"/>
                        <a:t> </a:t>
                      </a:r>
                      <a:r>
                        <a:rPr lang="en-US" altLang="zh-CN" sz="4000" dirty="0" smtClean="0"/>
                        <a:t>scale</a:t>
                      </a:r>
                      <a:r>
                        <a:rPr lang="zh-CN" altLang="en-US" sz="4000" dirty="0" smtClean="0"/>
                        <a:t> </a:t>
                      </a:r>
                      <a:r>
                        <a:rPr lang="en-US" altLang="zh-CN" sz="4000" dirty="0" smtClean="0"/>
                        <a:t>dataset due to memory size</a:t>
                      </a:r>
                      <a:endParaRPr lang="zh-CN" altLang="en-US" sz="4000" dirty="0"/>
                    </a:p>
                  </a:txBody>
                  <a:tcPr/>
                </a:tc>
              </a:tr>
              <a:tr h="1139462">
                <a:tc>
                  <a:txBody>
                    <a:bodyPr/>
                    <a:lstStyle/>
                    <a:p>
                      <a:r>
                        <a:rPr lang="en-US" altLang="zh-CN" sz="4000" dirty="0" smtClean="0"/>
                        <a:t>GPU</a:t>
                      </a:r>
                      <a:r>
                        <a:rPr lang="zh-CN" altLang="en-US" sz="4000" dirty="0" smtClean="0"/>
                        <a:t> </a:t>
                      </a:r>
                      <a:r>
                        <a:rPr lang="en-US" altLang="zh-CN" sz="4000" dirty="0" smtClean="0"/>
                        <a:t>Cluster</a:t>
                      </a:r>
                      <a:endParaRPr lang="zh-CN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000" dirty="0" smtClean="0"/>
                        <a:t>Good</a:t>
                      </a:r>
                      <a:r>
                        <a:rPr lang="en-US" altLang="zh-CN" sz="4000" baseline="0" dirty="0" smtClean="0"/>
                        <a:t> </a:t>
                      </a:r>
                      <a:r>
                        <a:rPr lang="en-US" altLang="zh-CN" sz="4000" baseline="0" dirty="0" smtClean="0"/>
                        <a:t>data</a:t>
                      </a:r>
                      <a:r>
                        <a:rPr lang="zh-CN" altLang="en-US" sz="4000" baseline="0" dirty="0" smtClean="0"/>
                        <a:t> </a:t>
                      </a:r>
                      <a:r>
                        <a:rPr lang="en-US" altLang="zh-CN" sz="4000" baseline="0" dirty="0" smtClean="0"/>
                        <a:t>p</a:t>
                      </a:r>
                      <a:r>
                        <a:rPr lang="en-US" altLang="zh-CN" sz="4000" dirty="0" smtClean="0"/>
                        <a:t>arallelism</a:t>
                      </a:r>
                      <a:endParaRPr lang="zh-CN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000" dirty="0" smtClean="0"/>
                        <a:t>Complexity in</a:t>
                      </a:r>
                      <a:r>
                        <a:rPr lang="en-US" altLang="zh-CN" sz="4000" baseline="0" dirty="0" smtClean="0"/>
                        <a:t> data </a:t>
                      </a:r>
                      <a:r>
                        <a:rPr lang="en-US" altLang="zh-CN" sz="4000" baseline="0" dirty="0" smtClean="0"/>
                        <a:t>partitioning</a:t>
                      </a:r>
                      <a:r>
                        <a:rPr lang="zh-CN" altLang="en-US" sz="4000" baseline="0" dirty="0" smtClean="0"/>
                        <a:t> </a:t>
                      </a:r>
                      <a:r>
                        <a:rPr lang="en-US" altLang="zh-CN" sz="4000" baseline="0" dirty="0" smtClean="0"/>
                        <a:t>(MPI, </a:t>
                      </a:r>
                      <a:r>
                        <a:rPr lang="en-US" altLang="zh-CN" sz="4000" baseline="0" dirty="0" err="1" smtClean="0"/>
                        <a:t>OpenMP</a:t>
                      </a:r>
                      <a:r>
                        <a:rPr lang="en-US" altLang="zh-CN" sz="4000" baseline="0" dirty="0" smtClean="0"/>
                        <a:t>)</a:t>
                      </a:r>
                      <a:endParaRPr lang="zh-CN" altLang="en-US" sz="4000" dirty="0"/>
                    </a:p>
                  </a:txBody>
                  <a:tcPr/>
                </a:tc>
              </a:tr>
              <a:tr h="1139462">
                <a:tc>
                  <a:txBody>
                    <a:bodyPr/>
                    <a:lstStyle/>
                    <a:p>
                      <a:r>
                        <a:rPr lang="en-US" altLang="zh-CN" sz="4000" dirty="0" smtClean="0"/>
                        <a:t>CPU</a:t>
                      </a:r>
                      <a:r>
                        <a:rPr lang="zh-CN" altLang="en-US" sz="4000" dirty="0" smtClean="0"/>
                        <a:t> </a:t>
                      </a:r>
                      <a:r>
                        <a:rPr lang="en-US" altLang="zh-CN" sz="4000" dirty="0" smtClean="0"/>
                        <a:t>Cluster</a:t>
                      </a:r>
                      <a:endParaRPr lang="zh-CN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000" dirty="0" smtClean="0"/>
                        <a:t>Scalability,</a:t>
                      </a:r>
                      <a:r>
                        <a:rPr lang="zh-CN" altLang="en-US" sz="4000" dirty="0" smtClean="0"/>
                        <a:t> </a:t>
                      </a:r>
                      <a:r>
                        <a:rPr lang="en-US" altLang="zh-CN" sz="4000" dirty="0" smtClean="0"/>
                        <a:t>programmability</a:t>
                      </a:r>
                      <a:endParaRPr lang="zh-CN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000" dirty="0" smtClean="0"/>
                        <a:t>Single node </a:t>
                      </a:r>
                      <a:r>
                        <a:rPr lang="en-US" altLang="zh-CN" sz="4000" dirty="0" smtClean="0"/>
                        <a:t>performance due</a:t>
                      </a:r>
                      <a:r>
                        <a:rPr lang="en-US" altLang="zh-CN" sz="4000" baseline="0" dirty="0" smtClean="0"/>
                        <a:t> to limited number of cores</a:t>
                      </a:r>
                      <a:endParaRPr lang="zh-CN" altLang="en-US" sz="40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11200" dirty="0" smtClean="0">
                <a:solidFill>
                  <a:srgbClr val="53585F"/>
                </a:solidFill>
              </a:rPr>
              <a:t>Motivations</a:t>
            </a:r>
            <a:endParaRPr sz="11200" dirty="0">
              <a:solidFill>
                <a:srgbClr val="53585F"/>
              </a:solidFill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>
          <a:xfrm>
            <a:off x="2015321" y="3865604"/>
            <a:ext cx="20236028" cy="7786437"/>
          </a:xfrm>
        </p:spPr>
        <p:txBody>
          <a:bodyPr/>
          <a:lstStyle/>
          <a:p>
            <a:r>
              <a:rPr kumimoji="1" lang="en-US" altLang="zh-CN" b="1" dirty="0" smtClean="0"/>
              <a:t>Acceleration</a:t>
            </a:r>
            <a:r>
              <a:rPr kumimoji="1" lang="en-US" altLang="zh-CN" dirty="0" smtClean="0"/>
              <a:t>: Integrate GPU accelerators into current Spark platform to achieve further data parallelism and algorithm acceleration.</a:t>
            </a:r>
          </a:p>
          <a:p>
            <a:pPr>
              <a:buFont typeface="Wingdings" charset="2"/>
              <a:buChar char="•"/>
            </a:pPr>
            <a:r>
              <a:rPr kumimoji="1" lang="en-US" altLang="zh-CN" b="1" dirty="0" smtClean="0"/>
              <a:t>Plug-n-play</a:t>
            </a:r>
            <a:r>
              <a:rPr kumimoji="1" lang="en-US" altLang="zh-CN" dirty="0" smtClean="0"/>
              <a:t>: “Plugin” style design – current Spark applications can choose to enable/disable GPU acceleration.</a:t>
            </a:r>
          </a:p>
          <a:p>
            <a:pPr>
              <a:buFont typeface="Wingdings" charset="2"/>
              <a:buChar char="•"/>
            </a:pPr>
            <a:r>
              <a:rPr kumimoji="1" lang="en-US" altLang="zh-CN" b="1" dirty="0" smtClean="0"/>
              <a:t>Portability</a:t>
            </a:r>
            <a:r>
              <a:rPr kumimoji="1" lang="en-US" altLang="zh-CN" dirty="0" smtClean="0"/>
              <a:t>: Existing Spark code can be easily ported to the heterogeneous platform. </a:t>
            </a:r>
            <a:endParaRPr kumimoji="1" lang="en-US" altLang="zh-CN" dirty="0"/>
          </a:p>
          <a:p>
            <a:pPr lvl="1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832166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 err="1" smtClean="0"/>
              <a:t>HeteroSpark</a:t>
            </a:r>
            <a:r>
              <a:rPr kumimoji="1" lang="en-US" altLang="zh-CN" dirty="0" smtClean="0"/>
              <a:t> Architecture</a:t>
            </a:r>
            <a:endParaRPr kumimoji="1" lang="zh-CN" altLang="en-US" dirty="0"/>
          </a:p>
        </p:txBody>
      </p:sp>
      <p:sp>
        <p:nvSpPr>
          <p:cNvPr id="4" name="文本占位符 1"/>
          <p:cNvSpPr txBox="1">
            <a:spLocks/>
          </p:cNvSpPr>
          <p:nvPr/>
        </p:nvSpPr>
        <p:spPr>
          <a:xfrm>
            <a:off x="18579600" y="3160968"/>
            <a:ext cx="5272963" cy="8491073"/>
          </a:xfrm>
          <a:prstGeom prst="rect">
            <a:avLst/>
          </a:prstGeom>
        </p:spPr>
        <p:txBody>
          <a:bodyPr/>
          <a:lstStyle>
            <a:lvl1pPr marL="617361" indent="-617361" defTabSz="584200">
              <a:spcBef>
                <a:spcPts val="4200"/>
              </a:spcBef>
              <a:buSzPct val="75000"/>
              <a:buChar char="•"/>
              <a:defRPr sz="5000">
                <a:solidFill>
                  <a:srgbClr val="53585F"/>
                </a:solidFill>
                <a:latin typeface="+mj-lt"/>
                <a:ea typeface="+mj-ea"/>
                <a:cs typeface="+mj-cs"/>
                <a:sym typeface="Tahoma"/>
              </a:defRPr>
            </a:lvl1pPr>
            <a:lvl2pPr marL="1061861" indent="-617361" defTabSz="584200">
              <a:spcBef>
                <a:spcPts val="4200"/>
              </a:spcBef>
              <a:buSzPct val="75000"/>
              <a:buChar char="•"/>
              <a:defRPr sz="5000">
                <a:solidFill>
                  <a:srgbClr val="53585F"/>
                </a:solidFill>
                <a:latin typeface="+mj-lt"/>
                <a:ea typeface="+mj-ea"/>
                <a:cs typeface="+mj-cs"/>
                <a:sym typeface="Tahoma"/>
              </a:defRPr>
            </a:lvl2pPr>
            <a:lvl3pPr marL="1506361" indent="-617361" defTabSz="584200">
              <a:spcBef>
                <a:spcPts val="4200"/>
              </a:spcBef>
              <a:buSzPct val="75000"/>
              <a:buChar char="•"/>
              <a:defRPr sz="5000">
                <a:solidFill>
                  <a:srgbClr val="53585F"/>
                </a:solidFill>
                <a:latin typeface="+mj-lt"/>
                <a:ea typeface="+mj-ea"/>
                <a:cs typeface="+mj-cs"/>
                <a:sym typeface="Tahoma"/>
              </a:defRPr>
            </a:lvl3pPr>
            <a:lvl4pPr marL="1950861" indent="-617361" defTabSz="584200">
              <a:spcBef>
                <a:spcPts val="4200"/>
              </a:spcBef>
              <a:buSzPct val="75000"/>
              <a:buChar char="•"/>
              <a:defRPr sz="5000">
                <a:solidFill>
                  <a:srgbClr val="53585F"/>
                </a:solidFill>
                <a:latin typeface="+mj-lt"/>
                <a:ea typeface="+mj-ea"/>
                <a:cs typeface="+mj-cs"/>
                <a:sym typeface="Tahoma"/>
              </a:defRPr>
            </a:lvl4pPr>
            <a:lvl5pPr marL="2395361" indent="-617361" defTabSz="584200">
              <a:spcBef>
                <a:spcPts val="4200"/>
              </a:spcBef>
              <a:buSzPct val="75000"/>
              <a:buChar char="•"/>
              <a:defRPr sz="5000">
                <a:solidFill>
                  <a:srgbClr val="53585F"/>
                </a:solidFill>
                <a:latin typeface="+mj-lt"/>
                <a:ea typeface="+mj-ea"/>
                <a:cs typeface="+mj-cs"/>
                <a:sym typeface="Tahoma"/>
              </a:defRPr>
            </a:lvl5pPr>
            <a:lvl6pPr marL="2839861" indent="-617361" defTabSz="584200">
              <a:spcBef>
                <a:spcPts val="4200"/>
              </a:spcBef>
              <a:buSzPct val="75000"/>
              <a:buChar char="•"/>
              <a:defRPr sz="5000">
                <a:solidFill>
                  <a:srgbClr val="53585F"/>
                </a:solidFill>
                <a:latin typeface="+mj-lt"/>
                <a:ea typeface="+mj-ea"/>
                <a:cs typeface="+mj-cs"/>
                <a:sym typeface="Tahoma"/>
              </a:defRPr>
            </a:lvl6pPr>
            <a:lvl7pPr marL="3284361" indent="-617361" defTabSz="584200">
              <a:spcBef>
                <a:spcPts val="4200"/>
              </a:spcBef>
              <a:buSzPct val="75000"/>
              <a:buChar char="•"/>
              <a:defRPr sz="5000">
                <a:solidFill>
                  <a:srgbClr val="53585F"/>
                </a:solidFill>
                <a:latin typeface="+mj-lt"/>
                <a:ea typeface="+mj-ea"/>
                <a:cs typeface="+mj-cs"/>
                <a:sym typeface="Tahoma"/>
              </a:defRPr>
            </a:lvl7pPr>
            <a:lvl8pPr marL="3728861" indent="-617361" defTabSz="584200">
              <a:spcBef>
                <a:spcPts val="4200"/>
              </a:spcBef>
              <a:buSzPct val="75000"/>
              <a:buChar char="•"/>
              <a:defRPr sz="5000">
                <a:solidFill>
                  <a:srgbClr val="53585F"/>
                </a:solidFill>
                <a:latin typeface="+mj-lt"/>
                <a:ea typeface="+mj-ea"/>
                <a:cs typeface="+mj-cs"/>
                <a:sym typeface="Tahoma"/>
              </a:defRPr>
            </a:lvl8pPr>
            <a:lvl9pPr marL="4173361" indent="-617361" defTabSz="584200">
              <a:spcBef>
                <a:spcPts val="4200"/>
              </a:spcBef>
              <a:buSzPct val="75000"/>
              <a:buChar char="•"/>
              <a:defRPr sz="5000">
                <a:solidFill>
                  <a:srgbClr val="53585F"/>
                </a:solidFill>
                <a:latin typeface="+mj-lt"/>
                <a:ea typeface="+mj-ea"/>
                <a:cs typeface="+mj-cs"/>
                <a:sym typeface="Tahoma"/>
              </a:defRPr>
            </a:lvl9pPr>
          </a:lstStyle>
          <a:p>
            <a:pPr algn="l">
              <a:buFont typeface="Wingdings" charset="2"/>
              <a:buChar char="•"/>
            </a:pPr>
            <a:r>
              <a:rPr kumimoji="1" lang="en-US" altLang="zh-CN" dirty="0" smtClean="0"/>
              <a:t>Enable/disable GPU accelerators in configuration file</a:t>
            </a:r>
          </a:p>
          <a:p>
            <a:pPr algn="l">
              <a:buFont typeface="Wingdings" charset="2"/>
              <a:buChar char="•"/>
            </a:pPr>
            <a:r>
              <a:rPr kumimoji="1" lang="en-US" altLang="zh-CN" dirty="0" smtClean="0"/>
              <a:t>Three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configs</a:t>
            </a:r>
            <a:r>
              <a:rPr kumimoji="1" lang="en-US" altLang="zh-CN" dirty="0" smtClean="0"/>
              <a:t>:</a:t>
            </a:r>
          </a:p>
          <a:p>
            <a:pPr lvl="1" algn="l">
              <a:buFont typeface="Wingdings" charset="2"/>
              <a:buChar char="Ø"/>
            </a:pPr>
            <a:r>
              <a:rPr kumimoji="1" lang="en-US" altLang="zh-CN" sz="4400" dirty="0" smtClean="0"/>
              <a:t>Local</a:t>
            </a:r>
            <a:r>
              <a:rPr kumimoji="1" lang="zh-CN" altLang="en-US" sz="4400" dirty="0" smtClean="0"/>
              <a:t> </a:t>
            </a:r>
            <a:r>
              <a:rPr kumimoji="1" lang="en-US" altLang="zh-CN" sz="4400" dirty="0" smtClean="0"/>
              <a:t>GPU</a:t>
            </a:r>
          </a:p>
          <a:p>
            <a:pPr lvl="1" algn="l">
              <a:buFont typeface="Wingdings" charset="2"/>
              <a:buChar char="Ø"/>
            </a:pPr>
            <a:r>
              <a:rPr kumimoji="1" lang="en-US" altLang="zh-CN" sz="4400" dirty="0" smtClean="0"/>
              <a:t>Remote</a:t>
            </a:r>
            <a:r>
              <a:rPr kumimoji="1" lang="zh-CN" altLang="en-US" sz="4400" dirty="0" smtClean="0"/>
              <a:t> </a:t>
            </a:r>
            <a:r>
              <a:rPr kumimoji="1" lang="en-US" altLang="zh-CN" sz="4400" dirty="0" smtClean="0"/>
              <a:t>GPU</a:t>
            </a:r>
          </a:p>
          <a:p>
            <a:pPr lvl="1" algn="l">
              <a:buFont typeface="Wingdings" charset="2"/>
              <a:buChar char="Ø"/>
            </a:pPr>
            <a:r>
              <a:rPr kumimoji="1" lang="en-US" altLang="zh-CN" sz="4400" dirty="0" smtClean="0"/>
              <a:t>No</a:t>
            </a:r>
            <a:r>
              <a:rPr kumimoji="1" lang="zh-CN" altLang="en-US" sz="4400" dirty="0" smtClean="0"/>
              <a:t> </a:t>
            </a:r>
            <a:r>
              <a:rPr kumimoji="1" lang="en-US" altLang="zh-CN" sz="4400" dirty="0" smtClean="0"/>
              <a:t>GPU</a:t>
            </a:r>
            <a:r>
              <a:rPr kumimoji="1" lang="zh-CN" altLang="en-US" sz="4400" dirty="0" smtClean="0"/>
              <a:t> </a:t>
            </a:r>
            <a:endParaRPr kumimoji="1" lang="en-US" altLang="zh-CN" sz="4400" dirty="0" smtClean="0"/>
          </a:p>
          <a:p>
            <a:pPr lvl="1" algn="l"/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7517" y="3160968"/>
            <a:ext cx="16888404" cy="8952418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387517" y="3160967"/>
            <a:ext cx="16888403" cy="5177697"/>
          </a:xfrm>
          <a:prstGeom prst="rect">
            <a:avLst/>
          </a:prstGeom>
          <a:solidFill>
            <a:schemeClr val="accent1">
              <a:lumMod val="40000"/>
              <a:lumOff val="60000"/>
              <a:alpha val="57000"/>
            </a:schemeClr>
          </a:solidFill>
          <a:ln w="12700" cap="flat">
            <a:noFill/>
            <a:miter lim="400000"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65163408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 smtClean="0"/>
              <a:t>CPU-GPU Communication</a:t>
            </a:r>
            <a:endParaRPr kumimoji="1" lang="zh-CN" altLang="en-US" dirty="0"/>
          </a:p>
        </p:txBody>
      </p:sp>
      <p:sp>
        <p:nvSpPr>
          <p:cNvPr id="5" name="文本占位符 1"/>
          <p:cNvSpPr txBox="1">
            <a:spLocks/>
          </p:cNvSpPr>
          <p:nvPr/>
        </p:nvSpPr>
        <p:spPr>
          <a:xfrm>
            <a:off x="1967397" y="3397654"/>
            <a:ext cx="20236028" cy="3230543"/>
          </a:xfrm>
          <a:prstGeom prst="rect">
            <a:avLst/>
          </a:prstGeom>
        </p:spPr>
        <p:txBody>
          <a:bodyPr/>
          <a:lstStyle>
            <a:lvl1pPr marL="617361" indent="-617361" defTabSz="584200">
              <a:spcBef>
                <a:spcPts val="4200"/>
              </a:spcBef>
              <a:buSzPct val="75000"/>
              <a:buChar char="•"/>
              <a:defRPr sz="5000">
                <a:solidFill>
                  <a:srgbClr val="53585F"/>
                </a:solidFill>
                <a:latin typeface="+mj-lt"/>
                <a:ea typeface="+mj-ea"/>
                <a:cs typeface="+mj-cs"/>
                <a:sym typeface="Tahoma"/>
              </a:defRPr>
            </a:lvl1pPr>
            <a:lvl2pPr marL="1061861" indent="-617361" defTabSz="584200">
              <a:spcBef>
                <a:spcPts val="4200"/>
              </a:spcBef>
              <a:buSzPct val="75000"/>
              <a:buChar char="•"/>
              <a:defRPr sz="5000">
                <a:solidFill>
                  <a:srgbClr val="53585F"/>
                </a:solidFill>
                <a:latin typeface="+mj-lt"/>
                <a:ea typeface="+mj-ea"/>
                <a:cs typeface="+mj-cs"/>
                <a:sym typeface="Tahoma"/>
              </a:defRPr>
            </a:lvl2pPr>
            <a:lvl3pPr marL="1506361" indent="-617361" defTabSz="584200">
              <a:spcBef>
                <a:spcPts val="4200"/>
              </a:spcBef>
              <a:buSzPct val="75000"/>
              <a:buChar char="•"/>
              <a:defRPr sz="5000">
                <a:solidFill>
                  <a:srgbClr val="53585F"/>
                </a:solidFill>
                <a:latin typeface="+mj-lt"/>
                <a:ea typeface="+mj-ea"/>
                <a:cs typeface="+mj-cs"/>
                <a:sym typeface="Tahoma"/>
              </a:defRPr>
            </a:lvl3pPr>
            <a:lvl4pPr marL="1950861" indent="-617361" defTabSz="584200">
              <a:spcBef>
                <a:spcPts val="4200"/>
              </a:spcBef>
              <a:buSzPct val="75000"/>
              <a:buChar char="•"/>
              <a:defRPr sz="5000">
                <a:solidFill>
                  <a:srgbClr val="53585F"/>
                </a:solidFill>
                <a:latin typeface="+mj-lt"/>
                <a:ea typeface="+mj-ea"/>
                <a:cs typeface="+mj-cs"/>
                <a:sym typeface="Tahoma"/>
              </a:defRPr>
            </a:lvl4pPr>
            <a:lvl5pPr marL="2395361" indent="-617361" defTabSz="584200">
              <a:spcBef>
                <a:spcPts val="4200"/>
              </a:spcBef>
              <a:buSzPct val="75000"/>
              <a:buChar char="•"/>
              <a:defRPr sz="5000">
                <a:solidFill>
                  <a:srgbClr val="53585F"/>
                </a:solidFill>
                <a:latin typeface="+mj-lt"/>
                <a:ea typeface="+mj-ea"/>
                <a:cs typeface="+mj-cs"/>
                <a:sym typeface="Tahoma"/>
              </a:defRPr>
            </a:lvl5pPr>
            <a:lvl6pPr marL="2839861" indent="-617361" defTabSz="584200">
              <a:spcBef>
                <a:spcPts val="4200"/>
              </a:spcBef>
              <a:buSzPct val="75000"/>
              <a:buChar char="•"/>
              <a:defRPr sz="5000">
                <a:solidFill>
                  <a:srgbClr val="53585F"/>
                </a:solidFill>
                <a:latin typeface="+mj-lt"/>
                <a:ea typeface="+mj-ea"/>
                <a:cs typeface="+mj-cs"/>
                <a:sym typeface="Tahoma"/>
              </a:defRPr>
            </a:lvl6pPr>
            <a:lvl7pPr marL="3284361" indent="-617361" defTabSz="584200">
              <a:spcBef>
                <a:spcPts val="4200"/>
              </a:spcBef>
              <a:buSzPct val="75000"/>
              <a:buChar char="•"/>
              <a:defRPr sz="5000">
                <a:solidFill>
                  <a:srgbClr val="53585F"/>
                </a:solidFill>
                <a:latin typeface="+mj-lt"/>
                <a:ea typeface="+mj-ea"/>
                <a:cs typeface="+mj-cs"/>
                <a:sym typeface="Tahoma"/>
              </a:defRPr>
            </a:lvl7pPr>
            <a:lvl8pPr marL="3728861" indent="-617361" defTabSz="584200">
              <a:spcBef>
                <a:spcPts val="4200"/>
              </a:spcBef>
              <a:buSzPct val="75000"/>
              <a:buChar char="•"/>
              <a:defRPr sz="5000">
                <a:solidFill>
                  <a:srgbClr val="53585F"/>
                </a:solidFill>
                <a:latin typeface="+mj-lt"/>
                <a:ea typeface="+mj-ea"/>
                <a:cs typeface="+mj-cs"/>
                <a:sym typeface="Tahoma"/>
              </a:defRPr>
            </a:lvl8pPr>
            <a:lvl9pPr marL="4173361" indent="-617361" defTabSz="584200">
              <a:spcBef>
                <a:spcPts val="4200"/>
              </a:spcBef>
              <a:buSzPct val="75000"/>
              <a:buChar char="•"/>
              <a:defRPr sz="5000">
                <a:solidFill>
                  <a:srgbClr val="53585F"/>
                </a:solidFill>
                <a:latin typeface="+mj-lt"/>
                <a:ea typeface="+mj-ea"/>
                <a:cs typeface="+mj-cs"/>
                <a:sym typeface="Tahoma"/>
              </a:defRPr>
            </a:lvl9pPr>
          </a:lstStyle>
          <a:p>
            <a:pPr algn="l"/>
            <a:r>
              <a:rPr kumimoji="1" lang="en-US" altLang="zh-CN" dirty="0" smtClean="0"/>
              <a:t>Java Remote Method Invocation: methods of remote Java objects can be invoked from other Java virtual machines (on different hosts)</a:t>
            </a:r>
          </a:p>
          <a:p>
            <a:pPr algn="l"/>
            <a:r>
              <a:rPr kumimoji="1" lang="en-US" altLang="zh-CN" dirty="0" smtClean="0"/>
              <a:t>RMI uses object serialization to marshal and </a:t>
            </a:r>
            <a:r>
              <a:rPr kumimoji="1" lang="en-US" altLang="zh-CN" dirty="0" err="1" smtClean="0"/>
              <a:t>unmarshal</a:t>
            </a:r>
            <a:r>
              <a:rPr kumimoji="1" lang="en-US" altLang="zh-CN" dirty="0" smtClean="0"/>
              <a:t> parameters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7463" y="6628196"/>
            <a:ext cx="19635961" cy="5914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31518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HeteroSpark</a:t>
            </a:r>
            <a:r>
              <a:rPr kumimoji="1" lang="en-US" altLang="zh-CN" dirty="0" smtClean="0"/>
              <a:t> Glue Logic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913" y="3329834"/>
            <a:ext cx="20717267" cy="8840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02362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06106" y="625078"/>
            <a:ext cx="18055065" cy="3036094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GPU Accelerator Development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310" y="4003665"/>
            <a:ext cx="16114023" cy="5881469"/>
          </a:xfrm>
          <a:prstGeom prst="rect">
            <a:avLst/>
          </a:prstGeom>
        </p:spPr>
      </p:pic>
      <p:sp>
        <p:nvSpPr>
          <p:cNvPr id="11" name="文本占位符 1"/>
          <p:cNvSpPr txBox="1">
            <a:spLocks/>
          </p:cNvSpPr>
          <p:nvPr/>
        </p:nvSpPr>
        <p:spPr>
          <a:xfrm>
            <a:off x="17420101" y="3638173"/>
            <a:ext cx="6183997" cy="7041829"/>
          </a:xfrm>
          <a:prstGeom prst="rect">
            <a:avLst/>
          </a:prstGeom>
        </p:spPr>
        <p:txBody>
          <a:bodyPr/>
          <a:lstStyle>
            <a:lvl1pPr marL="617361" indent="-617361" defTabSz="584200">
              <a:spcBef>
                <a:spcPts val="4200"/>
              </a:spcBef>
              <a:buSzPct val="75000"/>
              <a:buChar char="•"/>
              <a:defRPr sz="5000">
                <a:solidFill>
                  <a:srgbClr val="53585F"/>
                </a:solidFill>
                <a:latin typeface="+mj-lt"/>
                <a:ea typeface="+mj-ea"/>
                <a:cs typeface="+mj-cs"/>
                <a:sym typeface="Tahoma"/>
              </a:defRPr>
            </a:lvl1pPr>
            <a:lvl2pPr marL="1061861" indent="-617361" defTabSz="584200">
              <a:spcBef>
                <a:spcPts val="4200"/>
              </a:spcBef>
              <a:buSzPct val="75000"/>
              <a:buChar char="•"/>
              <a:defRPr sz="5000">
                <a:solidFill>
                  <a:srgbClr val="53585F"/>
                </a:solidFill>
                <a:latin typeface="+mj-lt"/>
                <a:ea typeface="+mj-ea"/>
                <a:cs typeface="+mj-cs"/>
                <a:sym typeface="Tahoma"/>
              </a:defRPr>
            </a:lvl2pPr>
            <a:lvl3pPr marL="1506361" indent="-617361" defTabSz="584200">
              <a:spcBef>
                <a:spcPts val="4200"/>
              </a:spcBef>
              <a:buSzPct val="75000"/>
              <a:buChar char="•"/>
              <a:defRPr sz="5000">
                <a:solidFill>
                  <a:srgbClr val="53585F"/>
                </a:solidFill>
                <a:latin typeface="+mj-lt"/>
                <a:ea typeface="+mj-ea"/>
                <a:cs typeface="+mj-cs"/>
                <a:sym typeface="Tahoma"/>
              </a:defRPr>
            </a:lvl3pPr>
            <a:lvl4pPr marL="1950861" indent="-617361" defTabSz="584200">
              <a:spcBef>
                <a:spcPts val="4200"/>
              </a:spcBef>
              <a:buSzPct val="75000"/>
              <a:buChar char="•"/>
              <a:defRPr sz="5000">
                <a:solidFill>
                  <a:srgbClr val="53585F"/>
                </a:solidFill>
                <a:latin typeface="+mj-lt"/>
                <a:ea typeface="+mj-ea"/>
                <a:cs typeface="+mj-cs"/>
                <a:sym typeface="Tahoma"/>
              </a:defRPr>
            </a:lvl4pPr>
            <a:lvl5pPr marL="2395361" indent="-617361" defTabSz="584200">
              <a:spcBef>
                <a:spcPts val="4200"/>
              </a:spcBef>
              <a:buSzPct val="75000"/>
              <a:buChar char="•"/>
              <a:defRPr sz="5000">
                <a:solidFill>
                  <a:srgbClr val="53585F"/>
                </a:solidFill>
                <a:latin typeface="+mj-lt"/>
                <a:ea typeface="+mj-ea"/>
                <a:cs typeface="+mj-cs"/>
                <a:sym typeface="Tahoma"/>
              </a:defRPr>
            </a:lvl5pPr>
            <a:lvl6pPr marL="2839861" indent="-617361" defTabSz="584200">
              <a:spcBef>
                <a:spcPts val="4200"/>
              </a:spcBef>
              <a:buSzPct val="75000"/>
              <a:buChar char="•"/>
              <a:defRPr sz="5000">
                <a:solidFill>
                  <a:srgbClr val="53585F"/>
                </a:solidFill>
                <a:latin typeface="+mj-lt"/>
                <a:ea typeface="+mj-ea"/>
                <a:cs typeface="+mj-cs"/>
                <a:sym typeface="Tahoma"/>
              </a:defRPr>
            </a:lvl6pPr>
            <a:lvl7pPr marL="3284361" indent="-617361" defTabSz="584200">
              <a:spcBef>
                <a:spcPts val="4200"/>
              </a:spcBef>
              <a:buSzPct val="75000"/>
              <a:buChar char="•"/>
              <a:defRPr sz="5000">
                <a:solidFill>
                  <a:srgbClr val="53585F"/>
                </a:solidFill>
                <a:latin typeface="+mj-lt"/>
                <a:ea typeface="+mj-ea"/>
                <a:cs typeface="+mj-cs"/>
                <a:sym typeface="Tahoma"/>
              </a:defRPr>
            </a:lvl7pPr>
            <a:lvl8pPr marL="3728861" indent="-617361" defTabSz="584200">
              <a:spcBef>
                <a:spcPts val="4200"/>
              </a:spcBef>
              <a:buSzPct val="75000"/>
              <a:buChar char="•"/>
              <a:defRPr sz="5000">
                <a:solidFill>
                  <a:srgbClr val="53585F"/>
                </a:solidFill>
                <a:latin typeface="+mj-lt"/>
                <a:ea typeface="+mj-ea"/>
                <a:cs typeface="+mj-cs"/>
                <a:sym typeface="Tahoma"/>
              </a:defRPr>
            </a:lvl8pPr>
            <a:lvl9pPr marL="4173361" indent="-617361" defTabSz="584200">
              <a:spcBef>
                <a:spcPts val="4200"/>
              </a:spcBef>
              <a:buSzPct val="75000"/>
              <a:buChar char="•"/>
              <a:defRPr sz="5000">
                <a:solidFill>
                  <a:srgbClr val="53585F"/>
                </a:solidFill>
                <a:latin typeface="+mj-lt"/>
                <a:ea typeface="+mj-ea"/>
                <a:cs typeface="+mj-cs"/>
                <a:sym typeface="Tahoma"/>
              </a:defRPr>
            </a:lvl9pPr>
          </a:lstStyle>
          <a:p>
            <a:pPr algn="l">
              <a:buFont typeface="Wingdings" charset="2"/>
              <a:buChar char="•"/>
            </a:pPr>
            <a:r>
              <a:rPr kumimoji="1" lang="en-US" altLang="zh-CN" dirty="0"/>
              <a:t>Accelerate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application:</a:t>
            </a:r>
          </a:p>
          <a:p>
            <a:pPr lvl="1" algn="l">
              <a:buFont typeface="Wingdings" charset="2"/>
              <a:buChar char="Ø"/>
            </a:pPr>
            <a:r>
              <a:rPr kumimoji="1" lang="en-US" altLang="zh-CN" dirty="0" smtClean="0"/>
              <a:t>Use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HeteroSpark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existing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libraries</a:t>
            </a:r>
            <a:r>
              <a:rPr kumimoji="1" lang="en-US" altLang="zh-CN" dirty="0"/>
              <a:t>.</a:t>
            </a:r>
          </a:p>
          <a:p>
            <a:pPr lvl="1" algn="l">
              <a:buFont typeface="Wingdings" charset="2"/>
              <a:buChar char="Ø"/>
            </a:pPr>
            <a:r>
              <a:rPr kumimoji="1" lang="en-US" altLang="zh-CN" dirty="0" smtClean="0"/>
              <a:t>Develop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HeteroSpark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accelerator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libs.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1750643" y="10124633"/>
            <a:ext cx="12703597" cy="3098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algn="l" rtl="0" latinLnBrk="1" hangingPunct="0"/>
            <a:r>
              <a:rPr lang="en-US" altLang="zh-CN" sz="3200" b="1" dirty="0" smtClean="0">
                <a:solidFill>
                  <a:srgbClr val="0432FF"/>
                </a:solidFill>
                <a:latin typeface="Courier"/>
                <a:ea typeface="Courier"/>
                <a:cs typeface="Courier"/>
              </a:rPr>
              <a:t>File </a:t>
            </a:r>
            <a:r>
              <a:rPr lang="en-US" altLang="zh-CN" sz="3200" dirty="0" err="1">
                <a:solidFill>
                  <a:srgbClr val="006000"/>
                </a:solidFill>
                <a:latin typeface="Courier"/>
                <a:ea typeface="Courier"/>
                <a:cs typeface="Courier"/>
              </a:rPr>
              <a:t>sharedLibrary</a:t>
            </a:r>
            <a:r>
              <a:rPr lang="en-US" altLang="zh-CN" sz="3200" b="1" dirty="0">
                <a:solidFill>
                  <a:srgbClr val="008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altLang="zh-CN" sz="3200" b="1" dirty="0">
                <a:solidFill>
                  <a:srgbClr val="0432FF"/>
                </a:solidFill>
                <a:latin typeface="Courier"/>
                <a:ea typeface="Courier"/>
                <a:cs typeface="Courier"/>
              </a:rPr>
              <a:t>= new </a:t>
            </a:r>
            <a:r>
              <a:rPr lang="en-US" altLang="zh-CN" sz="3200" b="1" dirty="0">
                <a:solidFill>
                  <a:srgbClr val="262626"/>
                </a:solidFill>
                <a:latin typeface="Courier"/>
                <a:ea typeface="Courier"/>
                <a:cs typeface="Courier"/>
              </a:rPr>
              <a:t>File</a:t>
            </a:r>
            <a:r>
              <a:rPr lang="en-US" altLang="zh-CN" sz="3200" b="1" dirty="0">
                <a:solidFill>
                  <a:srgbClr val="0432FF"/>
                </a:solidFill>
                <a:latin typeface="Courier"/>
                <a:ea typeface="Courier"/>
                <a:cs typeface="Courier"/>
              </a:rPr>
              <a:t>(</a:t>
            </a:r>
            <a:r>
              <a:rPr lang="en-US" altLang="zh-CN" sz="3200" dirty="0">
                <a:solidFill>
                  <a:srgbClr val="006000"/>
                </a:solidFill>
                <a:latin typeface="Courier"/>
                <a:ea typeface="Courier"/>
                <a:cs typeface="Courier"/>
              </a:rPr>
              <a:t>”</a:t>
            </a:r>
            <a:r>
              <a:rPr lang="en-US" altLang="zh-CN" sz="3200" dirty="0" err="1">
                <a:solidFill>
                  <a:srgbClr val="006000"/>
                </a:solidFill>
                <a:latin typeface="Courier"/>
                <a:ea typeface="Courier"/>
                <a:cs typeface="Courier"/>
              </a:rPr>
              <a:t>Func_JNI.so</a:t>
            </a:r>
            <a:r>
              <a:rPr lang="en-US" altLang="zh-CN" sz="3200" dirty="0">
                <a:solidFill>
                  <a:srgbClr val="006000"/>
                </a:solidFill>
                <a:latin typeface="Courier"/>
                <a:ea typeface="Courier"/>
                <a:cs typeface="Courier"/>
              </a:rPr>
              <a:t>"</a:t>
            </a:r>
            <a:r>
              <a:rPr lang="en-US" altLang="zh-CN" sz="3200" b="1" dirty="0">
                <a:solidFill>
                  <a:srgbClr val="0432FF"/>
                </a:solidFill>
                <a:latin typeface="Courier"/>
                <a:ea typeface="Courier"/>
                <a:cs typeface="Courier"/>
              </a:rPr>
              <a:t>); </a:t>
            </a:r>
          </a:p>
          <a:p>
            <a:pPr algn="l" rtl="0" latinLnBrk="1" hangingPunct="0"/>
            <a:r>
              <a:rPr lang="en-US" altLang="zh-CN" sz="3200" b="1" dirty="0" err="1">
                <a:solidFill>
                  <a:srgbClr val="0432FF"/>
                </a:solidFill>
                <a:latin typeface="Courier"/>
                <a:ea typeface="Courier"/>
                <a:cs typeface="Courier"/>
              </a:rPr>
              <a:t>System.</a:t>
            </a:r>
            <a:r>
              <a:rPr lang="en-US" altLang="zh-CN" sz="3200" b="1" dirty="0" err="1">
                <a:solidFill>
                  <a:srgbClr val="262626"/>
                </a:solidFill>
                <a:latin typeface="Courier"/>
                <a:ea typeface="Courier"/>
                <a:cs typeface="Courier"/>
              </a:rPr>
              <a:t>load</a:t>
            </a:r>
            <a:r>
              <a:rPr lang="en-US" altLang="zh-CN" sz="3200" b="1" dirty="0">
                <a:solidFill>
                  <a:srgbClr val="0432FF"/>
                </a:solidFill>
                <a:latin typeface="Courier"/>
                <a:ea typeface="Courier"/>
                <a:cs typeface="Courier"/>
              </a:rPr>
              <a:t>(</a:t>
            </a:r>
            <a:r>
              <a:rPr lang="en-US" altLang="zh-CN" sz="3200" dirty="0" err="1">
                <a:solidFill>
                  <a:srgbClr val="006000"/>
                </a:solidFill>
                <a:latin typeface="Courier"/>
                <a:ea typeface="Courier"/>
                <a:cs typeface="Courier"/>
              </a:rPr>
              <a:t>sharedLibrary</a:t>
            </a:r>
            <a:r>
              <a:rPr lang="en-US" altLang="zh-CN" sz="3200" b="1" dirty="0" err="1">
                <a:solidFill>
                  <a:srgbClr val="0432FF"/>
                </a:solidFill>
                <a:latin typeface="Courier"/>
                <a:ea typeface="Courier"/>
                <a:cs typeface="Courier"/>
              </a:rPr>
              <a:t>.getAbsolutePath</a:t>
            </a:r>
            <a:r>
              <a:rPr lang="en-US" altLang="zh-CN" sz="3200" b="1" dirty="0">
                <a:solidFill>
                  <a:srgbClr val="0432FF"/>
                </a:solidFill>
                <a:latin typeface="Courier"/>
                <a:ea typeface="Courier"/>
                <a:cs typeface="Courier"/>
              </a:rPr>
              <a:t>());</a:t>
            </a:r>
          </a:p>
          <a:p>
            <a:pPr algn="l" rtl="0" latinLnBrk="1" hangingPunct="0"/>
            <a:endParaRPr lang="en-US" altLang="zh-CN" sz="3200" b="1" dirty="0" smtClean="0">
              <a:solidFill>
                <a:srgbClr val="0432FF"/>
              </a:solidFill>
              <a:latin typeface="Courier"/>
              <a:ea typeface="Courier"/>
              <a:cs typeface="Courier"/>
            </a:endParaRPr>
          </a:p>
          <a:p>
            <a:pPr algn="l" rtl="0" latinLnBrk="1" hangingPunct="0"/>
            <a:r>
              <a:rPr lang="en-US" altLang="zh-CN" sz="3200" b="1" dirty="0">
                <a:solidFill>
                  <a:srgbClr val="0432FF"/>
                </a:solidFill>
                <a:latin typeface="Courier"/>
                <a:ea typeface="Courier"/>
                <a:cs typeface="Courier"/>
              </a:rPr>
              <a:t>p</a:t>
            </a:r>
            <a:r>
              <a:rPr lang="zh-CN" altLang="en-US" sz="3200" b="1" dirty="0" smtClean="0">
                <a:solidFill>
                  <a:srgbClr val="0432FF"/>
                </a:solidFill>
                <a:latin typeface="Courier"/>
                <a:ea typeface="Courier"/>
                <a:cs typeface="Courier"/>
              </a:rPr>
              <a:t>ublic native </a:t>
            </a:r>
            <a:r>
              <a:rPr lang="en-US" altLang="zh-CN" sz="3200" dirty="0" err="1" smtClean="0">
                <a:solidFill>
                  <a:srgbClr val="B45E06"/>
                </a:solidFill>
                <a:latin typeface="Courier"/>
                <a:ea typeface="Courier"/>
                <a:cs typeface="Courier"/>
              </a:rPr>
              <a:t>int</a:t>
            </a:r>
            <a:r>
              <a:rPr lang="zh-CN" altLang="en-US" sz="3200" dirty="0" smtClean="0">
                <a:solidFill>
                  <a:srgbClr val="B45E06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altLang="zh-CN" sz="3200" b="1" dirty="0" err="1" smtClean="0">
                <a:solidFill>
                  <a:srgbClr val="262626"/>
                </a:solidFill>
                <a:latin typeface="Courier"/>
                <a:ea typeface="Courier"/>
                <a:cs typeface="Courier"/>
              </a:rPr>
              <a:t>func</a:t>
            </a:r>
            <a:r>
              <a:rPr lang="zh-CN" altLang="en-US" sz="3200" dirty="0" smtClean="0">
                <a:solidFill>
                  <a:srgbClr val="006000"/>
                </a:solidFill>
                <a:latin typeface="Courier"/>
                <a:ea typeface="Courier"/>
                <a:cs typeface="Courier"/>
              </a:rPr>
              <a:t>(</a:t>
            </a:r>
            <a:r>
              <a:rPr lang="en-US" altLang="zh-CN" sz="3200" dirty="0" smtClean="0">
                <a:solidFill>
                  <a:srgbClr val="B45E06"/>
                </a:solidFill>
                <a:latin typeface="Courier"/>
                <a:ea typeface="Courier"/>
                <a:cs typeface="Courier"/>
              </a:rPr>
              <a:t>float[]</a:t>
            </a:r>
            <a:r>
              <a:rPr lang="zh-CN" altLang="en-US" sz="3200" dirty="0" smtClean="0">
                <a:solidFill>
                  <a:srgbClr val="B45E06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altLang="zh-CN" sz="3200" dirty="0" smtClean="0">
                <a:solidFill>
                  <a:srgbClr val="006000"/>
                </a:solidFill>
                <a:latin typeface="Courier"/>
                <a:ea typeface="Courier"/>
                <a:cs typeface="Courier"/>
              </a:rPr>
              <a:t>para1,</a:t>
            </a:r>
            <a:r>
              <a:rPr lang="zh-CN" altLang="en-US" sz="3200" dirty="0" smtClean="0">
                <a:solidFill>
                  <a:srgbClr val="006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altLang="zh-CN" sz="3200" dirty="0" err="1" smtClean="0">
                <a:solidFill>
                  <a:srgbClr val="B45E06"/>
                </a:solidFill>
                <a:latin typeface="Courier"/>
                <a:ea typeface="Courier"/>
                <a:cs typeface="Courier"/>
              </a:rPr>
              <a:t>int</a:t>
            </a:r>
            <a:r>
              <a:rPr lang="zh-CN" altLang="en-US" sz="3200" dirty="0" smtClean="0">
                <a:solidFill>
                  <a:srgbClr val="B45E06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altLang="zh-CN" sz="3200" dirty="0" smtClean="0">
                <a:solidFill>
                  <a:srgbClr val="006000"/>
                </a:solidFill>
                <a:latin typeface="Courier"/>
                <a:ea typeface="Courier"/>
                <a:cs typeface="Courier"/>
              </a:rPr>
              <a:t>para2</a:t>
            </a:r>
            <a:r>
              <a:rPr lang="zh-CN" altLang="en-US" sz="3200" dirty="0" smtClean="0">
                <a:solidFill>
                  <a:srgbClr val="006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altLang="zh-CN" sz="3200" dirty="0" smtClean="0">
                <a:solidFill>
                  <a:srgbClr val="006000"/>
                </a:solidFill>
                <a:latin typeface="Courier"/>
                <a:ea typeface="Courier"/>
                <a:cs typeface="Courier"/>
              </a:rPr>
              <a:t>…</a:t>
            </a:r>
            <a:r>
              <a:rPr lang="zh-CN" altLang="en-US" sz="3200" dirty="0" smtClean="0">
                <a:solidFill>
                  <a:srgbClr val="006000"/>
                </a:solidFill>
                <a:latin typeface="Courier"/>
                <a:ea typeface="Courier"/>
                <a:cs typeface="Courier"/>
              </a:rPr>
              <a:t>);</a:t>
            </a:r>
            <a:endParaRPr lang="en-US" altLang="zh-CN" sz="3200" dirty="0" smtClean="0">
              <a:solidFill>
                <a:srgbClr val="006000"/>
              </a:solidFill>
              <a:latin typeface="Courier"/>
              <a:ea typeface="Courier"/>
              <a:cs typeface="Courier"/>
            </a:endParaRPr>
          </a:p>
          <a:p>
            <a:pPr algn="l" rtl="0" latinLnBrk="1" hangingPunct="0"/>
            <a:r>
              <a:rPr kumimoji="0" lang="en-US" altLang="zh-CN" sz="3200" b="0" i="0" u="none" strike="noStrike" cap="none" spc="0" normalizeH="0" baseline="0" dirty="0" smtClean="0">
                <a:ln>
                  <a:noFill/>
                </a:ln>
                <a:solidFill>
                  <a:srgbClr val="006000"/>
                </a:solidFill>
                <a:effectLst/>
                <a:uFillTx/>
                <a:latin typeface="Courier"/>
                <a:ea typeface="Courier"/>
                <a:cs typeface="Courier"/>
                <a:sym typeface="Helvetica Light"/>
              </a:rPr>
              <a:t>…</a:t>
            </a:r>
          </a:p>
          <a:p>
            <a:pPr algn="l" rtl="0" latinLnBrk="1" hangingPunct="0"/>
            <a:r>
              <a:rPr lang="en-US" altLang="zh-CN" sz="3200" dirty="0" err="1" smtClean="0">
                <a:solidFill>
                  <a:srgbClr val="B45E06"/>
                </a:solidFill>
                <a:latin typeface="Courier"/>
                <a:ea typeface="Courier"/>
                <a:cs typeface="Courier"/>
              </a:rPr>
              <a:t>int</a:t>
            </a:r>
            <a:r>
              <a:rPr lang="zh-CN" altLang="en-US" sz="3200" dirty="0" smtClean="0">
                <a:solidFill>
                  <a:srgbClr val="B45E06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zh-CN" altLang="en-US" sz="3200" dirty="0" smtClean="0">
                <a:solidFill>
                  <a:srgbClr val="006000"/>
                </a:solidFill>
                <a:latin typeface="Courier"/>
                <a:ea typeface="Courier"/>
                <a:cs typeface="Courier"/>
              </a:rPr>
              <a:t>ret</a:t>
            </a:r>
            <a:r>
              <a:rPr lang="en-US" altLang="zh-CN" sz="3200" dirty="0" smtClean="0">
                <a:solidFill>
                  <a:srgbClr val="006000"/>
                </a:solidFill>
                <a:latin typeface="Courier"/>
                <a:ea typeface="Courier"/>
                <a:cs typeface="Courier"/>
              </a:rPr>
              <a:t>Array</a:t>
            </a:r>
            <a:r>
              <a:rPr lang="zh-CN" altLang="en-US" sz="3200" dirty="0" smtClean="0">
                <a:solidFill>
                  <a:srgbClr val="006000"/>
                </a:solidFill>
                <a:latin typeface="Courier"/>
                <a:ea typeface="Courier"/>
                <a:cs typeface="Courier"/>
              </a:rPr>
              <a:t> = </a:t>
            </a:r>
            <a:r>
              <a:rPr lang="en-US" altLang="zh-CN" sz="3200" dirty="0" err="1" smtClean="0">
                <a:solidFill>
                  <a:srgbClr val="006000"/>
                </a:solidFill>
                <a:latin typeface="Courier"/>
                <a:ea typeface="Courier"/>
                <a:cs typeface="Courier"/>
              </a:rPr>
              <a:t>obj</a:t>
            </a:r>
            <a:r>
              <a:rPr lang="zh-CN" altLang="en-US" sz="3200" dirty="0" smtClean="0">
                <a:solidFill>
                  <a:srgbClr val="006000"/>
                </a:solidFill>
                <a:latin typeface="Courier"/>
                <a:ea typeface="Courier"/>
                <a:cs typeface="Courier"/>
              </a:rPr>
              <a:t>.</a:t>
            </a:r>
            <a:r>
              <a:rPr lang="en-US" altLang="zh-CN" sz="3200" b="1" dirty="0" err="1" smtClean="0">
                <a:solidFill>
                  <a:srgbClr val="262626"/>
                </a:solidFill>
                <a:latin typeface="Courier"/>
                <a:ea typeface="Courier"/>
                <a:cs typeface="Courier"/>
              </a:rPr>
              <a:t>func</a:t>
            </a:r>
            <a:r>
              <a:rPr lang="zh-CN" altLang="en-US" sz="3200" dirty="0" smtClean="0">
                <a:solidFill>
                  <a:srgbClr val="006000"/>
                </a:solidFill>
                <a:latin typeface="Courier"/>
                <a:ea typeface="Courier"/>
                <a:cs typeface="Courier"/>
              </a:rPr>
              <a:t>(</a:t>
            </a:r>
            <a:r>
              <a:rPr lang="en-US" altLang="zh-CN" sz="3200" dirty="0" smtClean="0">
                <a:solidFill>
                  <a:srgbClr val="006000"/>
                </a:solidFill>
                <a:latin typeface="Courier"/>
                <a:ea typeface="Courier"/>
                <a:cs typeface="Courier"/>
              </a:rPr>
              <a:t>para1</a:t>
            </a:r>
            <a:r>
              <a:rPr lang="zh-CN" altLang="en-US" sz="3200" dirty="0" smtClean="0">
                <a:solidFill>
                  <a:srgbClr val="006000"/>
                </a:solidFill>
                <a:latin typeface="Courier"/>
                <a:ea typeface="Courier"/>
                <a:cs typeface="Courier"/>
              </a:rPr>
              <a:t>, </a:t>
            </a:r>
            <a:r>
              <a:rPr lang="en-US" altLang="zh-CN" sz="3200" dirty="0" smtClean="0">
                <a:solidFill>
                  <a:srgbClr val="006000"/>
                </a:solidFill>
                <a:latin typeface="Courier"/>
                <a:ea typeface="Courier"/>
                <a:cs typeface="Courier"/>
              </a:rPr>
              <a:t>para2…</a:t>
            </a:r>
            <a:r>
              <a:rPr lang="zh-CN" altLang="en-US" sz="3200" dirty="0" smtClean="0">
                <a:solidFill>
                  <a:srgbClr val="006000"/>
                </a:solidFill>
                <a:latin typeface="Courier"/>
                <a:ea typeface="Courier"/>
                <a:cs typeface="Courier"/>
              </a:rPr>
              <a:t>);</a:t>
            </a:r>
            <a:endParaRPr kumimoji="0" lang="zh-CN" alt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630944" y="10357512"/>
            <a:ext cx="20658667" cy="260648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l" rtl="0" latinLnBrk="1" hangingPunct="0"/>
            <a:r>
              <a:rPr lang="zh-CN" altLang="zh-CN" sz="3200" dirty="0" smtClean="0">
                <a:solidFill>
                  <a:srgbClr val="006000"/>
                </a:solidFill>
                <a:latin typeface="Courier"/>
                <a:ea typeface="Courier"/>
                <a:cs typeface="Courier"/>
              </a:rPr>
              <a:t>/</a:t>
            </a:r>
            <a:r>
              <a:rPr lang="en-US" altLang="zh-CN" sz="3200" dirty="0" smtClean="0">
                <a:solidFill>
                  <a:srgbClr val="006000"/>
                </a:solidFill>
                <a:latin typeface="Courier"/>
                <a:ea typeface="Courier"/>
                <a:cs typeface="Courier"/>
              </a:rPr>
              <a:t>/</a:t>
            </a:r>
            <a:r>
              <a:rPr lang="zh-CN" altLang="en-US" sz="3200" dirty="0" smtClean="0">
                <a:solidFill>
                  <a:srgbClr val="006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altLang="zh-CN" sz="3200" dirty="0" smtClean="0">
                <a:solidFill>
                  <a:srgbClr val="006000"/>
                </a:solidFill>
                <a:latin typeface="Courier"/>
                <a:ea typeface="Courier"/>
                <a:cs typeface="Courier"/>
              </a:rPr>
              <a:t>Read</a:t>
            </a:r>
            <a:r>
              <a:rPr lang="zh-CN" altLang="en-US" sz="3200" dirty="0" smtClean="0">
                <a:solidFill>
                  <a:srgbClr val="006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altLang="zh-CN" sz="3200" dirty="0" smtClean="0">
                <a:solidFill>
                  <a:srgbClr val="006000"/>
                </a:solidFill>
                <a:latin typeface="Courier"/>
                <a:ea typeface="Courier"/>
                <a:cs typeface="Courier"/>
              </a:rPr>
              <a:t>all</a:t>
            </a:r>
            <a:r>
              <a:rPr lang="zh-CN" altLang="en-US" sz="3200" dirty="0" smtClean="0">
                <a:solidFill>
                  <a:srgbClr val="006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altLang="zh-CN" sz="3200" dirty="0" smtClean="0">
                <a:solidFill>
                  <a:srgbClr val="006000"/>
                </a:solidFill>
                <a:latin typeface="Courier"/>
                <a:ea typeface="Courier"/>
                <a:cs typeface="Courier"/>
              </a:rPr>
              <a:t>input</a:t>
            </a:r>
            <a:r>
              <a:rPr lang="zh-CN" altLang="en-US" sz="3200" dirty="0" smtClean="0">
                <a:solidFill>
                  <a:srgbClr val="006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altLang="zh-CN" sz="3200" dirty="0" smtClean="0">
                <a:solidFill>
                  <a:srgbClr val="006000"/>
                </a:solidFill>
                <a:latin typeface="Courier"/>
                <a:ea typeface="Courier"/>
                <a:cs typeface="Courier"/>
              </a:rPr>
              <a:t>parameters</a:t>
            </a:r>
            <a:endParaRPr lang="en-US" altLang="zh-CN" sz="3200" dirty="0" smtClean="0">
              <a:solidFill>
                <a:srgbClr val="B45E06"/>
              </a:solidFill>
              <a:latin typeface="Courier"/>
              <a:ea typeface="Courier"/>
              <a:cs typeface="Courier"/>
            </a:endParaRPr>
          </a:p>
          <a:p>
            <a:pPr algn="l" rtl="0" latinLnBrk="1" hangingPunct="0"/>
            <a:r>
              <a:rPr lang="en-US" altLang="zh-CN" sz="3200" dirty="0" err="1" smtClean="0">
                <a:solidFill>
                  <a:srgbClr val="B45E06"/>
                </a:solidFill>
                <a:latin typeface="Courier"/>
                <a:ea typeface="Courier"/>
                <a:cs typeface="Courier"/>
              </a:rPr>
              <a:t>jdouble</a:t>
            </a:r>
            <a:r>
              <a:rPr lang="zh-CN" altLang="en-US" sz="3200" dirty="0" smtClean="0">
                <a:solidFill>
                  <a:srgbClr val="B45E06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zh-CN" altLang="en-US" sz="3200" dirty="0" smtClean="0">
                <a:solidFill>
                  <a:srgbClr val="006000"/>
                </a:solidFill>
                <a:latin typeface="Courier"/>
                <a:ea typeface="Courier"/>
                <a:cs typeface="Courier"/>
              </a:rPr>
              <a:t>*</a:t>
            </a:r>
            <a:r>
              <a:rPr lang="en-US" altLang="zh-CN" sz="3200" dirty="0" smtClean="0">
                <a:solidFill>
                  <a:srgbClr val="006000"/>
                </a:solidFill>
                <a:latin typeface="Courier"/>
                <a:ea typeface="Courier"/>
                <a:cs typeface="Courier"/>
              </a:rPr>
              <a:t>para1</a:t>
            </a:r>
            <a:r>
              <a:rPr lang="zh-CN" altLang="en-US" sz="3200" dirty="0" smtClean="0">
                <a:solidFill>
                  <a:srgbClr val="006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zh-CN" altLang="zh-CN" sz="3200" dirty="0" smtClean="0">
                <a:solidFill>
                  <a:srgbClr val="006000"/>
                </a:solidFill>
                <a:latin typeface="Courier"/>
                <a:ea typeface="Courier"/>
                <a:cs typeface="Courier"/>
              </a:rPr>
              <a:t>=</a:t>
            </a:r>
            <a:r>
              <a:rPr lang="zh-CN" altLang="en-US" sz="3200" dirty="0" smtClean="0">
                <a:solidFill>
                  <a:srgbClr val="006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zh-CN" altLang="en-US" sz="3200" dirty="0">
                <a:solidFill>
                  <a:srgbClr val="006000"/>
                </a:solidFill>
                <a:latin typeface="Courier"/>
                <a:ea typeface="Courier"/>
                <a:cs typeface="Courier"/>
              </a:rPr>
              <a:t>(*env)-&gt;</a:t>
            </a:r>
            <a:r>
              <a:rPr lang="zh-CN" altLang="en-US" sz="3200" b="1" dirty="0">
                <a:solidFill>
                  <a:srgbClr val="262626"/>
                </a:solidFill>
                <a:latin typeface="Courier"/>
                <a:ea typeface="Courier"/>
                <a:cs typeface="Courier"/>
              </a:rPr>
              <a:t>GetFloatArrayElements</a:t>
            </a:r>
            <a:r>
              <a:rPr lang="zh-CN" altLang="en-US" sz="3200" dirty="0">
                <a:solidFill>
                  <a:srgbClr val="006000"/>
                </a:solidFill>
                <a:latin typeface="Courier"/>
                <a:ea typeface="Courier"/>
                <a:cs typeface="Courier"/>
              </a:rPr>
              <a:t>(env, </a:t>
            </a:r>
            <a:r>
              <a:rPr lang="en-US" altLang="zh-CN" sz="3200" dirty="0" smtClean="0">
                <a:solidFill>
                  <a:srgbClr val="006000"/>
                </a:solidFill>
                <a:latin typeface="Courier"/>
                <a:ea typeface="Courier"/>
                <a:cs typeface="Courier"/>
              </a:rPr>
              <a:t>a</a:t>
            </a:r>
            <a:r>
              <a:rPr lang="zh-CN" altLang="en-US" sz="3200" dirty="0" smtClean="0">
                <a:solidFill>
                  <a:srgbClr val="006000"/>
                </a:solidFill>
                <a:latin typeface="Courier"/>
                <a:ea typeface="Courier"/>
                <a:cs typeface="Courier"/>
              </a:rPr>
              <a:t>rray</a:t>
            </a:r>
            <a:r>
              <a:rPr lang="en-US" altLang="zh-CN" sz="3200" dirty="0" smtClean="0">
                <a:solidFill>
                  <a:srgbClr val="006000"/>
                </a:solidFill>
                <a:latin typeface="Courier"/>
                <a:ea typeface="Courier"/>
                <a:cs typeface="Courier"/>
              </a:rPr>
              <a:t>1</a:t>
            </a:r>
            <a:r>
              <a:rPr lang="zh-CN" altLang="en-US" sz="3200" dirty="0" smtClean="0">
                <a:solidFill>
                  <a:srgbClr val="006000"/>
                </a:solidFill>
                <a:latin typeface="Courier"/>
                <a:ea typeface="Courier"/>
                <a:cs typeface="Courier"/>
              </a:rPr>
              <a:t>, </a:t>
            </a:r>
            <a:r>
              <a:rPr lang="zh-CN" altLang="en-US" sz="3200" dirty="0">
                <a:solidFill>
                  <a:srgbClr val="006000"/>
                </a:solidFill>
                <a:latin typeface="Courier"/>
                <a:ea typeface="Courier"/>
                <a:cs typeface="Courier"/>
              </a:rPr>
              <a:t>0)</a:t>
            </a:r>
            <a:r>
              <a:rPr lang="zh-CN" altLang="en-US" sz="3200" dirty="0" smtClean="0">
                <a:solidFill>
                  <a:srgbClr val="006000"/>
                </a:solidFill>
                <a:latin typeface="Courier"/>
                <a:ea typeface="Courier"/>
                <a:cs typeface="Courier"/>
              </a:rPr>
              <a:t>;</a:t>
            </a:r>
            <a:endParaRPr lang="en-US" altLang="zh-CN" sz="3200" dirty="0" smtClean="0">
              <a:solidFill>
                <a:srgbClr val="006000"/>
              </a:solidFill>
              <a:latin typeface="Courier"/>
              <a:ea typeface="Courier"/>
              <a:cs typeface="Courier"/>
            </a:endParaRPr>
          </a:p>
          <a:p>
            <a:pPr algn="l" rtl="0" latinLnBrk="1" hangingPunct="0"/>
            <a:r>
              <a:rPr lang="en-US" altLang="zh-CN" sz="32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"/>
                <a:ea typeface="Courier"/>
                <a:cs typeface="Courier"/>
              </a:rPr>
              <a:t>func</a:t>
            </a:r>
            <a:r>
              <a:rPr lang="en-US" altLang="zh-CN" sz="3200" dirty="0" smtClean="0">
                <a:solidFill>
                  <a:srgbClr val="006000"/>
                </a:solidFill>
                <a:latin typeface="Courier"/>
                <a:ea typeface="Courier"/>
                <a:cs typeface="Courier"/>
              </a:rPr>
              <a:t>(para1,</a:t>
            </a:r>
            <a:r>
              <a:rPr lang="zh-CN" altLang="en-US" sz="3200" dirty="0" smtClean="0">
                <a:solidFill>
                  <a:srgbClr val="006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altLang="zh-CN" sz="3200" dirty="0" smtClean="0">
                <a:solidFill>
                  <a:srgbClr val="006000"/>
                </a:solidFill>
                <a:latin typeface="Courier"/>
                <a:ea typeface="Courier"/>
                <a:cs typeface="Courier"/>
              </a:rPr>
              <a:t>para2,</a:t>
            </a:r>
            <a:r>
              <a:rPr lang="zh-CN" altLang="en-US" sz="3200" dirty="0" smtClean="0">
                <a:solidFill>
                  <a:srgbClr val="006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altLang="zh-CN" sz="3200" dirty="0" smtClean="0">
                <a:solidFill>
                  <a:srgbClr val="006000"/>
                </a:solidFill>
                <a:latin typeface="Courier"/>
                <a:ea typeface="Courier"/>
                <a:cs typeface="Courier"/>
              </a:rPr>
              <a:t>…);</a:t>
            </a:r>
            <a:r>
              <a:rPr lang="zh-CN" altLang="en-US" sz="3200" dirty="0" smtClean="0">
                <a:solidFill>
                  <a:srgbClr val="006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zh-CN" altLang="zh-CN" sz="3200" dirty="0">
                <a:solidFill>
                  <a:srgbClr val="006000"/>
                </a:solidFill>
                <a:latin typeface="Courier"/>
                <a:ea typeface="Courier"/>
                <a:cs typeface="Courier"/>
              </a:rPr>
              <a:t>/</a:t>
            </a:r>
            <a:r>
              <a:rPr lang="en-US" altLang="zh-CN" sz="3200" dirty="0">
                <a:solidFill>
                  <a:srgbClr val="006000"/>
                </a:solidFill>
                <a:latin typeface="Courier"/>
                <a:ea typeface="Courier"/>
                <a:cs typeface="Courier"/>
              </a:rPr>
              <a:t>/</a:t>
            </a:r>
            <a:r>
              <a:rPr lang="zh-CN" altLang="en-US" sz="3200" dirty="0">
                <a:solidFill>
                  <a:srgbClr val="006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altLang="zh-CN" sz="3200" dirty="0">
                <a:solidFill>
                  <a:srgbClr val="006000"/>
                </a:solidFill>
                <a:latin typeface="Courier"/>
                <a:ea typeface="Courier"/>
                <a:cs typeface="Courier"/>
              </a:rPr>
              <a:t>Call</a:t>
            </a:r>
            <a:r>
              <a:rPr lang="zh-CN" altLang="en-US" sz="3200" dirty="0">
                <a:solidFill>
                  <a:srgbClr val="006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altLang="zh-CN" sz="3200" dirty="0">
                <a:solidFill>
                  <a:srgbClr val="006000"/>
                </a:solidFill>
                <a:latin typeface="Courier"/>
                <a:ea typeface="Courier"/>
                <a:cs typeface="Courier"/>
              </a:rPr>
              <a:t>the</a:t>
            </a:r>
            <a:r>
              <a:rPr lang="zh-CN" altLang="en-US" sz="3200" dirty="0">
                <a:solidFill>
                  <a:srgbClr val="006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altLang="zh-CN" sz="3200" dirty="0">
                <a:solidFill>
                  <a:srgbClr val="006000"/>
                </a:solidFill>
                <a:latin typeface="Courier"/>
                <a:ea typeface="Courier"/>
                <a:cs typeface="Courier"/>
              </a:rPr>
              <a:t>native</a:t>
            </a:r>
            <a:r>
              <a:rPr lang="zh-CN" altLang="en-US" sz="3200" dirty="0">
                <a:solidFill>
                  <a:srgbClr val="006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altLang="zh-CN" sz="3200" dirty="0">
                <a:solidFill>
                  <a:srgbClr val="006000"/>
                </a:solidFill>
                <a:latin typeface="Courier"/>
                <a:ea typeface="Courier"/>
                <a:cs typeface="Courier"/>
              </a:rPr>
              <a:t>function</a:t>
            </a:r>
            <a:r>
              <a:rPr lang="zh-CN" altLang="en-US" sz="3200" dirty="0">
                <a:solidFill>
                  <a:srgbClr val="006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altLang="zh-CN" sz="3200" dirty="0">
                <a:solidFill>
                  <a:srgbClr val="006000"/>
                </a:solidFill>
                <a:latin typeface="Courier"/>
                <a:ea typeface="Courier"/>
                <a:cs typeface="Courier"/>
              </a:rPr>
              <a:t>which</a:t>
            </a:r>
            <a:r>
              <a:rPr lang="zh-CN" altLang="en-US" sz="3200" dirty="0">
                <a:solidFill>
                  <a:srgbClr val="006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altLang="zh-CN" sz="3200" dirty="0">
                <a:solidFill>
                  <a:srgbClr val="006000"/>
                </a:solidFill>
                <a:latin typeface="Courier"/>
                <a:ea typeface="Courier"/>
                <a:cs typeface="Courier"/>
              </a:rPr>
              <a:t>is</a:t>
            </a:r>
            <a:r>
              <a:rPr lang="zh-CN" altLang="en-US" sz="3200" dirty="0">
                <a:solidFill>
                  <a:srgbClr val="006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altLang="zh-CN" sz="3200" dirty="0">
                <a:solidFill>
                  <a:srgbClr val="006000"/>
                </a:solidFill>
                <a:latin typeface="Courier"/>
                <a:ea typeface="Courier"/>
                <a:cs typeface="Courier"/>
              </a:rPr>
              <a:t>implemented</a:t>
            </a:r>
            <a:r>
              <a:rPr lang="zh-CN" altLang="en-US" sz="3200" dirty="0">
                <a:solidFill>
                  <a:srgbClr val="006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altLang="zh-CN" sz="3200" dirty="0">
                <a:solidFill>
                  <a:srgbClr val="006000"/>
                </a:solidFill>
                <a:latin typeface="Courier"/>
                <a:ea typeface="Courier"/>
                <a:cs typeface="Courier"/>
              </a:rPr>
              <a:t>on</a:t>
            </a:r>
            <a:r>
              <a:rPr lang="zh-CN" altLang="en-US" sz="3200" dirty="0">
                <a:solidFill>
                  <a:srgbClr val="006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altLang="zh-CN" sz="3200" dirty="0" smtClean="0">
                <a:solidFill>
                  <a:srgbClr val="006000"/>
                </a:solidFill>
                <a:latin typeface="Courier"/>
                <a:ea typeface="Courier"/>
                <a:cs typeface="Courier"/>
              </a:rPr>
              <a:t>GPU</a:t>
            </a:r>
          </a:p>
          <a:p>
            <a:pPr algn="l" rtl="0" latinLnBrk="1" hangingPunct="0"/>
            <a:r>
              <a:rPr kumimoji="0" lang="zh-CN" altLang="zh-CN" sz="3200" b="0" i="0" u="none" strike="noStrike" cap="none" spc="0" normalizeH="0" baseline="0" dirty="0" smtClean="0">
                <a:ln>
                  <a:noFill/>
                </a:ln>
                <a:solidFill>
                  <a:srgbClr val="006000"/>
                </a:solidFill>
                <a:effectLst/>
                <a:uFillTx/>
                <a:latin typeface="Courier"/>
                <a:ea typeface="Courier"/>
                <a:cs typeface="Courier"/>
                <a:sym typeface="Helvetica Light"/>
              </a:rPr>
              <a:t>/</a:t>
            </a:r>
            <a:r>
              <a:rPr kumimoji="0" lang="en-US" altLang="zh-CN" sz="3200" b="0" i="0" u="none" strike="noStrike" cap="none" spc="0" normalizeH="0" baseline="0" dirty="0" smtClean="0">
                <a:ln>
                  <a:noFill/>
                </a:ln>
                <a:solidFill>
                  <a:srgbClr val="006000"/>
                </a:solidFill>
                <a:effectLst/>
                <a:uFillTx/>
                <a:latin typeface="Courier"/>
                <a:ea typeface="Courier"/>
                <a:cs typeface="Courier"/>
                <a:sym typeface="Helvetica Light"/>
              </a:rPr>
              <a:t>/</a:t>
            </a:r>
            <a:r>
              <a:rPr kumimoji="0" lang="zh-CN" altLang="en-US" sz="3200" b="0" i="0" u="none" strike="noStrike" cap="none" spc="0" normalizeH="0" baseline="0" dirty="0" smtClean="0">
                <a:ln>
                  <a:noFill/>
                </a:ln>
                <a:solidFill>
                  <a:srgbClr val="006000"/>
                </a:solidFill>
                <a:effectLst/>
                <a:uFillTx/>
                <a:latin typeface="Courier"/>
                <a:ea typeface="Courier"/>
                <a:cs typeface="Courier"/>
                <a:sym typeface="Helvetica Light"/>
              </a:rPr>
              <a:t> </a:t>
            </a:r>
            <a:r>
              <a:rPr kumimoji="0" lang="en-US" altLang="zh-CN" sz="3200" b="0" i="0" u="none" strike="noStrike" cap="none" spc="0" normalizeH="0" baseline="0" dirty="0" smtClean="0">
                <a:ln>
                  <a:noFill/>
                </a:ln>
                <a:solidFill>
                  <a:srgbClr val="006000"/>
                </a:solidFill>
                <a:effectLst/>
                <a:uFillTx/>
                <a:latin typeface="Courier"/>
                <a:ea typeface="Courier"/>
                <a:cs typeface="Courier"/>
                <a:sym typeface="Helvetica Light"/>
              </a:rPr>
              <a:t>Return</a:t>
            </a:r>
            <a:r>
              <a:rPr kumimoji="0" lang="zh-CN" altLang="en-US" sz="3200" b="0" i="0" u="none" strike="noStrike" cap="none" spc="0" normalizeH="0" baseline="0" dirty="0" smtClean="0">
                <a:ln>
                  <a:noFill/>
                </a:ln>
                <a:solidFill>
                  <a:srgbClr val="006000"/>
                </a:solidFill>
                <a:effectLst/>
                <a:uFillTx/>
                <a:latin typeface="Courier"/>
                <a:ea typeface="Courier"/>
                <a:cs typeface="Courier"/>
                <a:sym typeface="Helvetica Light"/>
              </a:rPr>
              <a:t> </a:t>
            </a:r>
            <a:r>
              <a:rPr kumimoji="0" lang="en-US" altLang="zh-CN" sz="3200" b="0" i="0" u="none" strike="noStrike" cap="none" spc="0" normalizeH="0" baseline="0" dirty="0" smtClean="0">
                <a:ln>
                  <a:noFill/>
                </a:ln>
                <a:solidFill>
                  <a:srgbClr val="006000"/>
                </a:solidFill>
                <a:effectLst/>
                <a:uFillTx/>
                <a:latin typeface="Courier"/>
                <a:ea typeface="Courier"/>
                <a:cs typeface="Courier"/>
                <a:sym typeface="Helvetica Light"/>
              </a:rPr>
              <a:t>data</a:t>
            </a:r>
            <a:r>
              <a:rPr kumimoji="0" lang="zh-CN" altLang="en-US" sz="3200" b="0" i="0" u="none" strike="noStrike" cap="none" spc="0" normalizeH="0" baseline="0" dirty="0" smtClean="0">
                <a:ln>
                  <a:noFill/>
                </a:ln>
                <a:solidFill>
                  <a:srgbClr val="006000"/>
                </a:solidFill>
                <a:effectLst/>
                <a:uFillTx/>
                <a:latin typeface="Courier"/>
                <a:ea typeface="Courier"/>
                <a:cs typeface="Courier"/>
                <a:sym typeface="Helvetica Light"/>
              </a:rPr>
              <a:t> </a:t>
            </a:r>
            <a:r>
              <a:rPr kumimoji="0" lang="en-US" altLang="zh-CN" sz="3200" b="0" i="0" u="none" strike="noStrike" cap="none" spc="0" normalizeH="0" baseline="0" dirty="0" smtClean="0">
                <a:ln>
                  <a:noFill/>
                </a:ln>
                <a:solidFill>
                  <a:srgbClr val="006000"/>
                </a:solidFill>
                <a:effectLst/>
                <a:uFillTx/>
                <a:latin typeface="Courier"/>
                <a:ea typeface="Courier"/>
                <a:cs typeface="Courier"/>
                <a:sym typeface="Helvetica Light"/>
              </a:rPr>
              <a:t>back</a:t>
            </a:r>
            <a:r>
              <a:rPr kumimoji="0" lang="zh-CN" altLang="en-US" sz="3200" b="0" i="0" u="none" strike="noStrike" cap="none" spc="0" normalizeH="0" baseline="0" dirty="0" smtClean="0">
                <a:ln>
                  <a:noFill/>
                </a:ln>
                <a:solidFill>
                  <a:srgbClr val="006000"/>
                </a:solidFill>
                <a:effectLst/>
                <a:uFillTx/>
                <a:latin typeface="Courier"/>
                <a:ea typeface="Courier"/>
                <a:cs typeface="Courier"/>
                <a:sym typeface="Helvetica Light"/>
              </a:rPr>
              <a:t> </a:t>
            </a:r>
            <a:r>
              <a:rPr kumimoji="0" lang="en-US" altLang="zh-CN" sz="3200" b="0" i="0" u="none" strike="noStrike" cap="none" spc="0" normalizeH="0" baseline="0" dirty="0" smtClean="0">
                <a:ln>
                  <a:noFill/>
                </a:ln>
                <a:solidFill>
                  <a:srgbClr val="006000"/>
                </a:solidFill>
                <a:effectLst/>
                <a:uFillTx/>
                <a:latin typeface="Courier"/>
                <a:ea typeface="Courier"/>
                <a:cs typeface="Courier"/>
                <a:sym typeface="Helvetica Light"/>
              </a:rPr>
              <a:t>to</a:t>
            </a:r>
            <a:r>
              <a:rPr kumimoji="0" lang="zh-CN" altLang="en-US" sz="3200" b="0" i="0" u="none" strike="noStrike" cap="none" spc="0" normalizeH="0" baseline="0" dirty="0" smtClean="0">
                <a:ln>
                  <a:noFill/>
                </a:ln>
                <a:solidFill>
                  <a:srgbClr val="006000"/>
                </a:solidFill>
                <a:effectLst/>
                <a:uFillTx/>
                <a:latin typeface="Courier"/>
                <a:ea typeface="Courier"/>
                <a:cs typeface="Courier"/>
                <a:sym typeface="Helvetica Light"/>
              </a:rPr>
              <a:t> </a:t>
            </a:r>
            <a:r>
              <a:rPr kumimoji="0" lang="en-US" altLang="zh-CN" sz="3200" b="0" i="0" u="none" strike="noStrike" cap="none" spc="0" normalizeH="0" baseline="0" dirty="0" smtClean="0">
                <a:ln>
                  <a:noFill/>
                </a:ln>
                <a:solidFill>
                  <a:srgbClr val="006000"/>
                </a:solidFill>
                <a:effectLst/>
                <a:uFillTx/>
                <a:latin typeface="Courier"/>
                <a:ea typeface="Courier"/>
                <a:cs typeface="Courier"/>
                <a:sym typeface="Helvetica Light"/>
              </a:rPr>
              <a:t>Java</a:t>
            </a:r>
            <a:r>
              <a:rPr kumimoji="0" lang="zh-CN" altLang="en-US" sz="3200" b="0" i="0" u="none" strike="noStrike" cap="none" spc="0" normalizeH="0" baseline="0" dirty="0" smtClean="0">
                <a:ln>
                  <a:noFill/>
                </a:ln>
                <a:solidFill>
                  <a:srgbClr val="006000"/>
                </a:solidFill>
                <a:effectLst/>
                <a:uFillTx/>
                <a:latin typeface="Courier"/>
                <a:ea typeface="Courier"/>
                <a:cs typeface="Courier"/>
                <a:sym typeface="Helvetica Light"/>
              </a:rPr>
              <a:t> </a:t>
            </a:r>
            <a:r>
              <a:rPr kumimoji="0" lang="en-US" altLang="zh-CN" sz="3200" b="0" i="0" u="none" strike="noStrike" cap="none" spc="0" normalizeH="0" baseline="0" dirty="0" err="1" smtClean="0">
                <a:ln>
                  <a:noFill/>
                </a:ln>
                <a:solidFill>
                  <a:srgbClr val="006000"/>
                </a:solidFill>
                <a:effectLst/>
                <a:uFillTx/>
                <a:latin typeface="Courier"/>
                <a:ea typeface="Courier"/>
                <a:cs typeface="Courier"/>
                <a:sym typeface="Helvetica Light"/>
              </a:rPr>
              <a:t>env</a:t>
            </a:r>
            <a:endParaRPr kumimoji="0" lang="en-US" altLang="zh-CN" sz="3200" b="0" i="0" u="none" strike="noStrike" cap="none" spc="0" normalizeH="0" baseline="0" dirty="0" smtClean="0">
              <a:ln>
                <a:noFill/>
              </a:ln>
              <a:solidFill>
                <a:srgbClr val="006000"/>
              </a:solidFill>
              <a:effectLst/>
              <a:uFillTx/>
              <a:latin typeface="Courier"/>
              <a:ea typeface="Courier"/>
              <a:cs typeface="Courier"/>
              <a:sym typeface="Helvetica Light"/>
            </a:endParaRPr>
          </a:p>
          <a:p>
            <a:pPr algn="l" rtl="0" latinLnBrk="1" hangingPunct="0"/>
            <a:r>
              <a:rPr lang="zh-CN" altLang="en-US" sz="3200" dirty="0">
                <a:solidFill>
                  <a:srgbClr val="006000"/>
                </a:solidFill>
                <a:latin typeface="Courier"/>
                <a:ea typeface="Courier"/>
                <a:cs typeface="Courier"/>
              </a:rPr>
              <a:t>(*env)-&gt;</a:t>
            </a:r>
            <a:r>
              <a:rPr lang="zh-CN" altLang="en-US" sz="3200" b="1" dirty="0">
                <a:solidFill>
                  <a:srgbClr val="262626"/>
                </a:solidFill>
                <a:latin typeface="Courier"/>
                <a:ea typeface="Courier"/>
                <a:cs typeface="Courier"/>
              </a:rPr>
              <a:t>ReleaseFloatArrayElements</a:t>
            </a:r>
            <a:r>
              <a:rPr lang="zh-CN" altLang="en-US" sz="3200" dirty="0">
                <a:solidFill>
                  <a:srgbClr val="006000"/>
                </a:solidFill>
                <a:latin typeface="Courier"/>
                <a:ea typeface="Courier"/>
                <a:cs typeface="Courier"/>
              </a:rPr>
              <a:t>(env, </a:t>
            </a:r>
            <a:r>
              <a:rPr lang="en-US" altLang="zh-CN" sz="3200" dirty="0" smtClean="0">
                <a:solidFill>
                  <a:srgbClr val="006000"/>
                </a:solidFill>
                <a:latin typeface="Courier"/>
                <a:ea typeface="Courier"/>
                <a:cs typeface="Courier"/>
              </a:rPr>
              <a:t>array1</a:t>
            </a:r>
            <a:r>
              <a:rPr lang="zh-CN" altLang="en-US" sz="3200" dirty="0" smtClean="0">
                <a:solidFill>
                  <a:srgbClr val="006000"/>
                </a:solidFill>
                <a:latin typeface="Courier"/>
                <a:ea typeface="Courier"/>
                <a:cs typeface="Courier"/>
              </a:rPr>
              <a:t>, </a:t>
            </a:r>
            <a:r>
              <a:rPr lang="en-US" altLang="zh-CN" sz="3200" dirty="0" smtClean="0">
                <a:solidFill>
                  <a:srgbClr val="006000"/>
                </a:solidFill>
                <a:latin typeface="Courier"/>
                <a:ea typeface="Courier"/>
                <a:cs typeface="Courier"/>
              </a:rPr>
              <a:t>para1</a:t>
            </a:r>
            <a:r>
              <a:rPr lang="zh-CN" altLang="en-US" sz="3200" dirty="0" smtClean="0">
                <a:solidFill>
                  <a:srgbClr val="006000"/>
                </a:solidFill>
                <a:latin typeface="Courier"/>
                <a:ea typeface="Courier"/>
                <a:cs typeface="Courier"/>
              </a:rPr>
              <a:t>, </a:t>
            </a:r>
            <a:r>
              <a:rPr lang="zh-CN" altLang="en-US" sz="3200" dirty="0">
                <a:solidFill>
                  <a:srgbClr val="006000"/>
                </a:solidFill>
                <a:latin typeface="Courier"/>
                <a:ea typeface="Courier"/>
                <a:cs typeface="Courier"/>
              </a:rPr>
              <a:t>0);</a:t>
            </a:r>
            <a:endParaRPr kumimoji="0" lang="zh-CN" alt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658297" y="10357512"/>
            <a:ext cx="12703597" cy="211403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algn="l" rtl="0" latinLnBrk="1" hangingPunct="0"/>
            <a:r>
              <a:rPr lang="en-US" altLang="zh-CN" sz="3200" b="1" dirty="0">
                <a:solidFill>
                  <a:srgbClr val="0432FF"/>
                </a:solidFill>
                <a:latin typeface="Courier"/>
                <a:ea typeface="Courier"/>
                <a:cs typeface="Courier"/>
              </a:rPr>
              <a:t>p</a:t>
            </a:r>
            <a:r>
              <a:rPr lang="zh-CN" altLang="en-US" sz="3200" b="1" dirty="0">
                <a:solidFill>
                  <a:srgbClr val="0432FF"/>
                </a:solidFill>
                <a:latin typeface="Courier"/>
                <a:ea typeface="Courier"/>
                <a:cs typeface="Courier"/>
              </a:rPr>
              <a:t>ublic native </a:t>
            </a:r>
            <a:r>
              <a:rPr lang="en-US" altLang="zh-CN" sz="3200" dirty="0" err="1">
                <a:solidFill>
                  <a:srgbClr val="B45E06"/>
                </a:solidFill>
                <a:latin typeface="Courier"/>
                <a:ea typeface="Courier"/>
                <a:cs typeface="Courier"/>
              </a:rPr>
              <a:t>int</a:t>
            </a:r>
            <a:r>
              <a:rPr lang="zh-CN" altLang="en-US" sz="3200" dirty="0">
                <a:solidFill>
                  <a:srgbClr val="B45E06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altLang="zh-CN" sz="3200" b="1" dirty="0" err="1">
                <a:solidFill>
                  <a:srgbClr val="262626"/>
                </a:solidFill>
                <a:latin typeface="Courier"/>
                <a:ea typeface="Courier"/>
                <a:cs typeface="Courier"/>
              </a:rPr>
              <a:t>func</a:t>
            </a:r>
            <a:r>
              <a:rPr lang="zh-CN" altLang="en-US" sz="3200" dirty="0">
                <a:solidFill>
                  <a:srgbClr val="006000"/>
                </a:solidFill>
                <a:latin typeface="Courier"/>
                <a:ea typeface="Courier"/>
                <a:cs typeface="Courier"/>
              </a:rPr>
              <a:t>(</a:t>
            </a:r>
            <a:r>
              <a:rPr lang="en-US" altLang="zh-CN" sz="3200" dirty="0">
                <a:solidFill>
                  <a:srgbClr val="B45E06"/>
                </a:solidFill>
                <a:latin typeface="Courier"/>
                <a:ea typeface="Courier"/>
                <a:cs typeface="Courier"/>
              </a:rPr>
              <a:t>float[]</a:t>
            </a:r>
            <a:r>
              <a:rPr lang="zh-CN" altLang="en-US" sz="3200" dirty="0">
                <a:solidFill>
                  <a:srgbClr val="B45E06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altLang="zh-CN" sz="3200" dirty="0">
                <a:solidFill>
                  <a:srgbClr val="006000"/>
                </a:solidFill>
                <a:latin typeface="Courier"/>
                <a:ea typeface="Courier"/>
                <a:cs typeface="Courier"/>
              </a:rPr>
              <a:t>para1,</a:t>
            </a:r>
            <a:r>
              <a:rPr lang="zh-CN" altLang="en-US" sz="3200" dirty="0">
                <a:solidFill>
                  <a:srgbClr val="006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altLang="zh-CN" sz="3200" dirty="0" err="1">
                <a:solidFill>
                  <a:srgbClr val="B45E06"/>
                </a:solidFill>
                <a:latin typeface="Courier"/>
                <a:ea typeface="Courier"/>
                <a:cs typeface="Courier"/>
              </a:rPr>
              <a:t>int</a:t>
            </a:r>
            <a:r>
              <a:rPr lang="zh-CN" altLang="en-US" sz="3200" dirty="0">
                <a:solidFill>
                  <a:srgbClr val="B45E06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altLang="zh-CN" sz="3200" dirty="0">
                <a:solidFill>
                  <a:srgbClr val="006000"/>
                </a:solidFill>
                <a:latin typeface="Courier"/>
                <a:ea typeface="Courier"/>
                <a:cs typeface="Courier"/>
              </a:rPr>
              <a:t>para2</a:t>
            </a:r>
            <a:r>
              <a:rPr lang="zh-CN" altLang="en-US" sz="3200" dirty="0">
                <a:solidFill>
                  <a:srgbClr val="006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altLang="zh-CN" sz="3200" dirty="0">
                <a:solidFill>
                  <a:srgbClr val="006000"/>
                </a:solidFill>
                <a:latin typeface="Courier"/>
                <a:ea typeface="Courier"/>
                <a:cs typeface="Courier"/>
              </a:rPr>
              <a:t>…</a:t>
            </a:r>
            <a:r>
              <a:rPr lang="zh-CN" altLang="en-US" sz="3200" dirty="0">
                <a:solidFill>
                  <a:srgbClr val="006000"/>
                </a:solidFill>
                <a:latin typeface="Courier"/>
                <a:ea typeface="Courier"/>
                <a:cs typeface="Courier"/>
              </a:rPr>
              <a:t>);</a:t>
            </a:r>
            <a:endParaRPr lang="en-US" altLang="zh-CN" sz="3200" dirty="0">
              <a:solidFill>
                <a:srgbClr val="006000"/>
              </a:solidFill>
              <a:latin typeface="Courier"/>
              <a:ea typeface="Courier"/>
              <a:cs typeface="Courier"/>
            </a:endParaRPr>
          </a:p>
          <a:p>
            <a:pPr algn="l" rtl="0" latinLnBrk="1" hangingPunct="0"/>
            <a:r>
              <a:rPr lang="en-US" altLang="zh-CN" sz="3200" dirty="0">
                <a:solidFill>
                  <a:srgbClr val="006000"/>
                </a:solidFill>
                <a:latin typeface="Courier"/>
                <a:ea typeface="Courier"/>
                <a:cs typeface="Courier"/>
              </a:rPr>
              <a:t>…</a:t>
            </a:r>
          </a:p>
          <a:p>
            <a:pPr algn="l" rtl="0" latinLnBrk="1" hangingPunct="0"/>
            <a:r>
              <a:rPr lang="en-US" altLang="zh-CN" sz="3200" dirty="0" err="1">
                <a:solidFill>
                  <a:srgbClr val="B45E06"/>
                </a:solidFill>
                <a:latin typeface="Courier"/>
                <a:ea typeface="Courier"/>
                <a:cs typeface="Courier"/>
              </a:rPr>
              <a:t>int</a:t>
            </a:r>
            <a:r>
              <a:rPr lang="zh-CN" altLang="en-US" sz="3200" dirty="0">
                <a:solidFill>
                  <a:srgbClr val="B45E06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zh-CN" altLang="en-US" sz="3200" dirty="0">
                <a:solidFill>
                  <a:srgbClr val="006000"/>
                </a:solidFill>
                <a:latin typeface="Courier"/>
                <a:ea typeface="Courier"/>
                <a:cs typeface="Courier"/>
              </a:rPr>
              <a:t>ret</a:t>
            </a:r>
            <a:r>
              <a:rPr lang="en-US" altLang="zh-CN" sz="3200" dirty="0">
                <a:solidFill>
                  <a:srgbClr val="006000"/>
                </a:solidFill>
                <a:latin typeface="Courier"/>
                <a:ea typeface="Courier"/>
                <a:cs typeface="Courier"/>
              </a:rPr>
              <a:t>Array</a:t>
            </a:r>
            <a:r>
              <a:rPr lang="zh-CN" altLang="en-US" sz="3200" dirty="0">
                <a:solidFill>
                  <a:srgbClr val="006000"/>
                </a:solidFill>
                <a:latin typeface="Courier"/>
                <a:ea typeface="Courier"/>
                <a:cs typeface="Courier"/>
              </a:rPr>
              <a:t> = </a:t>
            </a:r>
            <a:r>
              <a:rPr lang="en-US" altLang="zh-CN" sz="3200" dirty="0" err="1">
                <a:solidFill>
                  <a:srgbClr val="006000"/>
                </a:solidFill>
                <a:latin typeface="Courier"/>
                <a:ea typeface="Courier"/>
                <a:cs typeface="Courier"/>
              </a:rPr>
              <a:t>obj</a:t>
            </a:r>
            <a:r>
              <a:rPr lang="zh-CN" altLang="en-US" sz="3200" dirty="0">
                <a:solidFill>
                  <a:srgbClr val="006000"/>
                </a:solidFill>
                <a:latin typeface="Courier"/>
                <a:ea typeface="Courier"/>
                <a:cs typeface="Courier"/>
              </a:rPr>
              <a:t>.</a:t>
            </a:r>
            <a:r>
              <a:rPr lang="en-US" altLang="zh-CN" sz="3200" b="1" dirty="0" err="1">
                <a:solidFill>
                  <a:srgbClr val="262626"/>
                </a:solidFill>
                <a:latin typeface="Courier"/>
                <a:ea typeface="Courier"/>
                <a:cs typeface="Courier"/>
              </a:rPr>
              <a:t>func</a:t>
            </a:r>
            <a:r>
              <a:rPr lang="zh-CN" altLang="en-US" sz="3200" dirty="0">
                <a:solidFill>
                  <a:srgbClr val="006000"/>
                </a:solidFill>
                <a:latin typeface="Courier"/>
                <a:ea typeface="Courier"/>
                <a:cs typeface="Courier"/>
              </a:rPr>
              <a:t>(</a:t>
            </a:r>
            <a:r>
              <a:rPr lang="en-US" altLang="zh-CN" sz="3200" dirty="0">
                <a:solidFill>
                  <a:srgbClr val="006000"/>
                </a:solidFill>
                <a:latin typeface="Courier"/>
                <a:ea typeface="Courier"/>
                <a:cs typeface="Courier"/>
              </a:rPr>
              <a:t>para1</a:t>
            </a:r>
            <a:r>
              <a:rPr lang="zh-CN" altLang="en-US" sz="3200" dirty="0">
                <a:solidFill>
                  <a:srgbClr val="006000"/>
                </a:solidFill>
                <a:latin typeface="Courier"/>
                <a:ea typeface="Courier"/>
                <a:cs typeface="Courier"/>
              </a:rPr>
              <a:t>, </a:t>
            </a:r>
            <a:r>
              <a:rPr lang="en-US" altLang="zh-CN" sz="3200" dirty="0">
                <a:solidFill>
                  <a:srgbClr val="006000"/>
                </a:solidFill>
                <a:latin typeface="Courier"/>
                <a:ea typeface="Courier"/>
                <a:cs typeface="Courier"/>
              </a:rPr>
              <a:t>para2…</a:t>
            </a:r>
            <a:r>
              <a:rPr lang="zh-CN" altLang="en-US" sz="3200" dirty="0">
                <a:solidFill>
                  <a:srgbClr val="006000"/>
                </a:solidFill>
                <a:latin typeface="Courier"/>
                <a:ea typeface="Courier"/>
                <a:cs typeface="Courier"/>
              </a:rPr>
              <a:t>);</a:t>
            </a:r>
            <a:endParaRPr lang="zh-CN" altLang="en-US" sz="3200" dirty="0">
              <a:solidFill>
                <a:srgbClr val="000000"/>
              </a:solidFill>
            </a:endParaRP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339163" y="4557178"/>
            <a:ext cx="2611948" cy="1538822"/>
          </a:xfrm>
          <a:prstGeom prst="rect">
            <a:avLst/>
          </a:prstGeom>
          <a:solidFill>
            <a:schemeClr val="accent3">
              <a:lumMod val="60000"/>
              <a:lumOff val="40000"/>
              <a:alpha val="37000"/>
            </a:schemeClr>
          </a:solidFill>
          <a:ln w="12700" cap="flat">
            <a:noFill/>
            <a:miter lim="400000"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/>
          <a:lstStyle/>
          <a:p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6571563" y="4557178"/>
            <a:ext cx="2233770" cy="1538822"/>
          </a:xfrm>
          <a:prstGeom prst="rect">
            <a:avLst/>
          </a:prstGeom>
          <a:solidFill>
            <a:schemeClr val="accent3">
              <a:lumMod val="60000"/>
              <a:lumOff val="40000"/>
              <a:alpha val="37000"/>
            </a:schemeClr>
          </a:solidFill>
          <a:ln w="12700" cap="flat">
            <a:noFill/>
            <a:miter lim="400000"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/>
          <a:lstStyle/>
          <a:p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11070184" y="4709578"/>
            <a:ext cx="2702259" cy="1386422"/>
          </a:xfrm>
          <a:prstGeom prst="rect">
            <a:avLst/>
          </a:prstGeom>
          <a:solidFill>
            <a:schemeClr val="accent3">
              <a:lumMod val="60000"/>
              <a:lumOff val="40000"/>
              <a:alpha val="37000"/>
            </a:schemeClr>
          </a:solidFill>
          <a:ln w="12700" cap="flat">
            <a:noFill/>
            <a:miter lim="400000"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/>
          <a:lstStyle/>
          <a:p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6571563" y="7232645"/>
            <a:ext cx="3390881" cy="1386422"/>
          </a:xfrm>
          <a:prstGeom prst="rect">
            <a:avLst/>
          </a:prstGeom>
          <a:solidFill>
            <a:schemeClr val="accent3">
              <a:lumMod val="60000"/>
              <a:lumOff val="40000"/>
              <a:alpha val="37000"/>
            </a:schemeClr>
          </a:solidFill>
          <a:ln w="12700" cap="flat">
            <a:noFill/>
            <a:miter lim="400000"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/>
          <a:lstStyle/>
          <a:p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10855694" y="7232645"/>
            <a:ext cx="3187065" cy="1386422"/>
          </a:xfrm>
          <a:prstGeom prst="rect">
            <a:avLst/>
          </a:prstGeom>
          <a:solidFill>
            <a:schemeClr val="accent3">
              <a:lumMod val="60000"/>
              <a:lumOff val="40000"/>
              <a:alpha val="37000"/>
            </a:schemeClr>
          </a:solidFill>
          <a:ln w="12700" cap="flat">
            <a:noFill/>
            <a:miter lim="400000"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060424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4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2" grpId="1"/>
      <p:bldP spid="13" grpId="0"/>
      <p:bldP spid="13" grpId="1"/>
      <p:bldP spid="15" grpId="2"/>
      <p:bldP spid="15" grpId="3"/>
      <p:bldP spid="16" grpId="0" animBg="1"/>
      <p:bldP spid="16" grpId="1" animBg="1"/>
      <p:bldP spid="16" grpId="2" animBg="1"/>
      <p:bldP spid="16" grpId="3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Why RMI?</a:t>
            </a:r>
            <a:endParaRPr kumimoji="1"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2034715"/>
              </p:ext>
            </p:extLst>
          </p:nvPr>
        </p:nvGraphicFramePr>
        <p:xfrm>
          <a:off x="1219882" y="3313377"/>
          <a:ext cx="22430292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7533"/>
                <a:gridCol w="11094256"/>
                <a:gridCol w="7188503"/>
              </a:tblGrid>
              <a:tr h="693076">
                <a:tc>
                  <a:txBody>
                    <a:bodyPr/>
                    <a:lstStyle/>
                    <a:p>
                      <a:r>
                        <a:rPr lang="en-US" altLang="zh-CN" sz="4000" dirty="0" smtClean="0"/>
                        <a:t>Solutions</a:t>
                      </a:r>
                      <a:endParaRPr lang="zh-CN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000" dirty="0" smtClean="0"/>
                        <a:t>Pros</a:t>
                      </a:r>
                      <a:endParaRPr lang="zh-CN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000" dirty="0" smtClean="0"/>
                        <a:t>Cons</a:t>
                      </a:r>
                      <a:endParaRPr lang="zh-CN" altLang="en-US" sz="4000" dirty="0"/>
                    </a:p>
                  </a:txBody>
                  <a:tcPr/>
                </a:tc>
              </a:tr>
              <a:tr h="693076">
                <a:tc>
                  <a:txBody>
                    <a:bodyPr/>
                    <a:lstStyle/>
                    <a:p>
                      <a:r>
                        <a:rPr lang="en-US" altLang="zh-CN" sz="4000" dirty="0" smtClean="0"/>
                        <a:t>RMI</a:t>
                      </a:r>
                      <a:endParaRPr lang="zh-CN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000" dirty="0" smtClean="0"/>
                        <a:t>Secure, faster, lightweight</a:t>
                      </a:r>
                      <a:endParaRPr lang="zh-CN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000" dirty="0" smtClean="0"/>
                        <a:t>Java-specific</a:t>
                      </a:r>
                      <a:endParaRPr lang="zh-CN" altLang="en-US" sz="4000" dirty="0"/>
                    </a:p>
                  </a:txBody>
                  <a:tcPr/>
                </a:tc>
              </a:tr>
              <a:tr h="693076">
                <a:tc>
                  <a:txBody>
                    <a:bodyPr/>
                    <a:lstStyle/>
                    <a:p>
                      <a:r>
                        <a:rPr lang="en-US" altLang="zh-CN" sz="4000" dirty="0" smtClean="0"/>
                        <a:t>COBRA</a:t>
                      </a:r>
                      <a:endParaRPr lang="zh-CN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000" dirty="0" smtClean="0"/>
                        <a:t>Language</a:t>
                      </a:r>
                      <a:r>
                        <a:rPr lang="en-US" altLang="zh-CN" sz="4000" baseline="0" dirty="0" smtClean="0"/>
                        <a:t> independent</a:t>
                      </a:r>
                      <a:endParaRPr lang="zh-CN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000" dirty="0" smtClean="0"/>
                        <a:t>No GC</a:t>
                      </a:r>
                      <a:r>
                        <a:rPr lang="en-US" altLang="zh-CN" sz="4000" baseline="0" dirty="0" smtClean="0"/>
                        <a:t> supported</a:t>
                      </a:r>
                      <a:endParaRPr lang="zh-CN" altLang="en-US" sz="4000" dirty="0"/>
                    </a:p>
                  </a:txBody>
                  <a:tcPr/>
                </a:tc>
              </a:tr>
              <a:tr h="693076">
                <a:tc>
                  <a:txBody>
                    <a:bodyPr/>
                    <a:lstStyle/>
                    <a:p>
                      <a:r>
                        <a:rPr lang="en-US" altLang="zh-CN" sz="4000" dirty="0" smtClean="0"/>
                        <a:t>SOAP</a:t>
                      </a:r>
                      <a:endParaRPr lang="zh-CN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000" dirty="0" smtClean="0"/>
                        <a:t>XML-based</a:t>
                      </a:r>
                      <a:r>
                        <a:rPr lang="en-US" altLang="zh-CN" sz="4000" baseline="0" dirty="0" smtClean="0"/>
                        <a:t> web service</a:t>
                      </a:r>
                      <a:endParaRPr lang="zh-CN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000" dirty="0" smtClean="0"/>
                        <a:t>Heavy and</a:t>
                      </a:r>
                      <a:r>
                        <a:rPr lang="en-US" altLang="zh-CN" sz="4000" baseline="0" dirty="0" smtClean="0"/>
                        <a:t> slow</a:t>
                      </a:r>
                      <a:endParaRPr lang="zh-CN" altLang="en-US" sz="4000" dirty="0"/>
                    </a:p>
                  </a:txBody>
                  <a:tcPr/>
                </a:tc>
              </a:tr>
              <a:tr h="693076">
                <a:tc>
                  <a:txBody>
                    <a:bodyPr/>
                    <a:lstStyle/>
                    <a:p>
                      <a:r>
                        <a:rPr lang="en-US" altLang="zh-CN" sz="4000" dirty="0" err="1" smtClean="0"/>
                        <a:t>Spring+JMS</a:t>
                      </a:r>
                      <a:endParaRPr lang="zh-CN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000" dirty="0" smtClean="0"/>
                        <a:t>Message queuing;</a:t>
                      </a:r>
                      <a:r>
                        <a:rPr lang="en-US" altLang="zh-CN" sz="4000" baseline="0" dirty="0" smtClean="0"/>
                        <a:t> </a:t>
                      </a:r>
                      <a:r>
                        <a:rPr lang="en-US" altLang="zh-CN" sz="4000" dirty="0" smtClean="0"/>
                        <a:t>Clear programming</a:t>
                      </a:r>
                      <a:r>
                        <a:rPr lang="en-US" altLang="zh-CN" sz="4000" baseline="0" dirty="0" smtClean="0"/>
                        <a:t> interface</a:t>
                      </a:r>
                      <a:endParaRPr lang="zh-CN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4000" dirty="0" smtClean="0"/>
                        <a:t>Spring framework</a:t>
                      </a:r>
                      <a:r>
                        <a:rPr lang="en-US" altLang="zh-CN" sz="4000" baseline="0" dirty="0" smtClean="0"/>
                        <a:t> learning curve, extra dependency</a:t>
                      </a:r>
                      <a:endParaRPr lang="zh-CN" altLang="en-US" sz="40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文本占位符 1"/>
          <p:cNvSpPr txBox="1">
            <a:spLocks/>
          </p:cNvSpPr>
          <p:nvPr/>
        </p:nvSpPr>
        <p:spPr>
          <a:xfrm>
            <a:off x="12395603" y="7814047"/>
            <a:ext cx="11254571" cy="49182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marL="617361" indent="-617361" defTabSz="584200">
              <a:spcBef>
                <a:spcPts val="4200"/>
              </a:spcBef>
              <a:buSzPct val="75000"/>
              <a:buChar char="•"/>
              <a:defRPr sz="5000">
                <a:solidFill>
                  <a:srgbClr val="53585F"/>
                </a:solidFill>
                <a:latin typeface="+mj-lt"/>
                <a:ea typeface="+mj-ea"/>
                <a:cs typeface="+mj-cs"/>
                <a:sym typeface="Tahoma"/>
              </a:defRPr>
            </a:lvl1pPr>
            <a:lvl2pPr marL="1061861" indent="-617361" defTabSz="584200">
              <a:spcBef>
                <a:spcPts val="4200"/>
              </a:spcBef>
              <a:buSzPct val="75000"/>
              <a:buChar char="•"/>
              <a:defRPr sz="5000">
                <a:solidFill>
                  <a:srgbClr val="53585F"/>
                </a:solidFill>
                <a:latin typeface="+mj-lt"/>
                <a:ea typeface="+mj-ea"/>
                <a:cs typeface="+mj-cs"/>
                <a:sym typeface="Tahoma"/>
              </a:defRPr>
            </a:lvl2pPr>
            <a:lvl3pPr marL="1506361" indent="-617361" defTabSz="584200">
              <a:spcBef>
                <a:spcPts val="4200"/>
              </a:spcBef>
              <a:buSzPct val="75000"/>
              <a:buChar char="•"/>
              <a:defRPr sz="5000">
                <a:solidFill>
                  <a:srgbClr val="53585F"/>
                </a:solidFill>
                <a:latin typeface="+mj-lt"/>
                <a:ea typeface="+mj-ea"/>
                <a:cs typeface="+mj-cs"/>
                <a:sym typeface="Tahoma"/>
              </a:defRPr>
            </a:lvl3pPr>
            <a:lvl4pPr marL="1950861" indent="-617361" defTabSz="584200">
              <a:spcBef>
                <a:spcPts val="4200"/>
              </a:spcBef>
              <a:buSzPct val="75000"/>
              <a:buChar char="•"/>
              <a:defRPr sz="5000">
                <a:solidFill>
                  <a:srgbClr val="53585F"/>
                </a:solidFill>
                <a:latin typeface="+mj-lt"/>
                <a:ea typeface="+mj-ea"/>
                <a:cs typeface="+mj-cs"/>
                <a:sym typeface="Tahoma"/>
              </a:defRPr>
            </a:lvl4pPr>
            <a:lvl5pPr marL="2395361" indent="-617361" defTabSz="584200">
              <a:spcBef>
                <a:spcPts val="4200"/>
              </a:spcBef>
              <a:buSzPct val="75000"/>
              <a:buChar char="•"/>
              <a:defRPr sz="5000">
                <a:solidFill>
                  <a:srgbClr val="53585F"/>
                </a:solidFill>
                <a:latin typeface="+mj-lt"/>
                <a:ea typeface="+mj-ea"/>
                <a:cs typeface="+mj-cs"/>
                <a:sym typeface="Tahoma"/>
              </a:defRPr>
            </a:lvl5pPr>
            <a:lvl6pPr marL="2839861" indent="-617361" defTabSz="584200">
              <a:spcBef>
                <a:spcPts val="4200"/>
              </a:spcBef>
              <a:buSzPct val="75000"/>
              <a:buChar char="•"/>
              <a:defRPr sz="5000">
                <a:solidFill>
                  <a:srgbClr val="53585F"/>
                </a:solidFill>
                <a:latin typeface="+mj-lt"/>
                <a:ea typeface="+mj-ea"/>
                <a:cs typeface="+mj-cs"/>
                <a:sym typeface="Tahoma"/>
              </a:defRPr>
            </a:lvl6pPr>
            <a:lvl7pPr marL="3284361" indent="-617361" defTabSz="584200">
              <a:spcBef>
                <a:spcPts val="4200"/>
              </a:spcBef>
              <a:buSzPct val="75000"/>
              <a:buChar char="•"/>
              <a:defRPr sz="5000">
                <a:solidFill>
                  <a:srgbClr val="53585F"/>
                </a:solidFill>
                <a:latin typeface="+mj-lt"/>
                <a:ea typeface="+mj-ea"/>
                <a:cs typeface="+mj-cs"/>
                <a:sym typeface="Tahoma"/>
              </a:defRPr>
            </a:lvl7pPr>
            <a:lvl8pPr marL="3728861" indent="-617361" defTabSz="584200">
              <a:spcBef>
                <a:spcPts val="4200"/>
              </a:spcBef>
              <a:buSzPct val="75000"/>
              <a:buChar char="•"/>
              <a:defRPr sz="5000">
                <a:solidFill>
                  <a:srgbClr val="53585F"/>
                </a:solidFill>
                <a:latin typeface="+mj-lt"/>
                <a:ea typeface="+mj-ea"/>
                <a:cs typeface="+mj-cs"/>
                <a:sym typeface="Tahoma"/>
              </a:defRPr>
            </a:lvl8pPr>
            <a:lvl9pPr marL="4173361" indent="-617361" defTabSz="584200">
              <a:spcBef>
                <a:spcPts val="4200"/>
              </a:spcBef>
              <a:buSzPct val="75000"/>
              <a:buChar char="•"/>
              <a:defRPr sz="5000">
                <a:solidFill>
                  <a:srgbClr val="53585F"/>
                </a:solidFill>
                <a:latin typeface="+mj-lt"/>
                <a:ea typeface="+mj-ea"/>
                <a:cs typeface="+mj-cs"/>
                <a:sym typeface="Tahoma"/>
              </a:defRPr>
            </a:lvl9pPr>
          </a:lstStyle>
          <a:p>
            <a:pPr algn="l"/>
            <a:r>
              <a:rPr kumimoji="1" lang="en-US" altLang="zh-CN" dirty="0" smtClean="0"/>
              <a:t>RMI overhead is &lt; 500 </a:t>
            </a:r>
            <a:r>
              <a:rPr kumimoji="1" lang="en-US" altLang="zh-CN" dirty="0" err="1" smtClean="0"/>
              <a:t>ms</a:t>
            </a:r>
            <a:r>
              <a:rPr kumimoji="1" lang="en-US" altLang="zh-CN" dirty="0" smtClean="0"/>
              <a:t> with 2MB of data if connected locally.</a:t>
            </a:r>
          </a:p>
          <a:p>
            <a:pPr algn="l"/>
            <a:r>
              <a:rPr kumimoji="1" lang="en-US" altLang="zh-CN" dirty="0" smtClean="0"/>
              <a:t>In most cases, we will use local GPU which is connected via </a:t>
            </a:r>
            <a:r>
              <a:rPr kumimoji="1" lang="en-US" altLang="zh-CN" dirty="0" err="1" smtClean="0"/>
              <a:t>PICe</a:t>
            </a:r>
            <a:r>
              <a:rPr kumimoji="1" lang="en-US" altLang="zh-CN" dirty="0" smtClean="0"/>
              <a:t>.</a:t>
            </a:r>
            <a:endParaRPr kumimoji="1" lang="zh-CN" altLang="en-US" dirty="0"/>
          </a:p>
        </p:txBody>
      </p:sp>
      <p:pic>
        <p:nvPicPr>
          <p:cNvPr id="4" name="图片 3" descr="HeteroSpark-RMI-Overhea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882" y="7814047"/>
            <a:ext cx="11175721" cy="5297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79019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Performance Evaluation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32819" y="3149576"/>
            <a:ext cx="9016177" cy="9261846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Benchmark applications:</a:t>
            </a:r>
          </a:p>
          <a:p>
            <a:pPr lvl="1">
              <a:buFont typeface="Wingdings" charset="2"/>
              <a:buChar char="Ø"/>
            </a:pPr>
            <a:r>
              <a:rPr kumimoji="1" lang="en-US" altLang="zh-CN" dirty="0" smtClean="0"/>
              <a:t>Logistic regression</a:t>
            </a:r>
          </a:p>
          <a:p>
            <a:pPr lvl="2">
              <a:buFont typeface="Wingdings" charset="2"/>
              <a:buChar char="Ø"/>
            </a:pPr>
            <a:r>
              <a:rPr kumimoji="1" lang="en-US" altLang="zh-CN" dirty="0" smtClean="0"/>
              <a:t>Dataset: </a:t>
            </a:r>
            <a:r>
              <a:rPr kumimoji="1" lang="en-US" altLang="zh-CN" dirty="0" err="1" smtClean="0"/>
              <a:t>Criteo</a:t>
            </a:r>
            <a:r>
              <a:rPr kumimoji="1" lang="en-US" altLang="zh-CN" dirty="0" smtClean="0"/>
              <a:t> (click prediction task), </a:t>
            </a:r>
            <a:r>
              <a:rPr kumimoji="1" lang="en-US" altLang="zh-CN" dirty="0" err="1" smtClean="0"/>
              <a:t>trainining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11.15 GB 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test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1.46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GB</a:t>
            </a:r>
          </a:p>
          <a:p>
            <a:pPr lvl="1">
              <a:buFont typeface="Wingdings" charset="2"/>
              <a:buChar char="Ø"/>
            </a:pPr>
            <a:r>
              <a:rPr kumimoji="1" lang="en-US" altLang="zh-CN" dirty="0" smtClean="0"/>
              <a:t>K-Means</a:t>
            </a:r>
          </a:p>
          <a:p>
            <a:pPr lvl="2">
              <a:buFont typeface="Wingdings" charset="2"/>
              <a:buChar char="Ø"/>
            </a:pPr>
            <a:r>
              <a:rPr kumimoji="1" lang="en-US" altLang="zh-CN" dirty="0" smtClean="0"/>
              <a:t>Dataset: MNIST-8M, (handwritten digits), 8.1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data,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24.8 GB</a:t>
            </a:r>
          </a:p>
        </p:txBody>
      </p:sp>
      <p:pic>
        <p:nvPicPr>
          <p:cNvPr id="6" name="图片 5" descr="HeteroSpark-Performanc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8996" y="6613733"/>
            <a:ext cx="12168642" cy="6584551"/>
          </a:xfrm>
          <a:prstGeom prst="rect">
            <a:avLst/>
          </a:prstGeom>
        </p:spPr>
      </p:pic>
      <p:sp>
        <p:nvSpPr>
          <p:cNvPr id="7" name="文本占位符 2"/>
          <p:cNvSpPr txBox="1">
            <a:spLocks/>
          </p:cNvSpPr>
          <p:nvPr/>
        </p:nvSpPr>
        <p:spPr>
          <a:xfrm>
            <a:off x="10733274" y="3342856"/>
            <a:ext cx="9893705" cy="3270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lnSpcReduction="10000"/>
          </a:bodyPr>
          <a:lstStyle>
            <a:lvl1pPr marL="617361" indent="-617361" defTabSz="584200">
              <a:spcBef>
                <a:spcPts val="4200"/>
              </a:spcBef>
              <a:buSzPct val="75000"/>
              <a:buChar char="•"/>
              <a:defRPr sz="5000">
                <a:solidFill>
                  <a:srgbClr val="53585F"/>
                </a:solidFill>
                <a:latin typeface="+mj-lt"/>
                <a:ea typeface="+mj-ea"/>
                <a:cs typeface="+mj-cs"/>
                <a:sym typeface="Tahoma"/>
              </a:defRPr>
            </a:lvl1pPr>
            <a:lvl2pPr marL="1061861" indent="-617361" defTabSz="584200">
              <a:spcBef>
                <a:spcPts val="4200"/>
              </a:spcBef>
              <a:buSzPct val="75000"/>
              <a:buChar char="•"/>
              <a:defRPr sz="5000">
                <a:solidFill>
                  <a:srgbClr val="53585F"/>
                </a:solidFill>
                <a:latin typeface="+mj-lt"/>
                <a:ea typeface="+mj-ea"/>
                <a:cs typeface="+mj-cs"/>
                <a:sym typeface="Tahoma"/>
              </a:defRPr>
            </a:lvl2pPr>
            <a:lvl3pPr marL="1506361" indent="-617361" defTabSz="584200">
              <a:spcBef>
                <a:spcPts val="4200"/>
              </a:spcBef>
              <a:buSzPct val="75000"/>
              <a:buChar char="•"/>
              <a:defRPr sz="5000">
                <a:solidFill>
                  <a:srgbClr val="53585F"/>
                </a:solidFill>
                <a:latin typeface="+mj-lt"/>
                <a:ea typeface="+mj-ea"/>
                <a:cs typeface="+mj-cs"/>
                <a:sym typeface="Tahoma"/>
              </a:defRPr>
            </a:lvl3pPr>
            <a:lvl4pPr marL="1950861" indent="-617361" defTabSz="584200">
              <a:spcBef>
                <a:spcPts val="4200"/>
              </a:spcBef>
              <a:buSzPct val="75000"/>
              <a:buChar char="•"/>
              <a:defRPr sz="5000">
                <a:solidFill>
                  <a:srgbClr val="53585F"/>
                </a:solidFill>
                <a:latin typeface="+mj-lt"/>
                <a:ea typeface="+mj-ea"/>
                <a:cs typeface="+mj-cs"/>
                <a:sym typeface="Tahoma"/>
              </a:defRPr>
            </a:lvl4pPr>
            <a:lvl5pPr marL="2395361" indent="-617361" defTabSz="584200">
              <a:spcBef>
                <a:spcPts val="4200"/>
              </a:spcBef>
              <a:buSzPct val="75000"/>
              <a:buChar char="•"/>
              <a:defRPr sz="5000">
                <a:solidFill>
                  <a:srgbClr val="53585F"/>
                </a:solidFill>
                <a:latin typeface="+mj-lt"/>
                <a:ea typeface="+mj-ea"/>
                <a:cs typeface="+mj-cs"/>
                <a:sym typeface="Tahoma"/>
              </a:defRPr>
            </a:lvl5pPr>
            <a:lvl6pPr marL="2839861" indent="-617361" defTabSz="584200">
              <a:spcBef>
                <a:spcPts val="4200"/>
              </a:spcBef>
              <a:buSzPct val="75000"/>
              <a:buChar char="•"/>
              <a:defRPr sz="5000">
                <a:solidFill>
                  <a:srgbClr val="53585F"/>
                </a:solidFill>
                <a:latin typeface="+mj-lt"/>
                <a:ea typeface="+mj-ea"/>
                <a:cs typeface="+mj-cs"/>
                <a:sym typeface="Tahoma"/>
              </a:defRPr>
            </a:lvl6pPr>
            <a:lvl7pPr marL="3284361" indent="-617361" defTabSz="584200">
              <a:spcBef>
                <a:spcPts val="4200"/>
              </a:spcBef>
              <a:buSzPct val="75000"/>
              <a:buChar char="•"/>
              <a:defRPr sz="5000">
                <a:solidFill>
                  <a:srgbClr val="53585F"/>
                </a:solidFill>
                <a:latin typeface="+mj-lt"/>
                <a:ea typeface="+mj-ea"/>
                <a:cs typeface="+mj-cs"/>
                <a:sym typeface="Tahoma"/>
              </a:defRPr>
            </a:lvl7pPr>
            <a:lvl8pPr marL="3728861" indent="-617361" defTabSz="584200">
              <a:spcBef>
                <a:spcPts val="4200"/>
              </a:spcBef>
              <a:buSzPct val="75000"/>
              <a:buChar char="•"/>
              <a:defRPr sz="5000">
                <a:solidFill>
                  <a:srgbClr val="53585F"/>
                </a:solidFill>
                <a:latin typeface="+mj-lt"/>
                <a:ea typeface="+mj-ea"/>
                <a:cs typeface="+mj-cs"/>
                <a:sym typeface="Tahoma"/>
              </a:defRPr>
            </a:lvl8pPr>
            <a:lvl9pPr marL="4173361" indent="-617361" defTabSz="584200">
              <a:spcBef>
                <a:spcPts val="4200"/>
              </a:spcBef>
              <a:buSzPct val="75000"/>
              <a:buChar char="•"/>
              <a:defRPr sz="5000">
                <a:solidFill>
                  <a:srgbClr val="53585F"/>
                </a:solidFill>
                <a:latin typeface="+mj-lt"/>
                <a:ea typeface="+mj-ea"/>
                <a:cs typeface="+mj-cs"/>
                <a:sym typeface="Tahoma"/>
              </a:defRPr>
            </a:lvl9pPr>
          </a:lstStyle>
          <a:p>
            <a:pPr algn="l"/>
            <a:r>
              <a:rPr kumimoji="1" lang="en-US" altLang="zh-CN" dirty="0" smtClean="0"/>
              <a:t>System setup: </a:t>
            </a:r>
          </a:p>
          <a:p>
            <a:pPr lvl="1" algn="l">
              <a:buFont typeface="Wingdings" charset="2"/>
              <a:buChar char="Ø"/>
            </a:pPr>
            <a:r>
              <a:rPr kumimoji="1" lang="en-US" altLang="zh-CN" dirty="0" smtClean="0"/>
              <a:t>CPU: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EC2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m3.xlarge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nodes</a:t>
            </a:r>
          </a:p>
          <a:p>
            <a:pPr lvl="1" algn="l">
              <a:buFont typeface="Wingdings" charset="2"/>
              <a:buChar char="Ø"/>
            </a:pPr>
            <a:r>
              <a:rPr kumimoji="1" lang="en-US" altLang="zh-CN" dirty="0" smtClean="0"/>
              <a:t>GPU</a:t>
            </a:r>
            <a:r>
              <a:rPr kumimoji="1" lang="zh-CN" altLang="en-US" dirty="0" smtClean="0"/>
              <a:t>: </a:t>
            </a:r>
            <a:r>
              <a:rPr kumimoji="1" lang="en-US" altLang="zh-CN" dirty="0" smtClean="0"/>
              <a:t>EC2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g2.2xlarge</a:t>
            </a:r>
          </a:p>
        </p:txBody>
      </p:sp>
    </p:spTree>
    <p:extLst>
      <p:ext uri="{BB962C8B-B14F-4D97-AF65-F5344CB8AC3E}">
        <p14:creationId xmlns:p14="http://schemas.microsoft.com/office/powerpoint/2010/main" val="116142674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Tahoma"/>
        <a:ea typeface="Tahoma"/>
        <a:cs typeface="Tahoma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635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508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Tahoma"/>
        <a:ea typeface="Tahoma"/>
        <a:cs typeface="Tahoma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635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508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3472</TotalTime>
  <Words>626</Words>
  <Application>Microsoft Macintosh PowerPoint</Application>
  <PresentationFormat>自定义</PresentationFormat>
  <Paragraphs>90</Paragraphs>
  <Slides>12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White</vt:lpstr>
      <vt:lpstr>HeteroSpark: A  Heterogeneous CPU/GPU Spark Platform for Machine Learning Algorithms</vt:lpstr>
      <vt:lpstr>Background</vt:lpstr>
      <vt:lpstr>Motivations</vt:lpstr>
      <vt:lpstr>HeteroSpark Architecture</vt:lpstr>
      <vt:lpstr>CPU-GPU Communication</vt:lpstr>
      <vt:lpstr>HeteroSpark Glue Logic</vt:lpstr>
      <vt:lpstr>GPU Accelerator Development</vt:lpstr>
      <vt:lpstr>Why RMI?</vt:lpstr>
      <vt:lpstr>Performance Evaluation</vt:lpstr>
      <vt:lpstr>Conclusion</vt:lpstr>
      <vt:lpstr>Future Work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HeteroSpark: A Heterogeneous CPU/GPU Spark Platform for Deep Learning Algorithms</dc:title>
  <cp:lastModifiedBy>Peilong Li</cp:lastModifiedBy>
  <cp:revision>217</cp:revision>
  <dcterms:modified xsi:type="dcterms:W3CDTF">2015-03-16T23:29:24Z</dcterms:modified>
</cp:coreProperties>
</file>