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7"/>
    <a:srgbClr val="003C9E"/>
    <a:srgbClr val="A7BFE7"/>
    <a:srgbClr val="BACDEC"/>
    <a:srgbClr val="C8D7F0"/>
    <a:srgbClr val="BED6FA"/>
    <a:srgbClr val="B9D4FF"/>
    <a:srgbClr val="003E8A"/>
    <a:srgbClr val="1581A7"/>
    <a:srgbClr val="24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4" autoAdjust="0"/>
    <p:restoredTop sz="70760" autoAdjust="0"/>
  </p:normalViewPr>
  <p:slideViewPr>
    <p:cSldViewPr>
      <p:cViewPr varScale="1">
        <p:scale>
          <a:sx n="60" d="100"/>
          <a:sy n="60" d="100"/>
        </p:scale>
        <p:origin x="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2015-12-03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2015-12-03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Picture is to show the general idea of SDN, the specific flow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after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slides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Grant: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protocol used by routers/switches and controllers for implementing SDNs. For example,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SDN controller that uses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communicate with routers.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Source!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open/ crowd-source (community driven) 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Grant: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to switch messages are most important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 entries have:</a:t>
            </a:r>
            <a:endParaRPr lang="en-US" dirty="0" smtClean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Fields - matches packet headers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- if this match should be considered over others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Counters - incremented for every matched packet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 - what to do with the matched packet, i.e. modify or forward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 - how long flow lasts without being used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- chosen by controller and used for things like filtering statistics. not used by router</a:t>
            </a: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types of message</a:t>
            </a:r>
            <a:endParaRPr lang="en-US" dirty="0" smtClean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controller-to-switch message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controllers to actually control switches and routers, populate flow tables, configure queues, etc.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message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by switches/routers to signal controller for errors, and if the controller asked it to (flow removed, specific action).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messages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by both controllers and routers/switches for echo requests and replies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has “Experimenter” type which is made to be used for user 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Grant: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is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inexhaustive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only contains the major types of message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Handshakes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 switch = virtual switch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switch = actual switch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“enabled” switches to talk with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give definition, then say we will review what we have now, and how SDN is better in some case.</a:t>
            </a:r>
            <a:endParaRPr lang="en-US" dirty="0" smtClean="0">
              <a:effectLst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Buzz phrase: “Networks are programmed not configured”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here, I was thinking about talking more about the Bellman-Ford equations, and how they are useful in routing when a link “cost” goes down, but it’s difficult when one goes up, still easy to implement across the entire internet</a:t>
            </a:r>
            <a:endParaRPr lang="en-US" dirty="0" smtClean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limited intelligence at the core, you can scale it to the entire internet without a problem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Proprietary information: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cysco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juniper,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 the market, </a:t>
            </a:r>
          </a:p>
          <a:p>
            <a:pPr marL="1085850" lvl="2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closed software that they support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Problems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are complex because they have to deal with asynchronous execution and no router has global information.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Topology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overhead for routers to have global topology information; need lots of memory in each router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Expensive router hardware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hardware is expensive because each router needs to be able to run routing algorithms.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update routers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hard to update forwarding tables because routing needed to be initiated in each individual router.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Proprietary 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 stick to a platform, or change the entire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the various routing algorithms a current router might use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algorithms because of global information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Topology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can have global state information with no overhead for routers. still needs lots of memory, but only in controller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Inexpensive router hardware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routers only need to handle forwarding, not routing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dynamic changes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are all handled by central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point of failure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single controller fails, potentially all forwarding tables become non-updatable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protocol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talk about why there needs to be a protocol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good and easy to implement on any scale intranet, impossible for entire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SDN/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smtClean="0"/>
              <a:t>Grant Moyer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9228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2752" y="5907024"/>
            <a:ext cx="685170" cy="820611"/>
          </a:xfrm>
          <a:prstGeom prst="rect">
            <a:avLst/>
          </a:prstGeom>
          <a:noFill/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05800" y="5902919"/>
            <a:ext cx="685170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4"/>
              </a:buBlip>
              <a:defRPr sz="2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ML\Powerpoint Redesign\images\logo_small_saf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04" y="6071616"/>
            <a:ext cx="576072" cy="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A7BFE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SDN/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dirty="0" smtClean="0"/>
              <a:t>Grant Moyer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Screen Shot 2015-12-01 at 11.27.58 P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7" y="2133601"/>
            <a:ext cx="7800646" cy="38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5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is a protocol that allows central SDN server to communicate with individual routers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SDN controller to manipulate routers</a:t>
            </a:r>
          </a:p>
          <a:p>
            <a:r>
              <a:rPr lang="en-US" dirty="0"/>
              <a:t>Runs on top of TCP</a:t>
            </a:r>
          </a:p>
          <a:p>
            <a:r>
              <a:rPr lang="en-US" dirty="0"/>
              <a:t>Uses port 6653</a:t>
            </a:r>
          </a:p>
          <a:p>
            <a:r>
              <a:rPr lang="en-US" dirty="0"/>
              <a:t>Routers maintain a flow table</a:t>
            </a:r>
          </a:p>
          <a:p>
            <a:pPr lvl="1"/>
            <a:r>
              <a:rPr lang="en-US" dirty="0"/>
              <a:t>Forwarding tables populated by the Controller only</a:t>
            </a:r>
          </a:p>
          <a:p>
            <a:r>
              <a:rPr lang="en-US" dirty="0"/>
              <a:t>3 types of message</a:t>
            </a:r>
          </a:p>
          <a:p>
            <a:pPr lvl="1"/>
            <a:r>
              <a:rPr lang="en-US" dirty="0"/>
              <a:t>Controller-to-switch message</a:t>
            </a:r>
          </a:p>
          <a:p>
            <a:pPr lvl="1"/>
            <a:r>
              <a:rPr lang="en-US" dirty="0"/>
              <a:t>Asynchronous message</a:t>
            </a:r>
          </a:p>
          <a:p>
            <a:pPr lvl="1"/>
            <a:r>
              <a:rPr lang="en-US" dirty="0"/>
              <a:t>Symmetric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  <a:p>
            <a:pPr lvl="1"/>
            <a:r>
              <a:rPr lang="en-US" dirty="0"/>
              <a:t>sent when TCP connection is established</a:t>
            </a:r>
          </a:p>
          <a:p>
            <a:pPr lvl="1"/>
            <a:r>
              <a:rPr lang="en-US" dirty="0"/>
              <a:t>prompts switch to send information to controller</a:t>
            </a:r>
          </a:p>
          <a:p>
            <a:r>
              <a:rPr lang="en-US" dirty="0"/>
              <a:t>Modify Flow Entry Message</a:t>
            </a:r>
          </a:p>
          <a:p>
            <a:pPr lvl="1"/>
            <a:r>
              <a:rPr lang="en-US" dirty="0"/>
              <a:t>Flow table entries can be added, modified, or </a:t>
            </a:r>
            <a:r>
              <a:rPr lang="en-US" dirty="0" smtClean="0"/>
              <a:t>deleted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Controller-to-Switch messages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3076" name="Picture 4" descr="Screen Shot 2015-12-01 at 11.20.35 P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41" y="1733431"/>
            <a:ext cx="6172517" cy="46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0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639762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Software-Defined Networking, or SDN, is the idea that the physical routers in a network are separated from processes like routing, which happen in a central location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Software-Defined </a:t>
            </a:r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5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No single point of failure</a:t>
            </a:r>
          </a:p>
          <a:p>
            <a:r>
              <a:rPr lang="en-US" dirty="0"/>
              <a:t>Limited Intelligence at the Core of the network</a:t>
            </a:r>
          </a:p>
          <a:p>
            <a:pPr lvl="1"/>
            <a:r>
              <a:rPr lang="en-US" dirty="0"/>
              <a:t>Scalability</a:t>
            </a:r>
          </a:p>
          <a:p>
            <a:r>
              <a:rPr lang="en-US" dirty="0"/>
              <a:t>All proprietary hardware/software</a:t>
            </a:r>
          </a:p>
          <a:p>
            <a:pPr lvl="1"/>
            <a:r>
              <a:rPr lang="en-US" dirty="0"/>
              <a:t>Reliable Customer </a:t>
            </a:r>
            <a:r>
              <a:rPr lang="en-US" dirty="0" smtClean="0"/>
              <a:t>Support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problems</a:t>
            </a:r>
          </a:p>
          <a:p>
            <a:pPr lvl="1"/>
            <a:r>
              <a:rPr lang="en-US" dirty="0"/>
              <a:t>Count to infinity</a:t>
            </a:r>
          </a:p>
          <a:p>
            <a:pPr lvl="1"/>
            <a:r>
              <a:rPr lang="en-US" dirty="0"/>
              <a:t>Relatively complex algorithms</a:t>
            </a:r>
          </a:p>
          <a:p>
            <a:r>
              <a:rPr lang="en-US" dirty="0"/>
              <a:t>Network topology</a:t>
            </a:r>
          </a:p>
          <a:p>
            <a:r>
              <a:rPr lang="en-US" dirty="0"/>
              <a:t>Expensive router hardware</a:t>
            </a:r>
          </a:p>
          <a:p>
            <a:r>
              <a:rPr lang="en-US" dirty="0"/>
              <a:t>Hard to update routers</a:t>
            </a:r>
          </a:p>
          <a:p>
            <a:r>
              <a:rPr lang="en-US" dirty="0"/>
              <a:t>All proprietary hardware/software</a:t>
            </a:r>
          </a:p>
          <a:p>
            <a:pPr lvl="1"/>
            <a:r>
              <a:rPr lang="en-US" dirty="0"/>
              <a:t>Hard to change platforms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poorly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the flow</a:t>
            </a:r>
            <a:endParaRPr lang="en-US" dirty="0"/>
          </a:p>
        </p:txBody>
      </p:sp>
      <p:pic>
        <p:nvPicPr>
          <p:cNvPr id="1026" name="Picture 2" descr="Screen Shot 2015-12-01 at 11.27.03 P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209801"/>
            <a:ext cx="7802880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Could 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simple algorithms</a:t>
            </a:r>
          </a:p>
          <a:p>
            <a:r>
              <a:rPr lang="en-US" dirty="0"/>
              <a:t>Global Topology Information</a:t>
            </a:r>
          </a:p>
          <a:p>
            <a:r>
              <a:rPr lang="en-US" dirty="0"/>
              <a:t>Inexpensive router hardware</a:t>
            </a:r>
          </a:p>
          <a:p>
            <a:r>
              <a:rPr lang="en-US" dirty="0"/>
              <a:t>More dynamic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Does it fix?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point of failure</a:t>
            </a:r>
          </a:p>
          <a:p>
            <a:r>
              <a:rPr lang="en-US" dirty="0"/>
              <a:t>Communication/ Universal protocol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Can not run the Internet on it</a:t>
            </a:r>
          </a:p>
          <a:p>
            <a:pPr lvl="1"/>
            <a:r>
              <a:rPr lang="en-US" dirty="0"/>
              <a:t>Limited to intranets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630</Words>
  <Application>Microsoft Office PowerPoint</Application>
  <PresentationFormat>On-screen Show (4:3)</PresentationFormat>
  <Paragraphs>141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Deep Blue - Template</vt:lpstr>
      <vt:lpstr>SDN/OpenFlow</vt:lpstr>
      <vt:lpstr>What is SDN?</vt:lpstr>
      <vt:lpstr>The Way Things Are</vt:lpstr>
      <vt:lpstr>The Old</vt:lpstr>
      <vt:lpstr>The Old</vt:lpstr>
      <vt:lpstr>The Old</vt:lpstr>
      <vt:lpstr>The Way Things Could Be</vt:lpstr>
      <vt:lpstr>The New</vt:lpstr>
      <vt:lpstr>The New</vt:lpstr>
      <vt:lpstr>The New</vt:lpstr>
      <vt:lpstr>OpenFLow</vt:lpstr>
      <vt:lpstr>What is OpenFlow?</vt:lpstr>
      <vt:lpstr>OpenFlow</vt:lpstr>
      <vt:lpstr>Controller-to-Switch messages</vt:lpstr>
      <vt:lpstr>The New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Grant Moyer</cp:lastModifiedBy>
  <cp:revision>33</cp:revision>
  <dcterms:created xsi:type="dcterms:W3CDTF">2012-04-03T19:11:06Z</dcterms:created>
  <dcterms:modified xsi:type="dcterms:W3CDTF">2015-12-03T18:25:53Z</dcterms:modified>
</cp:coreProperties>
</file>