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1" r:id="rId6"/>
    <p:sldId id="265" r:id="rId7"/>
    <p:sldId id="263" r:id="rId8"/>
    <p:sldId id="264"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4"/>
    <p:restoredTop sz="97155"/>
  </p:normalViewPr>
  <p:slideViewPr>
    <p:cSldViewPr snapToGrid="0" snapToObjects="1">
      <p:cViewPr varScale="1">
        <p:scale>
          <a:sx n="215" d="100"/>
          <a:sy n="215" d="100"/>
        </p:scale>
        <p:origin x="16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74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310717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Elie </a:t>
            </a:r>
            <a:r>
              <a:rPr lang="en" dirty="0" err="1"/>
              <a:t>Kawerk</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28649" y="268567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Medical Data Processing Company</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48800" y="1806533"/>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What is a Data Lake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Components of a Data Lake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Data Lake vs Data Warehouse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Business Value of Data Lake Solution</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Proposed Data Lake Architecture for Medical Data Processing Company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t>A data lake is a centralized repository for ingesting, storing, processing, and serving structured, unstructured, and semi-structured data without enforcing any schema constraints upon ingestion. Data lakes leverage the elastic storage and compute capabilities of cloud computing to scale on demand and democratize the storage, processing, and access to data through APIs, SQL interfaces and dashboards.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321344"/>
            <a:ext cx="7867200" cy="28755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buNone/>
            </a:pPr>
            <a:r>
              <a:rPr lang="en" dirty="0"/>
              <a:t>A data lake consist</a:t>
            </a:r>
            <a:r>
              <a:rPr lang="en-US" dirty="0"/>
              <a:t>s</a:t>
            </a:r>
            <a:r>
              <a:rPr lang="en" dirty="0"/>
              <a:t> of 4 layers:</a:t>
            </a:r>
          </a:p>
          <a:p>
            <a:pPr marL="139700" lvl="0" indent="0" algn="l" rtl="0">
              <a:lnSpc>
                <a:spcPct val="150000"/>
              </a:lnSpc>
              <a:spcBef>
                <a:spcPts val="0"/>
              </a:spcBef>
              <a:spcAft>
                <a:spcPts val="0"/>
              </a:spcAft>
              <a:buSzPts val="1400"/>
              <a:buNone/>
            </a:pPr>
            <a:endParaRPr lang="en" dirty="0"/>
          </a:p>
          <a:p>
            <a:pPr marL="457200" lvl="0" indent="-317500" algn="l" rtl="0">
              <a:lnSpc>
                <a:spcPct val="150000"/>
              </a:lnSpc>
              <a:spcBef>
                <a:spcPts val="0"/>
              </a:spcBef>
              <a:spcAft>
                <a:spcPts val="0"/>
              </a:spcAft>
              <a:buSzPts val="1400"/>
              <a:buChar char="●"/>
            </a:pPr>
            <a:r>
              <a:rPr lang="en" dirty="0"/>
              <a:t>Ingestion: responsible of ingesting real-time data and batch data</a:t>
            </a:r>
            <a:endParaRPr dirty="0"/>
          </a:p>
          <a:p>
            <a:pPr marL="457200" lvl="0" indent="-317500" algn="l" rtl="0">
              <a:lnSpc>
                <a:spcPct val="150000"/>
              </a:lnSpc>
              <a:spcBef>
                <a:spcPts val="0"/>
              </a:spcBef>
              <a:spcAft>
                <a:spcPts val="0"/>
              </a:spcAft>
              <a:buSzPts val="1400"/>
              <a:buChar char="●"/>
            </a:pPr>
            <a:r>
              <a:rPr lang="en" dirty="0"/>
              <a:t>Storage: responsible of storing raw, real-time, and transformed data</a:t>
            </a:r>
            <a:endParaRPr dirty="0"/>
          </a:p>
          <a:p>
            <a:pPr marL="457200" lvl="0" indent="-317500" algn="l" rtl="0">
              <a:lnSpc>
                <a:spcPct val="150000"/>
              </a:lnSpc>
              <a:spcBef>
                <a:spcPts val="0"/>
              </a:spcBef>
              <a:spcAft>
                <a:spcPts val="0"/>
              </a:spcAft>
              <a:buSzPts val="1400"/>
              <a:buChar char="●"/>
            </a:pPr>
            <a:r>
              <a:rPr lang="en" dirty="0"/>
              <a:t>Processing: responsible of processing the raw data and real-time data</a:t>
            </a:r>
          </a:p>
          <a:p>
            <a:pPr marL="457200" lvl="0" indent="-317500" algn="l" rtl="0">
              <a:lnSpc>
                <a:spcPct val="150000"/>
              </a:lnSpc>
              <a:spcBef>
                <a:spcPts val="0"/>
              </a:spcBef>
              <a:spcAft>
                <a:spcPts val="0"/>
              </a:spcAft>
              <a:buSzPts val="1400"/>
              <a:buChar char="●"/>
            </a:pPr>
            <a:r>
              <a:rPr lang="en" dirty="0"/>
              <a:t>Serving: responsible of serving raw, real-time and transformed data through dashboards, SQL interfaces, and APIs</a:t>
            </a:r>
            <a:endParaRPr dirty="0"/>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Char char="●"/>
            </a:pPr>
            <a:r>
              <a:rPr lang="en-US" dirty="0"/>
              <a:t>A DWH is meant for processing structured data only</a:t>
            </a:r>
            <a:endParaRPr dirty="0"/>
          </a:p>
          <a:p>
            <a:pPr marL="457200" lvl="0" indent="-317500" algn="just" rtl="0">
              <a:lnSpc>
                <a:spcPct val="150000"/>
              </a:lnSpc>
              <a:spcBef>
                <a:spcPts val="0"/>
              </a:spcBef>
              <a:spcAft>
                <a:spcPts val="0"/>
              </a:spcAft>
              <a:buSzPts val="1400"/>
              <a:buChar char="●"/>
            </a:pPr>
            <a:r>
              <a:rPr lang="en" dirty="0"/>
              <a:t>It has rigid constraints on schema for writing the data</a:t>
            </a:r>
          </a:p>
          <a:p>
            <a:pPr marL="457200" lvl="0" indent="-317500" algn="just" rtl="0">
              <a:lnSpc>
                <a:spcPct val="150000"/>
              </a:lnSpc>
              <a:spcBef>
                <a:spcPts val="0"/>
              </a:spcBef>
              <a:spcAft>
                <a:spcPts val="0"/>
              </a:spcAft>
              <a:buSzPts val="1400"/>
              <a:buChar char="●"/>
            </a:pPr>
            <a:r>
              <a:rPr lang="en-US" dirty="0"/>
              <a:t>Stores golden data that has been thoroughly validated</a:t>
            </a:r>
            <a:endParaRPr dirty="0"/>
          </a:p>
          <a:p>
            <a:pPr marL="457200" lvl="0" indent="-317500" algn="just" rtl="0">
              <a:lnSpc>
                <a:spcPct val="150000"/>
              </a:lnSpc>
              <a:spcBef>
                <a:spcPts val="0"/>
              </a:spcBef>
              <a:spcAft>
                <a:spcPts val="0"/>
              </a:spcAft>
              <a:buSzPts val="1400"/>
              <a:buChar char="●"/>
            </a:pPr>
            <a:r>
              <a:rPr lang="en" dirty="0"/>
              <a:t>A DWH mixes storage and compute (ex: Redshift)</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algn="just">
              <a:lnSpc>
                <a:spcPct val="150000"/>
              </a:lnSpc>
            </a:pPr>
            <a:r>
              <a:rPr lang="en-US" dirty="0"/>
              <a:t>A data lake can store and process structured, unstructured, and semi-structured data</a:t>
            </a:r>
            <a:endParaRPr dirty="0"/>
          </a:p>
          <a:p>
            <a:pPr marL="457200" lvl="0" indent="-317500" algn="just" rtl="0">
              <a:lnSpc>
                <a:spcPct val="150000"/>
              </a:lnSpc>
              <a:spcBef>
                <a:spcPts val="0"/>
              </a:spcBef>
              <a:spcAft>
                <a:spcPts val="0"/>
              </a:spcAft>
              <a:buSzPts val="1400"/>
              <a:buChar char="●"/>
            </a:pPr>
            <a:r>
              <a:rPr lang="en" dirty="0"/>
              <a:t>No constraints on schema for writing the data </a:t>
            </a:r>
            <a:endParaRPr dirty="0"/>
          </a:p>
          <a:p>
            <a:pPr marL="457200" lvl="0" indent="-317500" algn="just" rtl="0">
              <a:lnSpc>
                <a:spcPct val="150000"/>
              </a:lnSpc>
              <a:spcBef>
                <a:spcPts val="0"/>
              </a:spcBef>
              <a:spcAft>
                <a:spcPts val="0"/>
              </a:spcAft>
              <a:buSzPts val="1400"/>
              <a:buChar char="●"/>
            </a:pPr>
            <a:r>
              <a:rPr lang="en-US" dirty="0"/>
              <a:t>Can store raw or processed data</a:t>
            </a:r>
            <a:endParaRPr dirty="0"/>
          </a:p>
          <a:p>
            <a:pPr marL="457200" lvl="0" indent="-317500" algn="just" rtl="0">
              <a:lnSpc>
                <a:spcPct val="150000"/>
              </a:lnSpc>
              <a:spcBef>
                <a:spcPts val="0"/>
              </a:spcBef>
              <a:spcAft>
                <a:spcPts val="0"/>
              </a:spcAft>
              <a:buSzPts val="1400"/>
              <a:buChar char="●"/>
            </a:pPr>
            <a:r>
              <a:rPr lang="en" dirty="0"/>
              <a:t>Storage can be decoupled from compute (ex: S3, Spark)</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Warehouse</a:t>
            </a:r>
            <a:endParaRPr b="0"/>
          </a:p>
          <a:p>
            <a:pPr marL="0" lvl="0" indent="0" algn="l" rtl="0">
              <a:spcBef>
                <a:spcPts val="0"/>
              </a:spcBef>
              <a:spcAft>
                <a:spcPts val="0"/>
              </a:spcAft>
              <a:buNone/>
            </a:pPr>
            <a:endParaR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a:t>
            </a:r>
            <a:endParaRPr b="0"/>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8"/>
          <p:cNvSpPr txBox="1">
            <a:spLocks noGrp="1"/>
          </p:cNvSpPr>
          <p:nvPr>
            <p:ph type="subTitle" idx="2"/>
          </p:nvPr>
        </p:nvSpPr>
        <p:spPr>
          <a:xfrm>
            <a:off x="605400" y="1180500"/>
            <a:ext cx="7933200" cy="3369198"/>
          </a:xfrm>
          <a:prstGeom prst="rect">
            <a:avLst/>
          </a:prstGeom>
        </p:spPr>
        <p:txBody>
          <a:bodyPr spcFirstLastPara="1" wrap="square" lIns="91425" tIns="91425" rIns="91425" bIns="91425" anchor="t" anchorCtr="0">
            <a:noAutofit/>
          </a:bodyPr>
          <a:lstStyle/>
          <a:p>
            <a:pPr marL="0" lvl="0" indent="0"/>
            <a:r>
              <a:rPr lang="en-US" sz="1400" dirty="0"/>
              <a:t>The data lake architecture for the Medical Data  Processing Company tackles the following business problems:</a:t>
            </a:r>
          </a:p>
          <a:p>
            <a:pPr marL="0" lvl="0" indent="0"/>
            <a:endParaRPr lang="en-US" sz="1400" b="1" dirty="0"/>
          </a:p>
          <a:p>
            <a:pPr lvl="0">
              <a:lnSpc>
                <a:spcPct val="150000"/>
              </a:lnSpc>
              <a:buSzPts val="1400"/>
              <a:buChar char="●"/>
            </a:pPr>
            <a:r>
              <a:rPr lang="en-US" sz="1400" dirty="0"/>
              <a:t>Centralization of data assets: all data assets of the MDPC are centralized within the lake</a:t>
            </a:r>
          </a:p>
          <a:p>
            <a:pPr lvl="0">
              <a:lnSpc>
                <a:spcPct val="150000"/>
              </a:lnSpc>
              <a:buSzPts val="1400"/>
              <a:buChar char="●"/>
            </a:pPr>
            <a:r>
              <a:rPr lang="en-US" sz="1400" dirty="0"/>
              <a:t>Scalability &amp; Continuous uptime : the lake is built using cloud computing resources that scale storage, processing, and serving elastically – you pay only operational expenses</a:t>
            </a:r>
          </a:p>
          <a:p>
            <a:pPr lvl="0">
              <a:lnSpc>
                <a:spcPct val="150000"/>
              </a:lnSpc>
              <a:buSzPts val="1400"/>
              <a:buChar char="●"/>
            </a:pPr>
            <a:r>
              <a:rPr lang="en-US" sz="1400" dirty="0"/>
              <a:t>Reliability &amp; Fault Tolerance: the data lake uses serverless computing resources that can handle fault-tolerance in data processing, and replicate storage that can handle disaster recovery </a:t>
            </a:r>
          </a:p>
          <a:p>
            <a:pPr lvl="0">
              <a:lnSpc>
                <a:spcPct val="150000"/>
              </a:lnSpc>
              <a:buSzPts val="1400"/>
              <a:buChar char="●"/>
            </a:pPr>
            <a:r>
              <a:rPr lang="en-US" sz="1400" dirty="0"/>
              <a:t>Automation &amp; capability to use new frameworks: the lake is powered by an automated ETL orchestration workflow (AWS Glue) that processes data periodically</a:t>
            </a:r>
          </a:p>
          <a:p>
            <a:pPr marL="0" lvl="0" indent="0"/>
            <a:endParaRPr lang="en-US" sz="1400" b="1"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Value of Data Lake</a:t>
            </a:r>
            <a:endParaRPr/>
          </a:p>
        </p:txBody>
      </p:sp>
    </p:spTree>
    <p:extLst>
      <p:ext uri="{BB962C8B-B14F-4D97-AF65-F5344CB8AC3E}">
        <p14:creationId xmlns:p14="http://schemas.microsoft.com/office/powerpoint/2010/main" val="307982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subTitle" idx="2"/>
          </p:nvPr>
        </p:nvSpPr>
        <p:spPr>
          <a:xfrm>
            <a:off x="605400" y="1125999"/>
            <a:ext cx="7933200" cy="375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Data Lake Architecture for the Medical Data Processing Company </a:t>
            </a:r>
            <a:endParaRPr sz="1400" dirty="0"/>
          </a:p>
        </p:txBody>
      </p:sp>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pic>
        <p:nvPicPr>
          <p:cNvPr id="5" name="Picture 4" descr="Chart&#10;&#10;Description automatically generated with medium confidence">
            <a:extLst>
              <a:ext uri="{FF2B5EF4-FFF2-40B4-BE49-F238E27FC236}">
                <a16:creationId xmlns:a16="http://schemas.microsoft.com/office/drawing/2014/main" id="{8143D6C1-4A76-FB4B-A6A9-F8B747417AF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5400" y="1581145"/>
            <a:ext cx="7933200" cy="3010535"/>
          </a:xfrm>
          <a:prstGeom prst="rect">
            <a:avLst/>
          </a:prstGeom>
        </p:spPr>
      </p:pic>
      <p:sp>
        <p:nvSpPr>
          <p:cNvPr id="2" name="Rectangle 1">
            <a:extLst>
              <a:ext uri="{FF2B5EF4-FFF2-40B4-BE49-F238E27FC236}">
                <a16:creationId xmlns:a16="http://schemas.microsoft.com/office/drawing/2014/main" id="{C9D6AB19-5608-B447-95A9-18D21E220634}"/>
              </a:ext>
            </a:extLst>
          </p:cNvPr>
          <p:cNvSpPr/>
          <p:nvPr/>
        </p:nvSpPr>
        <p:spPr>
          <a:xfrm>
            <a:off x="1543987" y="2068643"/>
            <a:ext cx="899410" cy="232774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0CFE1AB9-D122-5248-B8CA-3B7BD7A38407}"/>
              </a:ext>
            </a:extLst>
          </p:cNvPr>
          <p:cNvSpPr/>
          <p:nvPr/>
        </p:nvSpPr>
        <p:spPr>
          <a:xfrm>
            <a:off x="2443397" y="2068643"/>
            <a:ext cx="734518" cy="232774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7" name="Rectangle 6">
            <a:extLst>
              <a:ext uri="{FF2B5EF4-FFF2-40B4-BE49-F238E27FC236}">
                <a16:creationId xmlns:a16="http://schemas.microsoft.com/office/drawing/2014/main" id="{5A67E662-B973-EB4F-B394-795CEC6BEF81}"/>
              </a:ext>
            </a:extLst>
          </p:cNvPr>
          <p:cNvSpPr/>
          <p:nvPr/>
        </p:nvSpPr>
        <p:spPr>
          <a:xfrm>
            <a:off x="3193757" y="2068643"/>
            <a:ext cx="546289" cy="2327743"/>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ED46C919-144E-2443-AFA1-A5C4EC1B6BDD}"/>
              </a:ext>
            </a:extLst>
          </p:cNvPr>
          <p:cNvSpPr/>
          <p:nvPr/>
        </p:nvSpPr>
        <p:spPr>
          <a:xfrm>
            <a:off x="3785869" y="2068643"/>
            <a:ext cx="1168380" cy="232774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Rectangle 8">
            <a:extLst>
              <a:ext uri="{FF2B5EF4-FFF2-40B4-BE49-F238E27FC236}">
                <a16:creationId xmlns:a16="http://schemas.microsoft.com/office/drawing/2014/main" id="{87274A19-DEDF-C246-9BF5-F3B6A024C776}"/>
              </a:ext>
            </a:extLst>
          </p:cNvPr>
          <p:cNvSpPr/>
          <p:nvPr/>
        </p:nvSpPr>
        <p:spPr>
          <a:xfrm>
            <a:off x="5082518" y="2096762"/>
            <a:ext cx="1093430" cy="226522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415</Words>
  <Application>Microsoft Macintosh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Open Sans</vt:lpstr>
      <vt:lpstr>Simple Light</vt:lpstr>
      <vt:lpstr>Data Lake Value Proposition</vt:lpstr>
      <vt:lpstr>Agenda</vt:lpstr>
      <vt:lpstr>What is a Data Lake</vt:lpstr>
      <vt:lpstr>Components of Data Lake</vt:lpstr>
      <vt:lpstr>Data Warehouse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Elie Kawerk</cp:lastModifiedBy>
  <cp:revision>6</cp:revision>
  <dcterms:modified xsi:type="dcterms:W3CDTF">2021-08-14T16:43:04Z</dcterms:modified>
</cp:coreProperties>
</file>