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8" r:id="rId1"/>
  </p:sldMasterIdLst>
  <p:sldIdLst>
    <p:sldId id="256" r:id="rId2"/>
    <p:sldId id="281"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2" r:id="rId25"/>
    <p:sldId id="284" r:id="rId26"/>
    <p:sldId id="285" r:id="rId27"/>
    <p:sldId id="283" r:id="rId28"/>
    <p:sldId id="286" r:id="rId29"/>
    <p:sldId id="28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847C"/>
    <a:srgbClr val="B0B0B0"/>
    <a:srgbClr val="6262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sorterViewPr>
    <p:cViewPr>
      <p:scale>
        <a:sx n="100" d="100"/>
        <a:sy n="100" d="100"/>
      </p:scale>
      <p:origin x="0" y="-65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E330099-EC91-4208-84CC-7800A7B03000}"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F405AB-763B-4798-A5FF-8AD7395D1DA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310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330099-EC91-4208-84CC-7800A7B03000}"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F405AB-763B-4798-A5FF-8AD7395D1DAE}" type="slidenum">
              <a:rPr lang="en-US" smtClean="0"/>
              <a:t>‹#›</a:t>
            </a:fld>
            <a:endParaRPr lang="en-US"/>
          </a:p>
        </p:txBody>
      </p:sp>
    </p:spTree>
    <p:extLst>
      <p:ext uri="{BB962C8B-B14F-4D97-AF65-F5344CB8AC3E}">
        <p14:creationId xmlns:p14="http://schemas.microsoft.com/office/powerpoint/2010/main" val="498184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330099-EC91-4208-84CC-7800A7B03000}"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F405AB-763B-4798-A5FF-8AD7395D1DAE}" type="slidenum">
              <a:rPr lang="en-US" smtClean="0"/>
              <a:t>‹#›</a:t>
            </a:fld>
            <a:endParaRPr lang="en-US"/>
          </a:p>
        </p:txBody>
      </p:sp>
    </p:spTree>
    <p:extLst>
      <p:ext uri="{BB962C8B-B14F-4D97-AF65-F5344CB8AC3E}">
        <p14:creationId xmlns:p14="http://schemas.microsoft.com/office/powerpoint/2010/main" val="1974003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330099-EC91-4208-84CC-7800A7B03000}"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F405AB-763B-4798-A5FF-8AD7395D1DAE}" type="slidenum">
              <a:rPr lang="en-US" smtClean="0"/>
              <a:t>‹#›</a:t>
            </a:fld>
            <a:endParaRPr lang="en-US"/>
          </a:p>
        </p:txBody>
      </p:sp>
    </p:spTree>
    <p:extLst>
      <p:ext uri="{BB962C8B-B14F-4D97-AF65-F5344CB8AC3E}">
        <p14:creationId xmlns:p14="http://schemas.microsoft.com/office/powerpoint/2010/main" val="73634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330099-EC91-4208-84CC-7800A7B03000}"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F405AB-763B-4798-A5FF-8AD7395D1DA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9114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E330099-EC91-4208-84CC-7800A7B03000}" type="datetimeFigureOut">
              <a:rPr lang="en-US" smtClean="0"/>
              <a:t>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F405AB-763B-4798-A5FF-8AD7395D1DAE}" type="slidenum">
              <a:rPr lang="en-US" smtClean="0"/>
              <a:t>‹#›</a:t>
            </a:fld>
            <a:endParaRPr lang="en-US"/>
          </a:p>
        </p:txBody>
      </p:sp>
    </p:spTree>
    <p:extLst>
      <p:ext uri="{BB962C8B-B14F-4D97-AF65-F5344CB8AC3E}">
        <p14:creationId xmlns:p14="http://schemas.microsoft.com/office/powerpoint/2010/main" val="1595490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330099-EC91-4208-84CC-7800A7B03000}" type="datetimeFigureOut">
              <a:rPr lang="en-US" smtClean="0"/>
              <a:t>2/20/2018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F405AB-763B-4798-A5FF-8AD7395D1DAE}" type="slidenum">
              <a:rPr lang="en-US" smtClean="0"/>
              <a:t>‹#›</a:t>
            </a:fld>
            <a:endParaRPr lang="en-US"/>
          </a:p>
        </p:txBody>
      </p:sp>
    </p:spTree>
    <p:extLst>
      <p:ext uri="{BB962C8B-B14F-4D97-AF65-F5344CB8AC3E}">
        <p14:creationId xmlns:p14="http://schemas.microsoft.com/office/powerpoint/2010/main" val="3227989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E330099-EC91-4208-84CC-7800A7B03000}" type="datetimeFigureOut">
              <a:rPr lang="en-US" smtClean="0"/>
              <a:t>2/20/2018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F405AB-763B-4798-A5FF-8AD7395D1DAE}" type="slidenum">
              <a:rPr lang="en-US" smtClean="0"/>
              <a:t>‹#›</a:t>
            </a:fld>
            <a:endParaRPr lang="en-US"/>
          </a:p>
        </p:txBody>
      </p:sp>
    </p:spTree>
    <p:extLst>
      <p:ext uri="{BB962C8B-B14F-4D97-AF65-F5344CB8AC3E}">
        <p14:creationId xmlns:p14="http://schemas.microsoft.com/office/powerpoint/2010/main" val="1523867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E330099-EC91-4208-84CC-7800A7B03000}" type="datetimeFigureOut">
              <a:rPr lang="en-US" smtClean="0"/>
              <a:t>2/20/2018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EF405AB-763B-4798-A5FF-8AD7395D1DAE}" type="slidenum">
              <a:rPr lang="en-US" smtClean="0"/>
              <a:t>‹#›</a:t>
            </a:fld>
            <a:endParaRPr lang="en-US"/>
          </a:p>
        </p:txBody>
      </p:sp>
    </p:spTree>
    <p:extLst>
      <p:ext uri="{BB962C8B-B14F-4D97-AF65-F5344CB8AC3E}">
        <p14:creationId xmlns:p14="http://schemas.microsoft.com/office/powerpoint/2010/main" val="2280941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E330099-EC91-4208-84CC-7800A7B03000}" type="datetimeFigureOut">
              <a:rPr lang="en-US" smtClean="0"/>
              <a:t>2/20/2018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EF405AB-763B-4798-A5FF-8AD7395D1DAE}" type="slidenum">
              <a:rPr lang="en-US" smtClean="0"/>
              <a:t>‹#›</a:t>
            </a:fld>
            <a:endParaRPr lang="en-US"/>
          </a:p>
        </p:txBody>
      </p:sp>
    </p:spTree>
    <p:extLst>
      <p:ext uri="{BB962C8B-B14F-4D97-AF65-F5344CB8AC3E}">
        <p14:creationId xmlns:p14="http://schemas.microsoft.com/office/powerpoint/2010/main" val="3831155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330099-EC91-4208-84CC-7800A7B03000}" type="datetimeFigureOut">
              <a:rPr lang="en-US" smtClean="0"/>
              <a:t>2/20/2018</a:t>
            </a:fld>
            <a:endParaRPr 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BEF405AB-763B-4798-A5FF-8AD7395D1DAE}" type="slidenum">
              <a:rPr lang="en-US" smtClean="0"/>
              <a:t>‹#›</a:t>
            </a:fld>
            <a:endParaRPr lang="en-US"/>
          </a:p>
        </p:txBody>
      </p:sp>
    </p:spTree>
    <p:extLst>
      <p:ext uri="{BB962C8B-B14F-4D97-AF65-F5344CB8AC3E}">
        <p14:creationId xmlns:p14="http://schemas.microsoft.com/office/powerpoint/2010/main" val="1565354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E330099-EC91-4208-84CC-7800A7B03000}" type="datetimeFigureOut">
              <a:rPr lang="en-US" smtClean="0"/>
              <a:t>2/20/2018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EF405AB-763B-4798-A5FF-8AD7395D1DA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3807398"/>
      </p:ext>
    </p:extLst>
  </p:cSld>
  <p:clrMap bg1="lt1" tx1="dk1" bg2="lt2" tx2="dk2" accent1="accent1" accent2="accent2" accent3="accent3" accent4="accent4" accent5="accent5" accent6="accent6" hlink="hlink" folHlink="folHlink"/>
  <p:sldLayoutIdLst>
    <p:sldLayoutId id="2147484049" r:id="rId1"/>
    <p:sldLayoutId id="2147484050" r:id="rId2"/>
    <p:sldLayoutId id="2147484051" r:id="rId3"/>
    <p:sldLayoutId id="2147484052" r:id="rId4"/>
    <p:sldLayoutId id="2147484053" r:id="rId5"/>
    <p:sldLayoutId id="2147484054" r:id="rId6"/>
    <p:sldLayoutId id="2147484055" r:id="rId7"/>
    <p:sldLayoutId id="2147484056" r:id="rId8"/>
    <p:sldLayoutId id="2147484057" r:id="rId9"/>
    <p:sldLayoutId id="2147484058" r:id="rId10"/>
    <p:sldLayoutId id="21474840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127.0.0.1:5984/database_name" TargetMode="External"/><Relationship Id="rId2" Type="http://schemas.openxmlformats.org/officeDocument/2006/relationships/hyperlink" Target="http://127.0.0.1:5984/_all_db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Elie El-</a:t>
            </a:r>
            <a:r>
              <a:rPr lang="en-US" dirty="0" err="1" smtClean="0"/>
              <a:t>Khoury</a:t>
            </a:r>
            <a:r>
              <a:rPr lang="en-US" dirty="0" smtClean="0"/>
              <a:t> </a:t>
            </a:r>
            <a:endParaRPr lang="en-US" dirty="0"/>
          </a:p>
        </p:txBody>
      </p:sp>
      <p:sp>
        <p:nvSpPr>
          <p:cNvPr id="8" name="Rectangle 7"/>
          <p:cNvSpPr/>
          <p:nvPr/>
        </p:nvSpPr>
        <p:spPr>
          <a:xfrm>
            <a:off x="2162181" y="2592189"/>
            <a:ext cx="7738850" cy="2215991"/>
          </a:xfrm>
          <a:prstGeom prst="rect">
            <a:avLst/>
          </a:prstGeom>
          <a:noFill/>
        </p:spPr>
        <p:txBody>
          <a:bodyPr wrap="none" lIns="91440" tIns="45720" rIns="91440" bIns="45720">
            <a:spAutoFit/>
          </a:bodyPr>
          <a:lstStyle/>
          <a:p>
            <a:pPr algn="ctr"/>
            <a:r>
              <a:rPr lang="en-US" sz="13800" b="1" cap="none" spc="0" dirty="0" err="1" smtClean="0">
                <a:ln w="0"/>
                <a:solidFill>
                  <a:schemeClr val="tx1"/>
                </a:solidFill>
                <a:effectLst>
                  <a:outerShdw blurRad="38100" dist="19050" dir="2700000" algn="tl" rotWithShape="0">
                    <a:schemeClr val="dk1">
                      <a:alpha val="40000"/>
                    </a:schemeClr>
                  </a:outerShdw>
                </a:effectLst>
                <a:latin typeface="Adobe Caslon Pro" panose="0205050205050A020403" pitchFamily="18" charset="0"/>
              </a:rPr>
              <a:t>CouchDB</a:t>
            </a:r>
            <a:endParaRPr lang="en-US" sz="138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941762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9490" y="2619605"/>
            <a:ext cx="9304470" cy="1107996"/>
          </a:xfrm>
          <a:prstGeom prst="rect">
            <a:avLst/>
          </a:prstGeom>
          <a:noFill/>
        </p:spPr>
        <p:txBody>
          <a:bodyPr wrap="none" lIns="91440" tIns="45720" rIns="91440" bIns="45720">
            <a:spAutoFit/>
          </a:bodyPr>
          <a:lstStyle/>
          <a:p>
            <a:r>
              <a:rPr lang="fr-FR" sz="6600" b="1" dirty="0">
                <a:effectLst>
                  <a:outerShdw blurRad="38100" dist="38100" dir="2700000" algn="tl">
                    <a:srgbClr val="000000">
                      <a:alpha val="43137"/>
                    </a:srgbClr>
                  </a:outerShdw>
                </a:effectLst>
                <a:latin typeface="Adobe Caslon Pro Bold" panose="0205070206050A020403" pitchFamily="18" charset="0"/>
              </a:rPr>
              <a:t>Qu'est-ce que </a:t>
            </a:r>
            <a:r>
              <a:rPr lang="fr-FR" sz="6600" b="1" dirty="0" err="1">
                <a:effectLst>
                  <a:outerShdw blurRad="38100" dist="38100" dir="2700000" algn="tl">
                    <a:srgbClr val="000000">
                      <a:alpha val="43137"/>
                    </a:srgbClr>
                  </a:outerShdw>
                </a:effectLst>
                <a:latin typeface="Adobe Caslon Pro Bold" panose="0205070206050A020403" pitchFamily="18" charset="0"/>
              </a:rPr>
              <a:t>CouchDB</a:t>
            </a:r>
            <a:r>
              <a:rPr lang="fr-FR" sz="6600" b="1" dirty="0">
                <a:effectLst>
                  <a:outerShdw blurRad="38100" dist="38100" dir="2700000" algn="tl">
                    <a:srgbClr val="000000">
                      <a:alpha val="43137"/>
                    </a:srgbClr>
                  </a:outerShdw>
                </a:effectLst>
                <a:latin typeface="Adobe Caslon Pro Bold" panose="0205070206050A020403" pitchFamily="18" charset="0"/>
              </a:rPr>
              <a:t>?</a:t>
            </a:r>
            <a:endParaRPr lang="en-US" sz="6600" dirty="0">
              <a:effectLst>
                <a:outerShdw blurRad="38100" dist="38100" dir="2700000" algn="tl">
                  <a:srgbClr val="000000">
                    <a:alpha val="43137"/>
                  </a:srgbClr>
                </a:outerShdw>
              </a:effectLst>
              <a:latin typeface="Adobe Caslon Pro Bold" panose="0205070206050A020403" pitchFamily="18" charset="0"/>
            </a:endParaRPr>
          </a:p>
        </p:txBody>
      </p:sp>
    </p:spTree>
    <p:extLst>
      <p:ext uri="{BB962C8B-B14F-4D97-AF65-F5344CB8AC3E}">
        <p14:creationId xmlns:p14="http://schemas.microsoft.com/office/powerpoint/2010/main" val="16225223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662152" y="1275008"/>
            <a:ext cx="2704563" cy="3657600"/>
          </a:xfrm>
          <a:prstGeom prst="roundRect">
            <a:avLst/>
          </a:prstGeom>
          <a:solidFill>
            <a:srgbClr val="82847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Il utilise JSON, pour stocker les données (documents), le script java comme langage de requête pour transformer les documents, le protocole http pour api pour accéder aux documents, interroger les index avec le navigateur web. </a:t>
            </a:r>
            <a:endParaRPr lang="en-US" dirty="0"/>
          </a:p>
        </p:txBody>
      </p:sp>
      <p:sp>
        <p:nvSpPr>
          <p:cNvPr id="2" name="Rounded Rectangle 1"/>
          <p:cNvSpPr/>
          <p:nvPr/>
        </p:nvSpPr>
        <p:spPr>
          <a:xfrm>
            <a:off x="1931830" y="1275008"/>
            <a:ext cx="2704563" cy="3657600"/>
          </a:xfrm>
          <a:prstGeom prst="roundRect">
            <a:avLst/>
          </a:prstGeom>
          <a:solidFill>
            <a:srgbClr val="82847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CouchDB</a:t>
            </a:r>
            <a:r>
              <a:rPr lang="fr-FR" dirty="0"/>
              <a:t> est une base de données open source développée par Apache Software </a:t>
            </a:r>
            <a:r>
              <a:rPr lang="fr-FR" dirty="0" err="1"/>
              <a:t>Foundation</a:t>
            </a:r>
            <a:r>
              <a:rPr lang="fr-FR" dirty="0"/>
              <a:t>. L'objectif est mis sur la facilité d'utilisation sur le Web. C'est une base de données de stockage de documents </a:t>
            </a:r>
            <a:r>
              <a:rPr lang="fr-FR" dirty="0" err="1"/>
              <a:t>NoSQL</a:t>
            </a:r>
            <a:r>
              <a:rPr lang="fr-FR" dirty="0"/>
              <a:t>.</a:t>
            </a:r>
            <a:endParaRPr lang="en-US" dirty="0"/>
          </a:p>
        </p:txBody>
      </p:sp>
      <p:sp>
        <p:nvSpPr>
          <p:cNvPr id="6" name="Rounded Rectangle 5"/>
          <p:cNvSpPr/>
          <p:nvPr/>
        </p:nvSpPr>
        <p:spPr>
          <a:xfrm>
            <a:off x="7405352" y="1275008"/>
            <a:ext cx="2704563" cy="3657600"/>
          </a:xfrm>
          <a:prstGeom prst="roundRect">
            <a:avLst/>
          </a:prstGeom>
          <a:solidFill>
            <a:srgbClr val="82847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C'est une application multi-master lancée en 2005 et devenue un projet apache en 2008.</a:t>
            </a:r>
            <a:endParaRPr lang="en-US" dirty="0"/>
          </a:p>
        </p:txBody>
      </p:sp>
    </p:spTree>
    <p:extLst>
      <p:ext uri="{BB962C8B-B14F-4D97-AF65-F5344CB8AC3E}">
        <p14:creationId xmlns:p14="http://schemas.microsoft.com/office/powerpoint/2010/main" val="26692239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5702" y="2787031"/>
            <a:ext cx="8515473" cy="1323439"/>
          </a:xfrm>
          <a:prstGeom prst="rect">
            <a:avLst/>
          </a:prstGeom>
          <a:noFill/>
        </p:spPr>
        <p:txBody>
          <a:bodyPr wrap="none" lIns="91440" tIns="45720" rIns="91440" bIns="45720">
            <a:spAutoFit/>
          </a:bodyPr>
          <a:lstStyle/>
          <a:p>
            <a:r>
              <a:rPr lang="fr-FR" sz="8000" b="1" dirty="0">
                <a:effectLst>
                  <a:outerShdw blurRad="38100" dist="38100" dir="2700000" algn="tl">
                    <a:srgbClr val="000000">
                      <a:alpha val="43137"/>
                    </a:srgbClr>
                  </a:outerShdw>
                </a:effectLst>
                <a:latin typeface="Adobe Caslon Pro Bold" panose="0205070206050A020403" pitchFamily="18" charset="0"/>
              </a:rPr>
              <a:t>Modèle de données</a:t>
            </a:r>
            <a:endParaRPr lang="en-US" sz="8000" dirty="0">
              <a:effectLst>
                <a:outerShdw blurRad="38100" dist="38100" dir="2700000" algn="tl">
                  <a:srgbClr val="000000">
                    <a:alpha val="43137"/>
                  </a:srgbClr>
                </a:outerShdw>
              </a:effectLst>
              <a:latin typeface="Adobe Caslon Pro Bold" panose="0205070206050A020403" pitchFamily="18" charset="0"/>
            </a:endParaRPr>
          </a:p>
        </p:txBody>
      </p:sp>
    </p:spTree>
    <p:extLst>
      <p:ext uri="{BB962C8B-B14F-4D97-AF65-F5344CB8AC3E}">
        <p14:creationId xmlns:p14="http://schemas.microsoft.com/office/powerpoint/2010/main" val="12134114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3797" y="1674254"/>
            <a:ext cx="9131122" cy="3416320"/>
          </a:xfrm>
          <a:prstGeom prst="rect">
            <a:avLst/>
          </a:prstGeom>
          <a:noFill/>
        </p:spPr>
        <p:txBody>
          <a:bodyPr wrap="square" rtlCol="0">
            <a:spAutoFit/>
          </a:bodyPr>
          <a:lstStyle/>
          <a:p>
            <a:pPr algn="just"/>
            <a:r>
              <a:rPr lang="fr-FR" sz="2400" dirty="0"/>
              <a:t>• Chaque base de données est une collection de documents indépendants</a:t>
            </a:r>
            <a:r>
              <a:rPr lang="fr-FR" sz="2400" dirty="0" smtClean="0"/>
              <a:t>.</a:t>
            </a:r>
          </a:p>
          <a:p>
            <a:pPr algn="just"/>
            <a:endParaRPr lang="en-US" sz="2400" dirty="0"/>
          </a:p>
          <a:p>
            <a:pPr algn="just"/>
            <a:r>
              <a:rPr lang="fr-FR" sz="2400" dirty="0"/>
              <a:t>• </a:t>
            </a:r>
            <a:r>
              <a:rPr lang="fr-FR" sz="2400" dirty="0" smtClean="0"/>
              <a:t>  Chaque </a:t>
            </a:r>
            <a:r>
              <a:rPr lang="fr-FR" sz="2400" dirty="0"/>
              <a:t>document conserve ses propres données</a:t>
            </a:r>
            <a:r>
              <a:rPr lang="fr-FR" sz="2400" dirty="0" smtClean="0"/>
              <a:t>.</a:t>
            </a:r>
          </a:p>
          <a:p>
            <a:pPr algn="just"/>
            <a:endParaRPr lang="en-US" sz="2400" dirty="0"/>
          </a:p>
          <a:p>
            <a:pPr algn="just"/>
            <a:r>
              <a:rPr lang="fr-FR" sz="2400" dirty="0"/>
              <a:t>• </a:t>
            </a:r>
            <a:r>
              <a:rPr lang="fr-FR" sz="2400" dirty="0" smtClean="0"/>
              <a:t> Les </a:t>
            </a:r>
            <a:r>
              <a:rPr lang="fr-FR" sz="2400" dirty="0"/>
              <a:t>métadonnées de document contiennent des informations de révision, ce qui permet de fusionner les différences qui ont eu lieu lors de la déconnexion des bases de données.</a:t>
            </a:r>
            <a:endParaRPr lang="en-US" sz="2400" dirty="0"/>
          </a:p>
          <a:p>
            <a:pPr algn="just"/>
            <a:r>
              <a:rPr lang="fr-FR" sz="2400" dirty="0"/>
              <a:t> </a:t>
            </a:r>
            <a:endParaRPr lang="en-US" sz="2400" dirty="0"/>
          </a:p>
        </p:txBody>
      </p:sp>
      <p:sp>
        <p:nvSpPr>
          <p:cNvPr id="4" name="Right Arrow 3"/>
          <p:cNvSpPr/>
          <p:nvPr/>
        </p:nvSpPr>
        <p:spPr>
          <a:xfrm>
            <a:off x="1403797" y="2844086"/>
            <a:ext cx="347730" cy="285482"/>
          </a:xfrm>
          <a:prstGeom prst="rightArrow">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ight Arrow 5"/>
          <p:cNvSpPr/>
          <p:nvPr/>
        </p:nvSpPr>
        <p:spPr>
          <a:xfrm>
            <a:off x="1403797" y="1778036"/>
            <a:ext cx="347730" cy="314030"/>
          </a:xfrm>
          <a:prstGeom prst="rightArrow">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ight Arrow 6"/>
          <p:cNvSpPr/>
          <p:nvPr/>
        </p:nvSpPr>
        <p:spPr>
          <a:xfrm>
            <a:off x="1403797" y="3596106"/>
            <a:ext cx="347730" cy="285482"/>
          </a:xfrm>
          <a:prstGeom prst="rightArrow">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916754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1912" y="2838547"/>
            <a:ext cx="9606732" cy="1200329"/>
          </a:xfrm>
          <a:prstGeom prst="rect">
            <a:avLst/>
          </a:prstGeom>
          <a:noFill/>
        </p:spPr>
        <p:txBody>
          <a:bodyPr wrap="none" lIns="91440" tIns="45720" rIns="91440" bIns="45720">
            <a:spAutoFit/>
          </a:bodyPr>
          <a:lstStyle/>
          <a:p>
            <a:r>
              <a:rPr lang="fr-FR" sz="7200" b="1" dirty="0">
                <a:effectLst>
                  <a:outerShdw blurRad="38100" dist="38100" dir="2700000" algn="tl">
                    <a:srgbClr val="000000">
                      <a:alpha val="43137"/>
                    </a:srgbClr>
                  </a:outerShdw>
                </a:effectLst>
                <a:latin typeface="Adobe Caslon Pro Bold" panose="0205070206050A020403" pitchFamily="18" charset="0"/>
              </a:rPr>
              <a:t>Stockage </a:t>
            </a:r>
            <a:r>
              <a:rPr lang="fr-FR" sz="7200" b="1" dirty="0" smtClean="0">
                <a:effectLst>
                  <a:outerShdw blurRad="38100" dist="38100" dir="2700000" algn="tl">
                    <a:srgbClr val="000000">
                      <a:alpha val="43137"/>
                    </a:srgbClr>
                  </a:outerShdw>
                </a:effectLst>
                <a:latin typeface="Adobe Caslon Pro Bold" panose="0205070206050A020403" pitchFamily="18" charset="0"/>
              </a:rPr>
              <a:t>des </a:t>
            </a:r>
            <a:r>
              <a:rPr lang="fr-FR" sz="7200" b="1" dirty="0">
                <a:effectLst>
                  <a:outerShdw blurRad="38100" dist="38100" dir="2700000" algn="tl">
                    <a:srgbClr val="000000">
                      <a:alpha val="43137"/>
                    </a:srgbClr>
                  </a:outerShdw>
                </a:effectLst>
                <a:latin typeface="Adobe Caslon Pro Bold" panose="0205070206050A020403" pitchFamily="18" charset="0"/>
              </a:rPr>
              <a:t>documents</a:t>
            </a:r>
            <a:endParaRPr lang="en-US" sz="7200" dirty="0">
              <a:effectLst>
                <a:outerShdw blurRad="38100" dist="38100" dir="2700000" algn="tl">
                  <a:srgbClr val="000000">
                    <a:alpha val="43137"/>
                  </a:srgbClr>
                </a:outerShdw>
              </a:effectLst>
              <a:latin typeface="Adobe Caslon Pro Bold" panose="0205070206050A020403" pitchFamily="18" charset="0"/>
            </a:endParaRPr>
          </a:p>
        </p:txBody>
      </p:sp>
    </p:spTree>
    <p:extLst>
      <p:ext uri="{BB962C8B-B14F-4D97-AF65-F5344CB8AC3E}">
        <p14:creationId xmlns:p14="http://schemas.microsoft.com/office/powerpoint/2010/main" val="31067597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55324" y="2421228"/>
            <a:ext cx="184731" cy="369332"/>
          </a:xfrm>
          <a:prstGeom prst="rect">
            <a:avLst/>
          </a:prstGeom>
          <a:noFill/>
        </p:spPr>
        <p:txBody>
          <a:bodyPr wrap="none" rtlCol="0">
            <a:spAutoFit/>
          </a:bodyPr>
          <a:lstStyle/>
          <a:p>
            <a:endParaRPr lang="en-US"/>
          </a:p>
        </p:txBody>
      </p:sp>
      <p:sp>
        <p:nvSpPr>
          <p:cNvPr id="3" name="TextBox 2"/>
          <p:cNvSpPr txBox="1"/>
          <p:nvPr/>
        </p:nvSpPr>
        <p:spPr>
          <a:xfrm>
            <a:off x="1918952" y="1352282"/>
            <a:ext cx="8474299" cy="369331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fr-FR" dirty="0"/>
              <a:t>• </a:t>
            </a:r>
            <a:r>
              <a:rPr lang="fr-FR" sz="2400" dirty="0"/>
              <a:t>Les documents sont l'unité principale de données, chaque champ est nommé de manière unique et contient des valeurs de différents types de données tels que texte, nombre, booléen, listes, </a:t>
            </a:r>
            <a:r>
              <a:rPr lang="fr-FR" sz="2400" dirty="0" err="1"/>
              <a:t>etc</a:t>
            </a:r>
            <a:r>
              <a:rPr lang="fr-FR" sz="2400" dirty="0"/>
              <a:t> ... Dans ces documents il n'y a pas de limite de taille ou de nombre d'éléments</a:t>
            </a:r>
            <a:r>
              <a:rPr lang="fr-FR" sz="2400" dirty="0" smtClean="0"/>
              <a:t>.</a:t>
            </a:r>
          </a:p>
          <a:p>
            <a:endParaRPr lang="en-US" sz="2400" dirty="0"/>
          </a:p>
          <a:p>
            <a:r>
              <a:rPr lang="fr-FR" sz="2400" dirty="0"/>
              <a:t>• </a:t>
            </a:r>
            <a:r>
              <a:rPr lang="fr-FR" sz="2400" dirty="0" err="1"/>
              <a:t>CouchDB</a:t>
            </a:r>
            <a:r>
              <a:rPr lang="fr-FR" sz="2400" dirty="0"/>
              <a:t> fournit une API appelée API HTTP </a:t>
            </a:r>
            <a:r>
              <a:rPr lang="fr-FR" sz="2400" dirty="0" err="1"/>
              <a:t>RESTful</a:t>
            </a:r>
            <a:r>
              <a:rPr lang="fr-FR" sz="2400" dirty="0"/>
              <a:t> pour lire et mettre à jour (ajouter, éditer, supprimer) des documents de base de données.</a:t>
            </a:r>
            <a:endParaRPr lang="en-US" sz="2400" dirty="0"/>
          </a:p>
          <a:p>
            <a:endParaRPr lang="en-US" dirty="0"/>
          </a:p>
        </p:txBody>
      </p:sp>
    </p:spTree>
    <p:extLst>
      <p:ext uri="{BB962C8B-B14F-4D97-AF65-F5344CB8AC3E}">
        <p14:creationId xmlns:p14="http://schemas.microsoft.com/office/powerpoint/2010/main" val="1645102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30048" y="2645364"/>
            <a:ext cx="10441000" cy="1323439"/>
          </a:xfrm>
          <a:prstGeom prst="rect">
            <a:avLst/>
          </a:prstGeom>
          <a:noFill/>
        </p:spPr>
        <p:txBody>
          <a:bodyPr wrap="none" lIns="91440" tIns="45720" rIns="91440" bIns="45720">
            <a:spAutoFit/>
          </a:bodyPr>
          <a:lstStyle/>
          <a:p>
            <a:pPr algn="ctr"/>
            <a:r>
              <a:rPr lang="fr-FR" sz="8000" b="1" cap="none" spc="0" dirty="0" smtClean="0">
                <a:ln w="0"/>
                <a:solidFill>
                  <a:schemeClr val="tx1"/>
                </a:solidFill>
                <a:effectLst>
                  <a:outerShdw blurRad="38100" dist="19050" dir="2700000" algn="tl" rotWithShape="0">
                    <a:schemeClr val="dk1">
                      <a:alpha val="40000"/>
                    </a:schemeClr>
                  </a:outerShdw>
                </a:effectLst>
                <a:latin typeface="Adobe Caslon Pro Bold" panose="0205070206050A020403" pitchFamily="18" charset="0"/>
                <a:ea typeface="Calibri" panose="020F0502020204030204" pitchFamily="34" charset="0"/>
                <a:cs typeface="Arial" panose="020B0604020202020204" pitchFamily="34" charset="0"/>
              </a:rPr>
              <a:t>Gestion des documents </a:t>
            </a:r>
            <a:endParaRPr lang="en-US" sz="8000" b="1" cap="none" spc="0" dirty="0">
              <a:ln w="0"/>
              <a:solidFill>
                <a:schemeClr val="tx1"/>
              </a:solidFill>
              <a:effectLst>
                <a:outerShdw blurRad="38100" dist="19050" dir="2700000" algn="tl" rotWithShape="0">
                  <a:schemeClr val="dk1">
                    <a:alpha val="40000"/>
                  </a:schemeClr>
                </a:outerShdw>
              </a:effectLst>
              <a:latin typeface="Adobe Caslon Pro Bold" panose="0205070206050A020403" pitchFamily="18" charset="0"/>
            </a:endParaRPr>
          </a:p>
        </p:txBody>
      </p:sp>
    </p:spTree>
    <p:extLst>
      <p:ext uri="{BB962C8B-B14F-4D97-AF65-F5344CB8AC3E}">
        <p14:creationId xmlns:p14="http://schemas.microsoft.com/office/powerpoint/2010/main" val="4530696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09103" y="4440208"/>
            <a:ext cx="7598536" cy="6501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009104" y="3876541"/>
            <a:ext cx="8229600" cy="4893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009104" y="3026066"/>
            <a:ext cx="8925059" cy="738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009104" y="2124780"/>
            <a:ext cx="8487178" cy="708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009104" y="1352282"/>
            <a:ext cx="6233375" cy="656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073498" y="1532466"/>
            <a:ext cx="8796270" cy="3339184"/>
          </a:xfrm>
          <a:prstGeom prst="rect">
            <a:avLst/>
          </a:prstGeom>
        </p:spPr>
        <p:txBody>
          <a:bodyPr wrap="square">
            <a:spAutoFit/>
          </a:bodyPr>
          <a:lstStyle/>
          <a:p>
            <a:pPr marL="342900" lvl="0" indent="-342900">
              <a:lnSpc>
                <a:spcPct val="107000"/>
              </a:lnSpc>
              <a:buFont typeface="Symbol" panose="05050102010706020507" pitchFamily="18" charset="2"/>
              <a:buChar char=""/>
            </a:pPr>
            <a:r>
              <a:rPr lang="fr-FR" dirty="0" smtClean="0">
                <a:effectLst/>
                <a:ea typeface="Calibri" panose="020F0502020204030204" pitchFamily="34" charset="0"/>
                <a:cs typeface="Arial" panose="020B0604020202020204" pitchFamily="34" charset="0"/>
              </a:rPr>
              <a:t>Chaque document a un identifiant et un numéro de révision.</a:t>
            </a:r>
          </a:p>
          <a:p>
            <a:pPr marL="342900" lvl="0" indent="-342900">
              <a:lnSpc>
                <a:spcPct val="107000"/>
              </a:lnSpc>
              <a:buFont typeface="Symbol" panose="05050102010706020507" pitchFamily="18" charset="2"/>
              <a:buChar char=""/>
            </a:pPr>
            <a:endParaRPr lang="en-US" dirty="0" smtClean="0">
              <a:effectLst/>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fr-FR" dirty="0" smtClean="0">
                <a:effectLst/>
                <a:ea typeface="Calibri" panose="020F0502020204030204" pitchFamily="34" charset="0"/>
                <a:cs typeface="Arial" panose="020B0604020202020204" pitchFamily="34" charset="0"/>
              </a:rPr>
              <a:t>Chaque mise à jour d'un document crée une nouvelle version, avec le même _id mais nouveau numéro de révision.</a:t>
            </a:r>
          </a:p>
          <a:p>
            <a:pPr marL="342900" marR="0" lvl="0" indent="-342900">
              <a:lnSpc>
                <a:spcPct val="107000"/>
              </a:lnSpc>
              <a:spcBef>
                <a:spcPts val="0"/>
              </a:spcBef>
              <a:spcAft>
                <a:spcPts val="0"/>
              </a:spcAft>
              <a:buFont typeface="Symbol" panose="05050102010706020507" pitchFamily="18" charset="2"/>
              <a:buChar char=""/>
            </a:pPr>
            <a:endParaRPr lang="en-US" dirty="0" smtClean="0">
              <a:effectLst/>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fr-FR" dirty="0" smtClean="0">
                <a:effectLst/>
                <a:ea typeface="Calibri" panose="020F0502020204030204" pitchFamily="34" charset="0"/>
                <a:cs typeface="Arial" panose="020B0604020202020204" pitchFamily="34" charset="0"/>
              </a:rPr>
              <a:t>Les fonctions de validation peuvent être affectées à une collection: tout document inséré ou mis à jour doit être validé par ces fonctions (vérification de type ad-hoc).</a:t>
            </a:r>
          </a:p>
          <a:p>
            <a:pPr marL="342900" marR="0" lvl="0" indent="-342900">
              <a:lnSpc>
                <a:spcPct val="107000"/>
              </a:lnSpc>
              <a:spcBef>
                <a:spcPts val="0"/>
              </a:spcBef>
              <a:spcAft>
                <a:spcPts val="0"/>
              </a:spcAft>
              <a:buFont typeface="Symbol" panose="05050102010706020507" pitchFamily="18" charset="2"/>
              <a:buChar char=""/>
            </a:pPr>
            <a:endParaRPr lang="en-US" dirty="0" smtClean="0">
              <a:effectLst/>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fr-FR" dirty="0" smtClean="0">
                <a:effectLst/>
                <a:ea typeface="Calibri" panose="020F0502020204030204" pitchFamily="34" charset="0"/>
                <a:cs typeface="Arial" panose="020B0604020202020204" pitchFamily="34" charset="0"/>
              </a:rPr>
              <a:t>Une vue est une nouvelle collection de documents clés, spécifiée via MAPREDUCE.</a:t>
            </a:r>
          </a:p>
          <a:p>
            <a:pPr marL="342900" marR="0" lvl="0" indent="-342900">
              <a:lnSpc>
                <a:spcPct val="107000"/>
              </a:lnSpc>
              <a:spcBef>
                <a:spcPts val="0"/>
              </a:spcBef>
              <a:spcAft>
                <a:spcPts val="0"/>
              </a:spcAft>
              <a:buFont typeface="Symbol" panose="05050102010706020507" pitchFamily="18" charset="2"/>
              <a:buChar char=""/>
            </a:pPr>
            <a:endParaRPr lang="en-US" dirty="0" smtClean="0">
              <a:effectLst/>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fr-FR" dirty="0" smtClean="0">
                <a:effectLst/>
                <a:ea typeface="Calibri" panose="020F0502020204030204" pitchFamily="34" charset="0"/>
                <a:cs typeface="Arial" panose="020B0604020202020204" pitchFamily="34" charset="0"/>
              </a:rPr>
              <a:t>Les documents peuvent être répliqués dans d'autres instances de </a:t>
            </a:r>
            <a:r>
              <a:rPr lang="fr-FR" dirty="0" err="1" smtClean="0">
                <a:effectLst/>
                <a:ea typeface="Calibri" panose="020F0502020204030204" pitchFamily="34" charset="0"/>
                <a:cs typeface="Arial" panose="020B0604020202020204" pitchFamily="34" charset="0"/>
              </a:rPr>
              <a:t>CouchDB</a:t>
            </a:r>
            <a:r>
              <a:rPr lang="fr-FR" dirty="0" smtClean="0">
                <a:effectLst/>
                <a:ea typeface="Calibri" panose="020F0502020204030204" pitchFamily="34" charset="0"/>
                <a:cs typeface="Arial" panose="020B0604020202020204" pitchFamily="34" charset="0"/>
              </a:rPr>
              <a:t>.</a:t>
            </a:r>
            <a:endParaRPr lang="en-US"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114711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43735" y="2502863"/>
            <a:ext cx="7626318" cy="1323439"/>
          </a:xfrm>
          <a:prstGeom prst="rect">
            <a:avLst/>
          </a:prstGeom>
          <a:noFill/>
        </p:spPr>
        <p:txBody>
          <a:bodyPr wrap="none" lIns="91440" tIns="45720" rIns="91440" bIns="45720">
            <a:spAutoFit/>
          </a:bodyPr>
          <a:lstStyle/>
          <a:p>
            <a:r>
              <a:rPr lang="fr-FR" sz="8000" b="1" dirty="0">
                <a:effectLst>
                  <a:outerShdw blurRad="38100" dist="38100" dir="2700000" algn="tl">
                    <a:srgbClr val="000000">
                      <a:alpha val="43137"/>
                    </a:srgbClr>
                  </a:outerShdw>
                </a:effectLst>
                <a:latin typeface="Adobe Caslon Pro Bold" panose="0205070206050A020403" pitchFamily="18" charset="0"/>
              </a:rPr>
              <a:t>Propriétés ACID</a:t>
            </a:r>
            <a:endParaRPr lang="en-US" sz="8000" dirty="0">
              <a:effectLst>
                <a:outerShdw blurRad="38100" dist="38100" dir="2700000" algn="tl">
                  <a:srgbClr val="000000">
                    <a:alpha val="43137"/>
                  </a:srgbClr>
                </a:outerShdw>
              </a:effectLst>
              <a:latin typeface="Adobe Caslon Pro Bold" panose="0205070206050A020403" pitchFamily="18" charset="0"/>
            </a:endParaRPr>
          </a:p>
        </p:txBody>
      </p:sp>
    </p:spTree>
    <p:extLst>
      <p:ext uri="{BB962C8B-B14F-4D97-AF65-F5344CB8AC3E}">
        <p14:creationId xmlns:p14="http://schemas.microsoft.com/office/powerpoint/2010/main" val="2402586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8642" y="1506828"/>
            <a:ext cx="10419009" cy="2677656"/>
          </a:xfrm>
          <a:prstGeom prst="rect">
            <a:avLst/>
          </a:prstGeom>
          <a:noFill/>
        </p:spPr>
        <p:txBody>
          <a:bodyPr wrap="square" rtlCol="0">
            <a:spAutoFit/>
          </a:bodyPr>
          <a:lstStyle/>
          <a:p>
            <a:pPr algn="just"/>
            <a:r>
              <a:rPr lang="fr-FR" dirty="0" smtClean="0"/>
              <a:t>• </a:t>
            </a:r>
            <a:r>
              <a:rPr lang="fr-FR" sz="2400" dirty="0" smtClean="0"/>
              <a:t>Une fois les données saisies sur le disque, elles ne seront pas écrasées. Les mises à jour de documents (ajouter, modifier, supprimer) suivre l’</a:t>
            </a:r>
            <a:r>
              <a:rPr lang="fr-FR" sz="2400" dirty="0" err="1" smtClean="0"/>
              <a:t>atomicite</a:t>
            </a:r>
            <a:r>
              <a:rPr lang="fr-FR" sz="2400" dirty="0" smtClean="0"/>
              <a:t>, c'est-à-dire qu'elles seront entièrement sauvegardées ou ne seront pas sauvegardées du tout. La base de données n'aura aucun document partiellement enregistré ou édité.</a:t>
            </a:r>
          </a:p>
          <a:p>
            <a:endParaRPr lang="en-US" sz="2400" dirty="0"/>
          </a:p>
          <a:p>
            <a:pPr algn="just"/>
            <a:r>
              <a:rPr lang="fr-FR" sz="2400" dirty="0"/>
              <a:t>• Les mises à jour sont sérialisées et n'importe quel nombre de clients peut lire un document sans attendre et sans être interrompu.</a:t>
            </a:r>
            <a:endParaRPr lang="en-US" sz="2400" dirty="0"/>
          </a:p>
        </p:txBody>
      </p:sp>
      <p:sp>
        <p:nvSpPr>
          <p:cNvPr id="3" name="Pentagon 2"/>
          <p:cNvSpPr/>
          <p:nvPr/>
        </p:nvSpPr>
        <p:spPr>
          <a:xfrm>
            <a:off x="772732" y="1661375"/>
            <a:ext cx="347730" cy="167426"/>
          </a:xfrm>
          <a:prstGeom prst="homePlat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entagon 3"/>
          <p:cNvSpPr/>
          <p:nvPr/>
        </p:nvSpPr>
        <p:spPr>
          <a:xfrm>
            <a:off x="772732" y="3488029"/>
            <a:ext cx="347730" cy="167426"/>
          </a:xfrm>
          <a:prstGeom prst="homePlat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4767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8508" y="478666"/>
            <a:ext cx="5293216" cy="5293216"/>
          </a:xfrm>
          <a:prstGeom prst="rect">
            <a:avLst/>
          </a:prstGeom>
        </p:spPr>
      </p:pic>
    </p:spTree>
    <p:extLst>
      <p:ext uri="{BB962C8B-B14F-4D97-AF65-F5344CB8AC3E}">
        <p14:creationId xmlns:p14="http://schemas.microsoft.com/office/powerpoint/2010/main" val="7490750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75567" y="2220361"/>
            <a:ext cx="3303661" cy="1569660"/>
          </a:xfrm>
          <a:prstGeom prst="rect">
            <a:avLst/>
          </a:prstGeom>
          <a:noFill/>
        </p:spPr>
        <p:txBody>
          <a:bodyPr wrap="none" lIns="91440" tIns="45720" rIns="91440" bIns="45720">
            <a:spAutoFit/>
          </a:bodyPr>
          <a:lstStyle/>
          <a:p>
            <a:r>
              <a:rPr lang="fr-FR" sz="9600" b="1" dirty="0" err="1">
                <a:effectLst>
                  <a:outerShdw blurRad="38100" dist="38100" dir="2700000" algn="tl">
                    <a:srgbClr val="000000">
                      <a:alpha val="43137"/>
                    </a:srgbClr>
                  </a:outerShdw>
                </a:effectLst>
                <a:latin typeface="Adobe Caslon Pro Bold" panose="0205070206050A020403" pitchFamily="18" charset="0"/>
              </a:rPr>
              <a:t>Views</a:t>
            </a:r>
            <a:endParaRPr lang="en-US" sz="9600" dirty="0">
              <a:effectLst>
                <a:outerShdw blurRad="38100" dist="38100" dir="2700000" algn="tl">
                  <a:srgbClr val="000000">
                    <a:alpha val="43137"/>
                  </a:srgbClr>
                </a:outerShdw>
              </a:effectLst>
              <a:latin typeface="Adobe Caslon Pro Bold" panose="0205070206050A020403" pitchFamily="18" charset="0"/>
            </a:endParaRPr>
          </a:p>
        </p:txBody>
      </p:sp>
    </p:spTree>
    <p:extLst>
      <p:ext uri="{BB962C8B-B14F-4D97-AF65-F5344CB8AC3E}">
        <p14:creationId xmlns:p14="http://schemas.microsoft.com/office/powerpoint/2010/main" val="15470821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2130" y="1596980"/>
            <a:ext cx="9672033" cy="3046988"/>
          </a:xfrm>
          <a:prstGeom prst="rect">
            <a:avLst/>
          </a:prstGeom>
          <a:solidFill>
            <a:schemeClr val="accent1">
              <a:lumMod val="60000"/>
              <a:lumOff val="40000"/>
            </a:schemeClr>
          </a:solidFill>
          <a:ln w="28575">
            <a:solidFill>
              <a:srgbClr val="82847C"/>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just"/>
            <a:r>
              <a:rPr lang="fr-FR" sz="2400" dirty="0"/>
              <a:t>Une vue est le résultat d'un travail MAPREDUCE = une liste de paires (clé, valeur</a:t>
            </a:r>
            <a:r>
              <a:rPr lang="fr-FR" sz="2400" dirty="0" smtClean="0"/>
              <a:t>).</a:t>
            </a:r>
          </a:p>
          <a:p>
            <a:pPr algn="just"/>
            <a:endParaRPr lang="en-US" sz="2400" dirty="0"/>
          </a:p>
          <a:p>
            <a:pPr algn="just"/>
            <a:r>
              <a:rPr lang="fr-FR" sz="2400" dirty="0"/>
              <a:t>• </a:t>
            </a:r>
            <a:r>
              <a:rPr lang="fr-FR" sz="2400" dirty="0" err="1"/>
              <a:t>CouchDB</a:t>
            </a:r>
            <a:r>
              <a:rPr lang="fr-FR" sz="2400" dirty="0"/>
              <a:t> fournit un modèle de vue. Les </a:t>
            </a:r>
            <a:r>
              <a:rPr lang="fr-FR" sz="2400" dirty="0" err="1"/>
              <a:t>views</a:t>
            </a:r>
            <a:r>
              <a:rPr lang="fr-FR" sz="2400" dirty="0"/>
              <a:t> sont la méthode d'agrégation et de création de rapports sur les documents dans une base de données. Elles sont créées à la demande pour </a:t>
            </a:r>
            <a:r>
              <a:rPr lang="fr-FR" sz="2400" dirty="0" err="1"/>
              <a:t>aggregate</a:t>
            </a:r>
            <a:r>
              <a:rPr lang="fr-FR" sz="2400" dirty="0"/>
              <a:t>, joindre et créer des rapports sur les documents de base de données. On peut avoir plusieurs représentations de </a:t>
            </a:r>
            <a:r>
              <a:rPr lang="fr-FR" sz="2400" dirty="0" err="1"/>
              <a:t>views</a:t>
            </a:r>
            <a:r>
              <a:rPr lang="fr-FR" sz="2400" dirty="0"/>
              <a:t> des mêmes données.</a:t>
            </a:r>
            <a:endParaRPr lang="en-US" sz="2400" dirty="0"/>
          </a:p>
        </p:txBody>
      </p:sp>
    </p:spTree>
    <p:extLst>
      <p:ext uri="{BB962C8B-B14F-4D97-AF65-F5344CB8AC3E}">
        <p14:creationId xmlns:p14="http://schemas.microsoft.com/office/powerpoint/2010/main" val="35882188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61922" y="2439301"/>
            <a:ext cx="6412333" cy="1446550"/>
          </a:xfrm>
          <a:prstGeom prst="rect">
            <a:avLst/>
          </a:prstGeom>
          <a:noFill/>
        </p:spPr>
        <p:txBody>
          <a:bodyPr wrap="none" lIns="91440" tIns="45720" rIns="91440" bIns="45720">
            <a:spAutoFit/>
          </a:bodyPr>
          <a:lstStyle/>
          <a:p>
            <a:r>
              <a:rPr lang="fr-FR" sz="8800" b="1" dirty="0" err="1">
                <a:ln w="0"/>
                <a:effectLst>
                  <a:outerShdw blurRad="38100" dist="19050" dir="2700000" algn="tl" rotWithShape="0">
                    <a:schemeClr val="dk1">
                      <a:alpha val="40000"/>
                    </a:schemeClr>
                  </a:outerShdw>
                </a:effectLst>
                <a:latin typeface="Adobe Caslon Pro Bold" panose="0205070206050A020403" pitchFamily="18" charset="0"/>
              </a:rPr>
              <a:t>Map</a:t>
            </a:r>
            <a:r>
              <a:rPr lang="fr-FR" sz="8800" b="1" dirty="0">
                <a:ln w="0"/>
                <a:effectLst>
                  <a:outerShdw blurRad="38100" dist="19050" dir="2700000" algn="tl" rotWithShape="0">
                    <a:schemeClr val="dk1">
                      <a:alpha val="40000"/>
                    </a:schemeClr>
                  </a:outerShdw>
                </a:effectLst>
                <a:latin typeface="Adobe Caslon Pro Bold" panose="0205070206050A020403" pitchFamily="18" charset="0"/>
              </a:rPr>
              <a:t>/</a:t>
            </a:r>
            <a:r>
              <a:rPr lang="fr-FR" sz="8800" b="1" dirty="0" err="1">
                <a:ln w="0"/>
                <a:effectLst>
                  <a:outerShdw blurRad="38100" dist="19050" dir="2700000" algn="tl" rotWithShape="0">
                    <a:schemeClr val="dk1">
                      <a:alpha val="40000"/>
                    </a:schemeClr>
                  </a:outerShdw>
                </a:effectLst>
                <a:latin typeface="Adobe Caslon Pro Bold" panose="0205070206050A020403" pitchFamily="18" charset="0"/>
              </a:rPr>
              <a:t>Reduce</a:t>
            </a:r>
            <a:endParaRPr lang="en-US" sz="8800" b="1" dirty="0">
              <a:ln w="0"/>
              <a:effectLst>
                <a:outerShdw blurRad="38100" dist="19050" dir="2700000" algn="tl" rotWithShape="0">
                  <a:schemeClr val="dk1">
                    <a:alpha val="40000"/>
                  </a:schemeClr>
                </a:outerShdw>
              </a:effectLst>
              <a:latin typeface="Adobe Caslon Pro Bold" panose="0205070206050A020403" pitchFamily="18" charset="0"/>
            </a:endParaRPr>
          </a:p>
        </p:txBody>
      </p:sp>
    </p:spTree>
    <p:extLst>
      <p:ext uri="{BB962C8B-B14F-4D97-AF65-F5344CB8AC3E}">
        <p14:creationId xmlns:p14="http://schemas.microsoft.com/office/powerpoint/2010/main" val="26278994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3797" y="1004552"/>
            <a:ext cx="8912180" cy="5078313"/>
          </a:xfrm>
          <a:prstGeom prst="rect">
            <a:avLst/>
          </a:prstGeom>
          <a:noFill/>
        </p:spPr>
        <p:txBody>
          <a:bodyPr wrap="square" rtlCol="0">
            <a:spAutoFit/>
          </a:bodyPr>
          <a:lstStyle/>
          <a:p>
            <a:r>
              <a:rPr lang="fr-FR" dirty="0" err="1"/>
              <a:t>Map</a:t>
            </a:r>
            <a:r>
              <a:rPr lang="fr-FR" dirty="0"/>
              <a:t> (): procédure qui effectue le filtrage et le tri, </a:t>
            </a:r>
            <a:r>
              <a:rPr lang="fr-FR" dirty="0" smtClean="0"/>
              <a:t>extrait </a:t>
            </a:r>
            <a:r>
              <a:rPr lang="fr-FR" dirty="0"/>
              <a:t>des données</a:t>
            </a:r>
            <a:endParaRPr lang="en-US" dirty="0"/>
          </a:p>
          <a:p>
            <a:endParaRPr lang="en-US" dirty="0" smtClean="0"/>
          </a:p>
          <a:p>
            <a:r>
              <a:rPr lang="en-US" dirty="0" smtClean="0">
                <a:solidFill>
                  <a:schemeClr val="bg1">
                    <a:lumMod val="50000"/>
                  </a:schemeClr>
                </a:solidFill>
              </a:rPr>
              <a:t>function(doc</a:t>
            </a:r>
            <a:r>
              <a:rPr lang="en-US" dirty="0">
                <a:solidFill>
                  <a:schemeClr val="bg1">
                    <a:lumMod val="50000"/>
                  </a:schemeClr>
                </a:solidFill>
              </a:rPr>
              <a:t>)</a:t>
            </a:r>
          </a:p>
          <a:p>
            <a:r>
              <a:rPr lang="en-US" dirty="0">
                <a:solidFill>
                  <a:schemeClr val="bg1">
                    <a:lumMod val="50000"/>
                  </a:schemeClr>
                </a:solidFill>
              </a:rPr>
              <a:t>{</a:t>
            </a:r>
          </a:p>
          <a:p>
            <a:r>
              <a:rPr lang="en-US" dirty="0" smtClean="0">
                <a:solidFill>
                  <a:schemeClr val="bg1">
                    <a:lumMod val="50000"/>
                  </a:schemeClr>
                </a:solidFill>
              </a:rPr>
              <a:t>	emit(</a:t>
            </a:r>
            <a:r>
              <a:rPr lang="en-US" dirty="0" err="1" smtClean="0">
                <a:solidFill>
                  <a:schemeClr val="bg1">
                    <a:lumMod val="50000"/>
                  </a:schemeClr>
                </a:solidFill>
              </a:rPr>
              <a:t>doc.title</a:t>
            </a:r>
            <a:r>
              <a:rPr lang="en-US" dirty="0">
                <a:solidFill>
                  <a:schemeClr val="bg1">
                    <a:lumMod val="50000"/>
                  </a:schemeClr>
                </a:solidFill>
              </a:rPr>
              <a:t>, </a:t>
            </a:r>
            <a:r>
              <a:rPr lang="en-US" dirty="0" err="1">
                <a:solidFill>
                  <a:schemeClr val="bg1">
                    <a:lumMod val="50000"/>
                  </a:schemeClr>
                </a:solidFill>
              </a:rPr>
              <a:t>doc.director</a:t>
            </a:r>
            <a:r>
              <a:rPr lang="en-US" dirty="0">
                <a:solidFill>
                  <a:schemeClr val="bg1">
                    <a:lumMod val="50000"/>
                  </a:schemeClr>
                </a:solidFill>
              </a:rPr>
              <a:t>)</a:t>
            </a:r>
          </a:p>
          <a:p>
            <a:r>
              <a:rPr lang="en-US" dirty="0">
                <a:solidFill>
                  <a:schemeClr val="bg1">
                    <a:lumMod val="50000"/>
                  </a:schemeClr>
                </a:solidFill>
              </a:rPr>
              <a:t>}</a:t>
            </a:r>
          </a:p>
          <a:p>
            <a:endParaRPr lang="fr-FR" dirty="0" smtClean="0"/>
          </a:p>
          <a:p>
            <a:r>
              <a:rPr lang="fr-FR" dirty="0" err="1" smtClean="0"/>
              <a:t>Reduce</a:t>
            </a:r>
            <a:r>
              <a:rPr lang="fr-FR" dirty="0" smtClean="0"/>
              <a:t> </a:t>
            </a:r>
            <a:r>
              <a:rPr lang="fr-FR" dirty="0"/>
              <a:t>(): Méthode qui effectue une opération de résumé (exemple count, somme), </a:t>
            </a:r>
            <a:r>
              <a:rPr lang="fr-FR" dirty="0" err="1"/>
              <a:t>reduce</a:t>
            </a:r>
            <a:r>
              <a:rPr lang="fr-FR" dirty="0"/>
              <a:t> est l'agrégation de données</a:t>
            </a:r>
            <a:endParaRPr lang="en-US" dirty="0"/>
          </a:p>
          <a:p>
            <a:endParaRPr lang="en-US" dirty="0" smtClean="0"/>
          </a:p>
          <a:p>
            <a:r>
              <a:rPr lang="en-US" dirty="0" smtClean="0">
                <a:solidFill>
                  <a:schemeClr val="bg1">
                    <a:lumMod val="50000"/>
                  </a:schemeClr>
                </a:solidFill>
              </a:rPr>
              <a:t>function </a:t>
            </a:r>
            <a:r>
              <a:rPr lang="en-US" dirty="0">
                <a:solidFill>
                  <a:schemeClr val="bg1">
                    <a:lumMod val="50000"/>
                  </a:schemeClr>
                </a:solidFill>
              </a:rPr>
              <a:t>(key, values) {</a:t>
            </a:r>
          </a:p>
          <a:p>
            <a:r>
              <a:rPr lang="en-US" dirty="0" smtClean="0">
                <a:solidFill>
                  <a:schemeClr val="bg1">
                    <a:lumMod val="50000"/>
                  </a:schemeClr>
                </a:solidFill>
              </a:rPr>
              <a:t>	return </a:t>
            </a:r>
            <a:r>
              <a:rPr lang="en-US" dirty="0" err="1">
                <a:solidFill>
                  <a:schemeClr val="bg1">
                    <a:lumMod val="50000"/>
                  </a:schemeClr>
                </a:solidFill>
              </a:rPr>
              <a:t>values.length</a:t>
            </a:r>
            <a:r>
              <a:rPr lang="en-US" dirty="0">
                <a:solidFill>
                  <a:schemeClr val="bg1">
                    <a:lumMod val="50000"/>
                  </a:schemeClr>
                </a:solidFill>
              </a:rPr>
              <a:t>;</a:t>
            </a:r>
          </a:p>
          <a:p>
            <a:r>
              <a:rPr lang="en-US" dirty="0">
                <a:solidFill>
                  <a:schemeClr val="bg1">
                    <a:lumMod val="50000"/>
                  </a:schemeClr>
                </a:solidFill>
              </a:rPr>
              <a:t>}</a:t>
            </a:r>
          </a:p>
          <a:p>
            <a:endParaRPr lang="fr-FR" dirty="0" smtClean="0"/>
          </a:p>
          <a:p>
            <a:r>
              <a:rPr lang="fr-FR" dirty="0" smtClean="0"/>
              <a:t>La </a:t>
            </a:r>
            <a:r>
              <a:rPr lang="fr-FR" dirty="0"/>
              <a:t>combinaison d'une </a:t>
            </a:r>
            <a:r>
              <a:rPr lang="fr-FR" dirty="0" err="1"/>
              <a:t>Map</a:t>
            </a:r>
            <a:r>
              <a:rPr lang="fr-FR" dirty="0"/>
              <a:t> et d'une fonction </a:t>
            </a:r>
            <a:r>
              <a:rPr lang="fr-FR" dirty="0" err="1" smtClean="0"/>
              <a:t>reduce</a:t>
            </a:r>
            <a:r>
              <a:rPr lang="fr-FR" dirty="0" smtClean="0"/>
              <a:t> </a:t>
            </a:r>
            <a:r>
              <a:rPr lang="fr-FR" dirty="0"/>
              <a:t>s'appelle </a:t>
            </a:r>
            <a:r>
              <a:rPr lang="fr-FR" dirty="0" err="1"/>
              <a:t>view</a:t>
            </a:r>
            <a:r>
              <a:rPr lang="fr-FR" dirty="0"/>
              <a:t> dans la terminologie de </a:t>
            </a:r>
            <a:r>
              <a:rPr lang="fr-FR" dirty="0" err="1"/>
              <a:t>CouchDB</a:t>
            </a:r>
            <a:r>
              <a:rPr lang="fr-FR" dirty="0"/>
              <a:t>.</a:t>
            </a:r>
            <a:endParaRPr lang="en-US" dirty="0"/>
          </a:p>
          <a:p>
            <a:r>
              <a:rPr lang="fr-FR" dirty="0"/>
              <a:t> </a:t>
            </a:r>
            <a:endParaRPr lang="en-US" dirty="0"/>
          </a:p>
          <a:p>
            <a:endParaRPr lang="en-US" dirty="0"/>
          </a:p>
        </p:txBody>
      </p:sp>
    </p:spTree>
    <p:extLst>
      <p:ext uri="{BB962C8B-B14F-4D97-AF65-F5344CB8AC3E}">
        <p14:creationId xmlns:p14="http://schemas.microsoft.com/office/powerpoint/2010/main" val="26169878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9257" y="1236372"/>
            <a:ext cx="8152326" cy="16613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b="1" dirty="0"/>
              <a:t>Les fonctions de </a:t>
            </a:r>
            <a:r>
              <a:rPr lang="fr-FR" sz="2000" b="1" dirty="0" err="1"/>
              <a:t>Map</a:t>
            </a:r>
            <a:r>
              <a:rPr lang="fr-FR" sz="2000" b="1" dirty="0"/>
              <a:t> </a:t>
            </a:r>
            <a:r>
              <a:rPr lang="fr-FR" sz="2000" dirty="0"/>
              <a:t>sont appelées une fois avec document comme argument. La fonction peut choisir d'ignorer le document ou d'émettre une ou plusieurs </a:t>
            </a:r>
            <a:r>
              <a:rPr lang="fr-FR" sz="2000" dirty="0" err="1"/>
              <a:t>view</a:t>
            </a:r>
            <a:r>
              <a:rPr lang="fr-FR" sz="2000" dirty="0"/>
              <a:t>  en tant que paires clé / valeur.</a:t>
            </a:r>
            <a:endParaRPr lang="en-US" sz="2000" dirty="0"/>
          </a:p>
        </p:txBody>
      </p:sp>
      <p:sp>
        <p:nvSpPr>
          <p:cNvPr id="3" name="Rectangle 2"/>
          <p:cNvSpPr/>
          <p:nvPr/>
        </p:nvSpPr>
        <p:spPr>
          <a:xfrm>
            <a:off x="2099257" y="3462271"/>
            <a:ext cx="8152326" cy="166137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b="1" dirty="0"/>
              <a:t>la fonction </a:t>
            </a:r>
            <a:r>
              <a:rPr lang="fr-FR" sz="2000" b="1" dirty="0" err="1" smtClean="0"/>
              <a:t>Reduce</a:t>
            </a:r>
            <a:r>
              <a:rPr lang="fr-FR" sz="2000" b="1" dirty="0" smtClean="0"/>
              <a:t> </a:t>
            </a:r>
            <a:r>
              <a:rPr lang="fr-FR" sz="2000" dirty="0" smtClean="0"/>
              <a:t>réduit </a:t>
            </a:r>
            <a:r>
              <a:rPr lang="fr-FR" sz="2000" dirty="0"/>
              <a:t>le résultat d'une </a:t>
            </a:r>
            <a:r>
              <a:rPr lang="fr-FR" sz="2000" dirty="0" err="1"/>
              <a:t>Map</a:t>
            </a:r>
            <a:r>
              <a:rPr lang="fr-FR" sz="2000" dirty="0"/>
              <a:t> à une seule valeur, est appelée après la fonction de </a:t>
            </a:r>
            <a:r>
              <a:rPr lang="fr-FR" sz="2000" dirty="0" err="1"/>
              <a:t>Map</a:t>
            </a:r>
            <a:r>
              <a:rPr lang="fr-FR" sz="2000" dirty="0"/>
              <a:t> automatiquement.</a:t>
            </a:r>
            <a:endParaRPr lang="en-US" sz="2000" dirty="0"/>
          </a:p>
          <a:p>
            <a:endParaRPr lang="en-US" dirty="0"/>
          </a:p>
        </p:txBody>
      </p:sp>
    </p:spTree>
    <p:extLst>
      <p:ext uri="{BB962C8B-B14F-4D97-AF65-F5344CB8AC3E}">
        <p14:creationId xmlns:p14="http://schemas.microsoft.com/office/powerpoint/2010/main" val="20163476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40716" y="2091572"/>
            <a:ext cx="3980129" cy="1862048"/>
          </a:xfrm>
          <a:prstGeom prst="rect">
            <a:avLst/>
          </a:prstGeom>
          <a:noFill/>
        </p:spPr>
        <p:txBody>
          <a:bodyPr wrap="none" lIns="91440" tIns="45720" rIns="91440" bIns="45720">
            <a:spAutoFit/>
          </a:bodyPr>
          <a:lstStyle/>
          <a:p>
            <a:r>
              <a:rPr lang="fr-FR" sz="11500" b="1" dirty="0">
                <a:effectLst>
                  <a:outerShdw blurRad="38100" dist="38100" dir="2700000" algn="tl">
                    <a:srgbClr val="000000">
                      <a:alpha val="43137"/>
                    </a:srgbClr>
                  </a:outerShdw>
                </a:effectLst>
                <a:latin typeface="Adobe Caslon Pro Bold" panose="0205070206050A020403" pitchFamily="18" charset="0"/>
              </a:rPr>
              <a:t>Futon</a:t>
            </a:r>
            <a:endParaRPr lang="en-US" sz="11500" dirty="0">
              <a:effectLst>
                <a:outerShdw blurRad="38100" dist="38100" dir="2700000" algn="tl">
                  <a:srgbClr val="000000">
                    <a:alpha val="43137"/>
                  </a:srgbClr>
                </a:outerShdw>
              </a:effectLst>
              <a:latin typeface="Adobe Caslon Pro Bold" panose="0205070206050A020403" pitchFamily="18" charset="0"/>
            </a:endParaRPr>
          </a:p>
        </p:txBody>
      </p:sp>
    </p:spTree>
    <p:extLst>
      <p:ext uri="{BB962C8B-B14F-4D97-AF65-F5344CB8AC3E}">
        <p14:creationId xmlns:p14="http://schemas.microsoft.com/office/powerpoint/2010/main" val="20735993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815922" y="1365161"/>
            <a:ext cx="8590208" cy="3335628"/>
          </a:xfrm>
          <a:prstGeom prst="roundRect">
            <a:avLst/>
          </a:prstGeom>
          <a:ln>
            <a:solidFill>
              <a:schemeClr val="bg1"/>
            </a:solidFill>
          </a:ln>
        </p:spPr>
        <p:style>
          <a:lnRef idx="2">
            <a:schemeClr val="dk1"/>
          </a:lnRef>
          <a:fillRef idx="1002">
            <a:schemeClr val="dk2"/>
          </a:fillRef>
          <a:effectRef idx="0">
            <a:schemeClr val="dk1"/>
          </a:effectRef>
          <a:fontRef idx="minor">
            <a:schemeClr val="dk1"/>
          </a:fontRef>
        </p:style>
        <p:txBody>
          <a:bodyPr rtlCol="0" anchor="ctr"/>
          <a:lstStyle/>
          <a:p>
            <a:endParaRPr lang="fr-FR" sz="2200" dirty="0" smtClean="0"/>
          </a:p>
          <a:p>
            <a:r>
              <a:rPr lang="fr-FR" sz="2200" b="1" dirty="0" smtClean="0">
                <a:solidFill>
                  <a:schemeClr val="bg1"/>
                </a:solidFill>
              </a:rPr>
              <a:t>Futon</a:t>
            </a:r>
            <a:r>
              <a:rPr lang="fr-FR" sz="2200" dirty="0" smtClean="0">
                <a:solidFill>
                  <a:schemeClr val="bg1"/>
                </a:solidFill>
              </a:rPr>
              <a:t> </a:t>
            </a:r>
            <a:r>
              <a:rPr lang="fr-FR" sz="2200" dirty="0">
                <a:solidFill>
                  <a:schemeClr val="bg1"/>
                </a:solidFill>
              </a:rPr>
              <a:t>est la console d'administration intégrée de </a:t>
            </a:r>
            <a:r>
              <a:rPr lang="fr-FR" sz="2200" dirty="0" err="1">
                <a:solidFill>
                  <a:schemeClr val="bg1"/>
                </a:solidFill>
              </a:rPr>
              <a:t>CouchDB</a:t>
            </a:r>
            <a:r>
              <a:rPr lang="fr-FR" sz="2200" dirty="0">
                <a:solidFill>
                  <a:schemeClr val="bg1"/>
                </a:solidFill>
              </a:rPr>
              <a:t>. Il fournit une interface graphique simple à l'aide de laquelle on peut interagir avec </a:t>
            </a:r>
            <a:r>
              <a:rPr lang="fr-FR" sz="2200" dirty="0" err="1">
                <a:solidFill>
                  <a:schemeClr val="bg1"/>
                </a:solidFill>
              </a:rPr>
              <a:t>CouchDB</a:t>
            </a:r>
            <a:r>
              <a:rPr lang="fr-FR" sz="2200" dirty="0">
                <a:solidFill>
                  <a:schemeClr val="bg1"/>
                </a:solidFill>
              </a:rPr>
              <a:t>. C'est une interface naïve et elle offre un accès complet à toutes les fonctionnalités de </a:t>
            </a:r>
            <a:r>
              <a:rPr lang="fr-FR" sz="2200" dirty="0" err="1">
                <a:solidFill>
                  <a:schemeClr val="bg1"/>
                </a:solidFill>
              </a:rPr>
              <a:t>CouchDB</a:t>
            </a:r>
            <a:r>
              <a:rPr lang="fr-FR" sz="2200" dirty="0">
                <a:solidFill>
                  <a:schemeClr val="bg1"/>
                </a:solidFill>
              </a:rPr>
              <a:t>.</a:t>
            </a:r>
            <a:endParaRPr lang="en-US" sz="2200" dirty="0">
              <a:solidFill>
                <a:schemeClr val="bg1"/>
              </a:solidFill>
            </a:endParaRPr>
          </a:p>
          <a:p>
            <a:r>
              <a:rPr lang="fr-FR" sz="2200" dirty="0">
                <a:solidFill>
                  <a:schemeClr val="bg1"/>
                </a:solidFill>
              </a:rPr>
              <a:t>En utilisant les en-têtes de requête http on peut communiquer avec </a:t>
            </a:r>
            <a:r>
              <a:rPr lang="fr-FR" sz="2200" dirty="0" err="1">
                <a:solidFill>
                  <a:schemeClr val="bg1"/>
                </a:solidFill>
              </a:rPr>
              <a:t>CouchDB</a:t>
            </a:r>
            <a:r>
              <a:rPr lang="fr-FR" sz="2200" dirty="0">
                <a:solidFill>
                  <a:schemeClr val="bg1"/>
                </a:solidFill>
              </a:rPr>
              <a:t>.</a:t>
            </a:r>
            <a:endParaRPr lang="en-US" sz="2200" dirty="0">
              <a:solidFill>
                <a:schemeClr val="bg1"/>
              </a:solidFill>
            </a:endParaRPr>
          </a:p>
          <a:p>
            <a:r>
              <a:rPr lang="fr-FR" b="1" dirty="0">
                <a:solidFill>
                  <a:schemeClr val="bg1"/>
                </a:solidFill>
              </a:rPr>
              <a:t> </a:t>
            </a:r>
            <a:endParaRPr lang="en-US" dirty="0">
              <a:solidFill>
                <a:schemeClr val="bg1"/>
              </a:solidFill>
            </a:endParaRPr>
          </a:p>
        </p:txBody>
      </p:sp>
    </p:spTree>
    <p:extLst>
      <p:ext uri="{BB962C8B-B14F-4D97-AF65-F5344CB8AC3E}">
        <p14:creationId xmlns:p14="http://schemas.microsoft.com/office/powerpoint/2010/main" val="8442014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603" y="0"/>
            <a:ext cx="10058400" cy="6724036"/>
          </a:xfrm>
          <a:prstGeom prst="rect">
            <a:avLst/>
          </a:prstGeom>
        </p:spPr>
      </p:pic>
    </p:spTree>
    <p:extLst>
      <p:ext uri="{BB962C8B-B14F-4D97-AF65-F5344CB8AC3E}">
        <p14:creationId xmlns:p14="http://schemas.microsoft.com/office/powerpoint/2010/main" val="524367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6103" y="2556518"/>
            <a:ext cx="10263772" cy="1323439"/>
          </a:xfrm>
          <a:prstGeom prst="rect">
            <a:avLst/>
          </a:prstGeom>
          <a:noFill/>
        </p:spPr>
        <p:txBody>
          <a:bodyPr wrap="none" lIns="91440" tIns="45720" rIns="91440" bIns="45720">
            <a:spAutoFit/>
          </a:bodyPr>
          <a:lstStyle/>
          <a:p>
            <a:pPr algn="ctr"/>
            <a:r>
              <a:rPr lang="fr-FR" sz="4000" b="1" dirty="0">
                <a:effectLst>
                  <a:outerShdw blurRad="38100" dist="38100" dir="2700000" algn="tl">
                    <a:srgbClr val="000000">
                      <a:alpha val="43137"/>
                    </a:srgbClr>
                  </a:outerShdw>
                </a:effectLst>
              </a:rPr>
              <a:t>L'utilitaire </a:t>
            </a:r>
            <a:r>
              <a:rPr lang="fr-FR" sz="4000" b="1" dirty="0" err="1">
                <a:effectLst>
                  <a:outerShdw blurRad="38100" dist="38100" dir="2700000" algn="tl">
                    <a:srgbClr val="000000">
                      <a:alpha val="43137"/>
                    </a:srgbClr>
                  </a:outerShdw>
                </a:effectLst>
              </a:rPr>
              <a:t>cURL</a:t>
            </a:r>
            <a:r>
              <a:rPr lang="fr-FR" sz="4000" b="1" dirty="0">
                <a:effectLst>
                  <a:outerShdw blurRad="38100" dist="38100" dir="2700000" algn="tl">
                    <a:srgbClr val="000000">
                      <a:alpha val="43137"/>
                    </a:srgbClr>
                  </a:outerShdw>
                </a:effectLst>
              </a:rPr>
              <a:t> est un moyen de </a:t>
            </a:r>
            <a:r>
              <a:rPr lang="fr-FR" sz="4000" b="1" dirty="0" smtClean="0">
                <a:effectLst>
                  <a:outerShdw blurRad="38100" dist="38100" dir="2700000" algn="tl">
                    <a:srgbClr val="000000">
                      <a:alpha val="43137"/>
                    </a:srgbClr>
                  </a:outerShdw>
                </a:effectLst>
              </a:rPr>
              <a:t>communiquer</a:t>
            </a:r>
          </a:p>
          <a:p>
            <a:pPr algn="ctr"/>
            <a:r>
              <a:rPr lang="fr-FR" sz="4000" b="1" dirty="0" smtClean="0">
                <a:effectLst>
                  <a:outerShdw blurRad="38100" dist="38100" dir="2700000" algn="tl">
                    <a:srgbClr val="000000">
                      <a:alpha val="43137"/>
                    </a:srgbClr>
                  </a:outerShdw>
                </a:effectLst>
              </a:rPr>
              <a:t> </a:t>
            </a:r>
            <a:r>
              <a:rPr lang="fr-FR" sz="4000" b="1" dirty="0">
                <a:effectLst>
                  <a:outerShdw blurRad="38100" dist="38100" dir="2700000" algn="tl">
                    <a:srgbClr val="000000">
                      <a:alpha val="43137"/>
                    </a:srgbClr>
                  </a:outerShdw>
                </a:effectLst>
              </a:rPr>
              <a:t>avec </a:t>
            </a:r>
            <a:r>
              <a:rPr lang="fr-FR" sz="4000" b="1" dirty="0" err="1" smtClean="0">
                <a:effectLst>
                  <a:outerShdw blurRad="38100" dist="38100" dir="2700000" algn="tl">
                    <a:srgbClr val="000000">
                      <a:alpha val="43137"/>
                    </a:srgbClr>
                  </a:outerShdw>
                </a:effectLst>
              </a:rPr>
              <a:t>CouchDB</a:t>
            </a:r>
            <a:endParaRPr lang="en-US" sz="4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210385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2889" y="502277"/>
            <a:ext cx="8912181" cy="5724644"/>
          </a:xfrm>
          <a:prstGeom prst="rect">
            <a:avLst/>
          </a:prstGeom>
          <a:noFill/>
        </p:spPr>
        <p:txBody>
          <a:bodyPr wrap="square" rtlCol="0">
            <a:spAutoFit/>
          </a:bodyPr>
          <a:lstStyle/>
          <a:p>
            <a:pPr algn="just"/>
            <a:r>
              <a:rPr lang="fr-FR" sz="2000" b="1" dirty="0"/>
              <a:t>Lors de la communication avec </a:t>
            </a:r>
            <a:r>
              <a:rPr lang="fr-FR" sz="2000" b="1" dirty="0" err="1"/>
              <a:t>CouchDB</a:t>
            </a:r>
            <a:r>
              <a:rPr lang="fr-FR" sz="2000" b="1" dirty="0"/>
              <a:t>, certaines options de </a:t>
            </a:r>
            <a:r>
              <a:rPr lang="fr-FR" sz="2000" b="1" dirty="0" err="1"/>
              <a:t>cURL</a:t>
            </a:r>
            <a:r>
              <a:rPr lang="fr-FR" sz="2000" b="1" dirty="0"/>
              <a:t> ont été largement utilisées. Voici les descriptions de certaines options importantes</a:t>
            </a:r>
            <a:r>
              <a:rPr lang="fr-FR" sz="2000" b="1" dirty="0" smtClean="0"/>
              <a:t>:</a:t>
            </a:r>
          </a:p>
          <a:p>
            <a:pPr algn="just"/>
            <a:endParaRPr lang="en-US" sz="2000" b="1" dirty="0"/>
          </a:p>
          <a:p>
            <a:pPr algn="just"/>
            <a:r>
              <a:rPr lang="fr-FR" dirty="0"/>
              <a:t>-X flag</a:t>
            </a:r>
            <a:endParaRPr lang="en-US" dirty="0"/>
          </a:p>
          <a:p>
            <a:pPr algn="just"/>
            <a:r>
              <a:rPr lang="fr-FR" dirty="0"/>
              <a:t>Lors de la communication avec un serveur HTTP, l'option -X permet de spécifier une méthode de requête (GET, POST, PUT, etc.) pour remplacer la méthode par défaut (GET</a:t>
            </a:r>
            <a:r>
              <a:rPr lang="fr-FR" dirty="0" smtClean="0"/>
              <a:t>).</a:t>
            </a:r>
          </a:p>
          <a:p>
            <a:pPr algn="just"/>
            <a:endParaRPr lang="en-US" dirty="0"/>
          </a:p>
          <a:p>
            <a:pPr algn="just"/>
            <a:r>
              <a:rPr lang="fr-FR" dirty="0" err="1"/>
              <a:t>curl</a:t>
            </a:r>
            <a:r>
              <a:rPr lang="fr-FR" dirty="0"/>
              <a:t> -X GET </a:t>
            </a:r>
            <a:r>
              <a:rPr lang="fr-FR" u="sng" dirty="0" smtClean="0">
                <a:hlinkClick r:id="rId2"/>
              </a:rPr>
              <a:t>http://127.0.0.1:5984/_all_dbs</a:t>
            </a:r>
            <a:r>
              <a:rPr lang="fr-FR" dirty="0" smtClean="0"/>
              <a:t> =&gt; </a:t>
            </a:r>
            <a:r>
              <a:rPr lang="fr-FR" dirty="0"/>
              <a:t>liste toutes les bases de </a:t>
            </a:r>
            <a:r>
              <a:rPr lang="fr-FR" dirty="0" smtClean="0"/>
              <a:t>données</a:t>
            </a:r>
          </a:p>
          <a:p>
            <a:pPr algn="just"/>
            <a:endParaRPr lang="en-US" dirty="0"/>
          </a:p>
          <a:p>
            <a:pPr algn="just"/>
            <a:r>
              <a:rPr lang="fr-FR" dirty="0" err="1"/>
              <a:t>curl</a:t>
            </a:r>
            <a:r>
              <a:rPr lang="fr-FR" dirty="0"/>
              <a:t> -X PUT </a:t>
            </a:r>
            <a:r>
              <a:rPr lang="fr-FR" u="sng" dirty="0">
                <a:hlinkClick r:id="rId3"/>
              </a:rPr>
              <a:t>http://127.0.0.1:5984/database_name</a:t>
            </a:r>
            <a:r>
              <a:rPr lang="fr-FR" dirty="0"/>
              <a:t> =&gt; créer une base de </a:t>
            </a:r>
            <a:r>
              <a:rPr lang="fr-FR" dirty="0" smtClean="0"/>
              <a:t>données</a:t>
            </a:r>
          </a:p>
          <a:p>
            <a:pPr algn="just"/>
            <a:endParaRPr lang="en-US" dirty="0"/>
          </a:p>
          <a:p>
            <a:pPr algn="just"/>
            <a:r>
              <a:rPr lang="fr-FR" dirty="0"/>
              <a:t>-H</a:t>
            </a:r>
            <a:endParaRPr lang="en-US" dirty="0"/>
          </a:p>
          <a:p>
            <a:pPr algn="just"/>
            <a:r>
              <a:rPr lang="fr-FR" dirty="0"/>
              <a:t>Cet indicateur spécifie un en-tête personnalisé à transmettre au serveur. </a:t>
            </a:r>
            <a:endParaRPr lang="fr-FR" dirty="0" smtClean="0"/>
          </a:p>
          <a:p>
            <a:pPr algn="just"/>
            <a:endParaRPr lang="en-US" dirty="0"/>
          </a:p>
          <a:p>
            <a:pPr algn="just"/>
            <a:r>
              <a:rPr lang="fr-FR" dirty="0"/>
              <a:t>-d </a:t>
            </a:r>
            <a:r>
              <a:rPr lang="fr-FR" dirty="0" smtClean="0"/>
              <a:t>flag</a:t>
            </a:r>
          </a:p>
          <a:p>
            <a:r>
              <a:rPr lang="fr-FR" dirty="0"/>
              <a:t>En utilisant cet indicateur de </a:t>
            </a:r>
            <a:r>
              <a:rPr lang="fr-FR" dirty="0" err="1"/>
              <a:t>cURL</a:t>
            </a:r>
            <a:r>
              <a:rPr lang="fr-FR" dirty="0"/>
              <a:t>, vous pouvez envoyer des données avec la requête HTTP POST au serveur</a:t>
            </a:r>
            <a:endParaRPr lang="en-US" dirty="0"/>
          </a:p>
          <a:p>
            <a:r>
              <a:rPr lang="en-US" dirty="0"/>
              <a:t>curl -X PUT http://127.0.0.1:5984/my_database/"001" –d '{ " Name " : " Elie " , " age " :" 22 " } =&gt; </a:t>
            </a:r>
            <a:r>
              <a:rPr lang="en-US" dirty="0" err="1"/>
              <a:t>creer</a:t>
            </a:r>
            <a:r>
              <a:rPr lang="en-US" dirty="0"/>
              <a:t> un document</a:t>
            </a:r>
          </a:p>
          <a:p>
            <a:pPr algn="just"/>
            <a:endParaRPr lang="en-US" dirty="0"/>
          </a:p>
        </p:txBody>
      </p:sp>
    </p:spTree>
    <p:extLst>
      <p:ext uri="{BB962C8B-B14F-4D97-AF65-F5344CB8AC3E}">
        <p14:creationId xmlns:p14="http://schemas.microsoft.com/office/powerpoint/2010/main" val="21260478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89408" y="978795"/>
            <a:ext cx="8384146" cy="4585871"/>
          </a:xfrm>
          <a:prstGeom prst="rect">
            <a:avLst/>
          </a:prstGeom>
          <a:noFill/>
        </p:spPr>
        <p:txBody>
          <a:bodyPr wrap="square" rtlCol="0">
            <a:spAutoFit/>
          </a:bodyPr>
          <a:lstStyle/>
          <a:p>
            <a:r>
              <a:rPr lang="en-US" sz="4000" b="1" u="sng" dirty="0" smtClean="0">
                <a:latin typeface="+mj-lt"/>
              </a:rPr>
              <a:t>Plan:</a:t>
            </a:r>
            <a:endParaRPr lang="en-US" sz="3200" b="1" dirty="0" smtClean="0">
              <a:latin typeface="+mj-lt"/>
            </a:endParaRPr>
          </a:p>
          <a:p>
            <a:pPr marL="342900" indent="-342900">
              <a:buFont typeface="+mj-lt"/>
              <a:buAutoNum type="arabicPeriod"/>
            </a:pPr>
            <a:endParaRPr lang="fr-FR" b="1" dirty="0" smtClean="0"/>
          </a:p>
          <a:p>
            <a:pPr marL="342900" indent="-342900">
              <a:buFont typeface="+mj-lt"/>
              <a:buAutoNum type="arabicPeriod"/>
            </a:pPr>
            <a:r>
              <a:rPr lang="fr-FR" b="1" dirty="0" smtClean="0"/>
              <a:t>Présentation </a:t>
            </a:r>
            <a:r>
              <a:rPr lang="fr-FR" b="1" dirty="0"/>
              <a:t>de </a:t>
            </a:r>
            <a:r>
              <a:rPr lang="fr-FR" b="1" dirty="0" err="1"/>
              <a:t>CouchDB</a:t>
            </a:r>
            <a:endParaRPr lang="en-US" dirty="0"/>
          </a:p>
          <a:p>
            <a:pPr marL="342900" indent="-342900">
              <a:buFont typeface="+mj-lt"/>
              <a:buAutoNum type="arabicPeriod"/>
            </a:pPr>
            <a:r>
              <a:rPr lang="fr-FR" b="1" dirty="0"/>
              <a:t>Principaux avantages de </a:t>
            </a:r>
            <a:r>
              <a:rPr lang="fr-FR" b="1" dirty="0" err="1"/>
              <a:t>CouchDB</a:t>
            </a:r>
            <a:endParaRPr lang="en-US" dirty="0"/>
          </a:p>
          <a:p>
            <a:pPr marL="342900" indent="-342900">
              <a:buFont typeface="+mj-lt"/>
              <a:buAutoNum type="arabicPeriod"/>
            </a:pPr>
            <a:r>
              <a:rPr lang="fr-FR" b="1" dirty="0"/>
              <a:t>Document Store</a:t>
            </a:r>
            <a:r>
              <a:rPr lang="fr-FR" dirty="0"/>
              <a:t> </a:t>
            </a:r>
            <a:endParaRPr lang="en-US" dirty="0"/>
          </a:p>
          <a:p>
            <a:pPr marL="342900" indent="-342900">
              <a:buFont typeface="+mj-lt"/>
              <a:buAutoNum type="arabicPeriod"/>
            </a:pPr>
            <a:r>
              <a:rPr lang="fr-FR" b="1" dirty="0"/>
              <a:t>Qu'est-ce que </a:t>
            </a:r>
            <a:r>
              <a:rPr lang="fr-FR" b="1" dirty="0" err="1"/>
              <a:t>CouchDB</a:t>
            </a:r>
            <a:r>
              <a:rPr lang="fr-FR" b="1" dirty="0"/>
              <a:t>?</a:t>
            </a:r>
            <a:endParaRPr lang="en-US" dirty="0"/>
          </a:p>
          <a:p>
            <a:pPr marL="342900" indent="-342900">
              <a:buFont typeface="+mj-lt"/>
              <a:buAutoNum type="arabicPeriod"/>
            </a:pPr>
            <a:r>
              <a:rPr lang="fr-FR" b="1" dirty="0"/>
              <a:t>Modèle de </a:t>
            </a:r>
            <a:r>
              <a:rPr lang="fr-FR" b="1" dirty="0" smtClean="0"/>
              <a:t>données</a:t>
            </a:r>
            <a:r>
              <a:rPr lang="fr-FR" dirty="0"/>
              <a:t> </a:t>
            </a:r>
            <a:endParaRPr lang="en-US" dirty="0"/>
          </a:p>
          <a:p>
            <a:pPr marL="342900" indent="-342900">
              <a:buFont typeface="+mj-lt"/>
              <a:buAutoNum type="arabicPeriod"/>
            </a:pPr>
            <a:r>
              <a:rPr lang="fr-FR" b="1" dirty="0"/>
              <a:t>Stockage de documents</a:t>
            </a:r>
            <a:endParaRPr lang="en-US" dirty="0"/>
          </a:p>
          <a:p>
            <a:pPr marL="342900" indent="-342900">
              <a:buFont typeface="+mj-lt"/>
              <a:buAutoNum type="arabicPeriod"/>
            </a:pPr>
            <a:r>
              <a:rPr lang="fr-FR" b="1" dirty="0"/>
              <a:t>Gestion de documents </a:t>
            </a:r>
            <a:endParaRPr lang="en-US" dirty="0"/>
          </a:p>
          <a:p>
            <a:pPr marL="342900" indent="-342900">
              <a:buFont typeface="+mj-lt"/>
              <a:buAutoNum type="arabicPeriod"/>
            </a:pPr>
            <a:r>
              <a:rPr lang="fr-FR" b="1" dirty="0"/>
              <a:t>Propriétés ACID</a:t>
            </a:r>
            <a:endParaRPr lang="en-US" dirty="0"/>
          </a:p>
          <a:p>
            <a:pPr marL="342900" indent="-342900">
              <a:buFont typeface="+mj-lt"/>
              <a:buAutoNum type="arabicPeriod"/>
            </a:pPr>
            <a:r>
              <a:rPr lang="fr-FR" b="1" dirty="0" err="1"/>
              <a:t>Views</a:t>
            </a:r>
            <a:endParaRPr lang="en-US" dirty="0"/>
          </a:p>
          <a:p>
            <a:pPr marL="342900" indent="-342900">
              <a:buFont typeface="+mj-lt"/>
              <a:buAutoNum type="arabicPeriod"/>
            </a:pPr>
            <a:r>
              <a:rPr lang="fr-FR" b="1" dirty="0" err="1"/>
              <a:t>Map</a:t>
            </a:r>
            <a:r>
              <a:rPr lang="fr-FR" b="1" dirty="0"/>
              <a:t>/</a:t>
            </a:r>
            <a:r>
              <a:rPr lang="fr-FR" b="1" dirty="0" err="1"/>
              <a:t>Reduce</a:t>
            </a:r>
            <a:endParaRPr lang="en-US" dirty="0"/>
          </a:p>
          <a:p>
            <a:pPr marL="342900" indent="-342900">
              <a:buFont typeface="+mj-lt"/>
              <a:buAutoNum type="arabicPeriod"/>
            </a:pPr>
            <a:r>
              <a:rPr lang="fr-FR" b="1" dirty="0"/>
              <a:t>Futon</a:t>
            </a:r>
            <a:endParaRPr lang="en-US" dirty="0"/>
          </a:p>
          <a:p>
            <a:pPr marL="342900" indent="-342900">
              <a:buFont typeface="+mj-lt"/>
              <a:buAutoNum type="arabicPeriod"/>
            </a:pPr>
            <a:r>
              <a:rPr lang="fr-FR" b="1" dirty="0"/>
              <a:t>L'utilitaire </a:t>
            </a:r>
            <a:r>
              <a:rPr lang="fr-FR" b="1" dirty="0" err="1"/>
              <a:t>cURL</a:t>
            </a:r>
            <a:r>
              <a:rPr lang="fr-FR" b="1" dirty="0"/>
              <a:t> est un moyen de communiquer avec </a:t>
            </a:r>
            <a:r>
              <a:rPr lang="fr-FR" b="1" dirty="0" err="1"/>
              <a:t>CouchDB</a:t>
            </a:r>
            <a:r>
              <a:rPr lang="fr-FR" b="1" dirty="0"/>
              <a:t>.</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093144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7864" y="2709758"/>
            <a:ext cx="10433242" cy="1200329"/>
          </a:xfrm>
          <a:prstGeom prst="rect">
            <a:avLst/>
          </a:prstGeom>
          <a:noFill/>
        </p:spPr>
        <p:txBody>
          <a:bodyPr wrap="none" lIns="91440" tIns="45720" rIns="91440" bIns="45720">
            <a:spAutoFit/>
          </a:bodyPr>
          <a:lstStyle/>
          <a:p>
            <a:pPr algn="ctr"/>
            <a:r>
              <a:rPr lang="fr-FR" sz="7200" b="1" cap="none" spc="0" dirty="0">
                <a:ln w="0"/>
                <a:solidFill>
                  <a:schemeClr val="tx1"/>
                </a:solidFill>
                <a:effectLst>
                  <a:outerShdw blurRad="38100" dist="19050" dir="2700000" algn="tl" rotWithShape="0">
                    <a:schemeClr val="dk1">
                      <a:alpha val="40000"/>
                    </a:schemeClr>
                  </a:outerShdw>
                </a:effectLst>
                <a:latin typeface="Adobe Caslon Pro Bold" panose="0205070206050A020403" pitchFamily="18" charset="0"/>
              </a:rPr>
              <a:t>Présentation de </a:t>
            </a:r>
            <a:r>
              <a:rPr lang="fr-FR" sz="7200" b="1" cap="none" spc="0" dirty="0" err="1">
                <a:ln w="0"/>
                <a:solidFill>
                  <a:schemeClr val="tx1"/>
                </a:solidFill>
                <a:effectLst>
                  <a:outerShdw blurRad="38100" dist="19050" dir="2700000" algn="tl" rotWithShape="0">
                    <a:schemeClr val="dk1">
                      <a:alpha val="40000"/>
                    </a:schemeClr>
                  </a:outerShdw>
                </a:effectLst>
                <a:latin typeface="Adobe Caslon Pro Bold" panose="0205070206050A020403" pitchFamily="18" charset="0"/>
              </a:rPr>
              <a:t>CouchDB</a:t>
            </a:r>
            <a:endParaRPr lang="en-US" sz="72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669722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3943" y="566671"/>
            <a:ext cx="10831133" cy="5306095"/>
          </a:xfrm>
          <a:prstGeom prst="rect">
            <a:avLst/>
          </a:prstGeom>
          <a:solidFill>
            <a:schemeClr val="accent1">
              <a:lumMod val="60000"/>
              <a:lumOff val="4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just"/>
            <a:r>
              <a:rPr lang="fr-FR" b="1" dirty="0"/>
              <a:t> </a:t>
            </a:r>
            <a:endParaRPr lang="en-US" sz="2400" dirty="0">
              <a:cs typeface="Adobe Hebrew" panose="02040503050201020203" pitchFamily="18" charset="-79"/>
            </a:endParaRPr>
          </a:p>
          <a:p>
            <a:pPr algn="just"/>
            <a:r>
              <a:rPr lang="fr-FR" sz="2400" dirty="0">
                <a:cs typeface="Adobe Hebrew" panose="02040503050201020203" pitchFamily="18" charset="-79"/>
              </a:rPr>
              <a:t>• </a:t>
            </a:r>
            <a:r>
              <a:rPr lang="fr-FR" sz="2400" dirty="0" err="1" smtClean="0">
                <a:cs typeface="Adobe Hebrew" panose="02040503050201020203" pitchFamily="18" charset="-79"/>
              </a:rPr>
              <a:t>CouchDB</a:t>
            </a:r>
            <a:r>
              <a:rPr lang="fr-FR" sz="2400" dirty="0" smtClean="0">
                <a:cs typeface="Adobe Hebrew" panose="02040503050201020203" pitchFamily="18" charset="-79"/>
              </a:rPr>
              <a:t> </a:t>
            </a:r>
            <a:r>
              <a:rPr lang="fr-FR" sz="2400" dirty="0">
                <a:cs typeface="Adobe Hebrew" panose="02040503050201020203" pitchFamily="18" charset="-79"/>
              </a:rPr>
              <a:t>est une base de données orientée document JSON écrite en Erlang</a:t>
            </a:r>
            <a:r>
              <a:rPr lang="fr-FR" sz="2400" dirty="0" smtClean="0">
                <a:cs typeface="Adobe Hebrew" panose="02040503050201020203" pitchFamily="18" charset="-79"/>
              </a:rPr>
              <a:t>.</a:t>
            </a:r>
          </a:p>
          <a:p>
            <a:pPr algn="just"/>
            <a:endParaRPr lang="en-US" sz="2400" dirty="0">
              <a:cs typeface="Adobe Hebrew" panose="02040503050201020203" pitchFamily="18" charset="-79"/>
            </a:endParaRPr>
          </a:p>
          <a:p>
            <a:pPr algn="just"/>
            <a:r>
              <a:rPr lang="fr-FR" sz="2400" dirty="0">
                <a:cs typeface="Adobe Hebrew" panose="02040503050201020203" pitchFamily="18" charset="-79"/>
              </a:rPr>
              <a:t>• Il s'agit d'une base de données hautement concurrente conçue pour être facilement </a:t>
            </a:r>
            <a:r>
              <a:rPr lang="fr-FR" sz="2400" dirty="0" err="1">
                <a:cs typeface="Adobe Hebrew" panose="02040503050201020203" pitchFamily="18" charset="-79"/>
              </a:rPr>
              <a:t>réplicable</a:t>
            </a:r>
            <a:r>
              <a:rPr lang="fr-FR" sz="2400" dirty="0">
                <a:cs typeface="Adobe Hebrew" panose="02040503050201020203" pitchFamily="18" charset="-79"/>
              </a:rPr>
              <a:t>, horizontalement, sur de nombreux appareils et tolérante aux pannes</a:t>
            </a:r>
            <a:r>
              <a:rPr lang="fr-FR" sz="2400" dirty="0" smtClean="0">
                <a:cs typeface="Adobe Hebrew" panose="02040503050201020203" pitchFamily="18" charset="-79"/>
              </a:rPr>
              <a:t>.</a:t>
            </a:r>
          </a:p>
          <a:p>
            <a:pPr algn="just"/>
            <a:endParaRPr lang="en-US" sz="2400" dirty="0">
              <a:cs typeface="Adobe Hebrew" panose="02040503050201020203" pitchFamily="18" charset="-79"/>
            </a:endParaRPr>
          </a:p>
          <a:p>
            <a:pPr algn="just"/>
            <a:r>
              <a:rPr lang="fr-FR" sz="2400" dirty="0">
                <a:cs typeface="Adobe Hebrew" panose="02040503050201020203" pitchFamily="18" charset="-79"/>
              </a:rPr>
              <a:t>• Il fait partie de la génération de bases de données </a:t>
            </a:r>
            <a:r>
              <a:rPr lang="fr-FR" sz="2400" dirty="0" err="1">
                <a:cs typeface="Adobe Hebrew" panose="02040503050201020203" pitchFamily="18" charset="-79"/>
              </a:rPr>
              <a:t>NoSQL</a:t>
            </a:r>
            <a:r>
              <a:rPr lang="fr-FR" sz="2400" dirty="0" smtClean="0">
                <a:cs typeface="Adobe Hebrew" panose="02040503050201020203" pitchFamily="18" charset="-79"/>
              </a:rPr>
              <a:t>.</a:t>
            </a:r>
          </a:p>
          <a:p>
            <a:pPr algn="just"/>
            <a:endParaRPr lang="en-US" sz="2400" dirty="0">
              <a:cs typeface="Adobe Hebrew" panose="02040503050201020203" pitchFamily="18" charset="-79"/>
            </a:endParaRPr>
          </a:p>
          <a:p>
            <a:pPr algn="just"/>
            <a:r>
              <a:rPr lang="fr-FR" sz="2400" dirty="0">
                <a:cs typeface="Adobe Hebrew" panose="02040503050201020203" pitchFamily="18" charset="-79"/>
              </a:rPr>
              <a:t>• C'est un projet de base Apache open source</a:t>
            </a:r>
            <a:r>
              <a:rPr lang="fr-FR" sz="2400" dirty="0" smtClean="0">
                <a:cs typeface="Adobe Hebrew" panose="02040503050201020203" pitchFamily="18" charset="-79"/>
              </a:rPr>
              <a:t>.</a:t>
            </a:r>
          </a:p>
          <a:p>
            <a:pPr algn="just"/>
            <a:endParaRPr lang="en-US" sz="2400" dirty="0">
              <a:cs typeface="Adobe Hebrew" panose="02040503050201020203" pitchFamily="18" charset="-79"/>
            </a:endParaRPr>
          </a:p>
          <a:p>
            <a:pPr algn="just"/>
            <a:r>
              <a:rPr lang="fr-FR" sz="2400" dirty="0">
                <a:cs typeface="Adobe Hebrew" panose="02040503050201020203" pitchFamily="18" charset="-79"/>
              </a:rPr>
              <a:t>• Il permet aux applications de stocker des documents JSON via son interface </a:t>
            </a:r>
            <a:r>
              <a:rPr lang="fr-FR" sz="2400" dirty="0" err="1">
                <a:cs typeface="Adobe Hebrew" panose="02040503050201020203" pitchFamily="18" charset="-79"/>
              </a:rPr>
              <a:t>RESTful</a:t>
            </a:r>
            <a:r>
              <a:rPr lang="fr-FR" sz="2400" dirty="0" smtClean="0">
                <a:cs typeface="Adobe Hebrew" panose="02040503050201020203" pitchFamily="18" charset="-79"/>
              </a:rPr>
              <a:t>.</a:t>
            </a:r>
          </a:p>
          <a:p>
            <a:pPr algn="just"/>
            <a:endParaRPr lang="en-US" sz="2400" dirty="0">
              <a:cs typeface="Adobe Hebrew" panose="02040503050201020203" pitchFamily="18" charset="-79"/>
            </a:endParaRPr>
          </a:p>
          <a:p>
            <a:pPr algn="just"/>
            <a:r>
              <a:rPr lang="fr-FR" sz="2400" dirty="0">
                <a:cs typeface="Adobe Hebrew" panose="02040503050201020203" pitchFamily="18" charset="-79"/>
              </a:rPr>
              <a:t>• Il utilise </a:t>
            </a:r>
            <a:r>
              <a:rPr lang="fr-FR" sz="2400" dirty="0" err="1">
                <a:cs typeface="Adobe Hebrew" panose="02040503050201020203" pitchFamily="18" charset="-79"/>
              </a:rPr>
              <a:t>map</a:t>
            </a:r>
            <a:r>
              <a:rPr lang="fr-FR" sz="2400" dirty="0">
                <a:cs typeface="Adobe Hebrew" panose="02040503050201020203" pitchFamily="18" charset="-79"/>
              </a:rPr>
              <a:t> / </a:t>
            </a:r>
            <a:r>
              <a:rPr lang="fr-FR" sz="2400" dirty="0" err="1">
                <a:cs typeface="Adobe Hebrew" panose="02040503050201020203" pitchFamily="18" charset="-79"/>
              </a:rPr>
              <a:t>reduce</a:t>
            </a:r>
            <a:r>
              <a:rPr lang="fr-FR" sz="2400" dirty="0">
                <a:cs typeface="Adobe Hebrew" panose="02040503050201020203" pitchFamily="18" charset="-79"/>
              </a:rPr>
              <a:t> pour indexer et interroger la base de données.</a:t>
            </a:r>
            <a:endParaRPr lang="en-US" sz="2400" dirty="0">
              <a:cs typeface="Adobe Hebrew" panose="02040503050201020203" pitchFamily="18" charset="-79"/>
            </a:endParaRPr>
          </a:p>
          <a:p>
            <a:pPr algn="just"/>
            <a:r>
              <a:rPr lang="fr-FR" sz="2400" b="1" dirty="0">
                <a:cs typeface="Adobe Hebrew" panose="02040503050201020203" pitchFamily="18" charset="-79"/>
              </a:rPr>
              <a:t> </a:t>
            </a:r>
            <a:endParaRPr lang="en-US" sz="2400" dirty="0">
              <a:cs typeface="Adobe Hebrew" panose="02040503050201020203" pitchFamily="18" charset="-79"/>
            </a:endParaRPr>
          </a:p>
          <a:p>
            <a:pPr algn="just"/>
            <a:endParaRPr lang="en-US" sz="2000"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28410818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3267" y="2671122"/>
            <a:ext cx="11408892" cy="1015663"/>
          </a:xfrm>
          <a:prstGeom prst="rect">
            <a:avLst/>
          </a:prstGeom>
          <a:noFill/>
        </p:spPr>
        <p:txBody>
          <a:bodyPr wrap="none" lIns="91440" tIns="45720" rIns="91440" bIns="45720">
            <a:spAutoFit/>
          </a:bodyPr>
          <a:lstStyle/>
          <a:p>
            <a:r>
              <a:rPr lang="fr-FR" sz="6000" b="1" dirty="0">
                <a:effectLst>
                  <a:outerShdw blurRad="38100" dist="38100" dir="2700000" algn="tl">
                    <a:srgbClr val="000000">
                      <a:alpha val="43137"/>
                    </a:srgbClr>
                  </a:outerShdw>
                </a:effectLst>
                <a:latin typeface="Adobe Caslon Pro Bold" panose="0205070206050A020403" pitchFamily="18" charset="0"/>
              </a:rPr>
              <a:t>Principaux avantages de </a:t>
            </a:r>
            <a:r>
              <a:rPr lang="fr-FR" sz="6000" b="1" dirty="0" err="1">
                <a:effectLst>
                  <a:outerShdw blurRad="38100" dist="38100" dir="2700000" algn="tl">
                    <a:srgbClr val="000000">
                      <a:alpha val="43137"/>
                    </a:srgbClr>
                  </a:outerShdw>
                </a:effectLst>
                <a:latin typeface="Adobe Caslon Pro Bold" panose="0205070206050A020403" pitchFamily="18" charset="0"/>
              </a:rPr>
              <a:t>CouchDB</a:t>
            </a:r>
            <a:endParaRPr lang="en-US" sz="6000" dirty="0">
              <a:effectLst>
                <a:outerShdw blurRad="38100" dist="38100" dir="2700000" algn="tl">
                  <a:srgbClr val="000000">
                    <a:alpha val="43137"/>
                  </a:srgbClr>
                </a:outerShdw>
              </a:effectLst>
              <a:latin typeface="Adobe Caslon Pro Bold" panose="0205070206050A020403" pitchFamily="18" charset="0"/>
            </a:endParaRPr>
          </a:p>
        </p:txBody>
      </p:sp>
    </p:spTree>
    <p:extLst>
      <p:ext uri="{BB962C8B-B14F-4D97-AF65-F5344CB8AC3E}">
        <p14:creationId xmlns:p14="http://schemas.microsoft.com/office/powerpoint/2010/main" val="30939067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63650" y="817807"/>
            <a:ext cx="7984901" cy="89508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r>
              <a:rPr lang="fr-FR" dirty="0"/>
              <a:t>Interface </a:t>
            </a:r>
            <a:r>
              <a:rPr lang="fr-FR" dirty="0" err="1"/>
              <a:t>RESTful</a:t>
            </a:r>
            <a:r>
              <a:rPr lang="fr-FR" dirty="0"/>
              <a:t> - </a:t>
            </a:r>
            <a:r>
              <a:rPr lang="fr-FR" dirty="0" err="1"/>
              <a:t>CouchDB</a:t>
            </a:r>
            <a:r>
              <a:rPr lang="fr-FR" dirty="0"/>
              <a:t> dispose d'une API REST basée sur HTTP, qui facilite la communication avec la base de données. Et la structure simple des ressources et des méthodes HTTP (GET, PUT, DELETE) est facile à comprendre et à utiliser.</a:t>
            </a:r>
            <a:endParaRPr lang="en-US" dirty="0"/>
          </a:p>
        </p:txBody>
      </p:sp>
      <p:sp>
        <p:nvSpPr>
          <p:cNvPr id="3" name="Rectangle 2"/>
          <p:cNvSpPr/>
          <p:nvPr/>
        </p:nvSpPr>
        <p:spPr>
          <a:xfrm>
            <a:off x="2163650" y="2138962"/>
            <a:ext cx="7984901" cy="74912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r>
              <a:rPr lang="fr-FR" dirty="0"/>
              <a:t>Réplication N-Master </a:t>
            </a:r>
            <a:r>
              <a:rPr lang="fr-FR" dirty="0" smtClean="0"/>
              <a:t>– On peut utiliser </a:t>
            </a:r>
            <a:r>
              <a:rPr lang="fr-FR" dirty="0"/>
              <a:t>une quantité illimitée de «master»</a:t>
            </a:r>
            <a:endParaRPr lang="en-US" dirty="0"/>
          </a:p>
        </p:txBody>
      </p:sp>
      <p:sp>
        <p:nvSpPr>
          <p:cNvPr id="4" name="Rectangle 3"/>
          <p:cNvSpPr/>
          <p:nvPr/>
        </p:nvSpPr>
        <p:spPr>
          <a:xfrm>
            <a:off x="2163649" y="3308251"/>
            <a:ext cx="7984901" cy="100240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r>
              <a:rPr lang="fr-FR" dirty="0" err="1"/>
              <a:t>Built</a:t>
            </a:r>
            <a:r>
              <a:rPr lang="fr-FR" dirty="0"/>
              <a:t> for Offline - </a:t>
            </a:r>
            <a:r>
              <a:rPr lang="fr-FR" dirty="0" err="1"/>
              <a:t>CouchDB</a:t>
            </a:r>
            <a:r>
              <a:rPr lang="fr-FR" dirty="0"/>
              <a:t> peut être répliqué sur des appareils </a:t>
            </a:r>
            <a:r>
              <a:rPr lang="fr-FR" dirty="0" smtClean="0"/>
              <a:t>qui </a:t>
            </a:r>
            <a:r>
              <a:rPr lang="fr-FR" dirty="0"/>
              <a:t>peuvent se déconnecter et gérer la synchronisation des données lorsque l'appareil est de nouveau en ligne.</a:t>
            </a:r>
            <a:endParaRPr lang="en-US" dirty="0"/>
          </a:p>
        </p:txBody>
      </p:sp>
      <p:sp>
        <p:nvSpPr>
          <p:cNvPr id="5" name="Rectangle 4"/>
          <p:cNvSpPr/>
          <p:nvPr/>
        </p:nvSpPr>
        <p:spPr>
          <a:xfrm>
            <a:off x="2163648" y="4730825"/>
            <a:ext cx="7984901" cy="93372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lvl="0"/>
            <a:r>
              <a:rPr lang="fr-FR" dirty="0"/>
              <a:t>Filtres de réplication –On peut filtrer précisément les données </a:t>
            </a:r>
            <a:r>
              <a:rPr lang="fr-FR" dirty="0" smtClean="0"/>
              <a:t>qu’on souhaite </a:t>
            </a:r>
            <a:r>
              <a:rPr lang="fr-FR" dirty="0"/>
              <a:t>répliquer sur différents nœuds.</a:t>
            </a:r>
            <a:endParaRPr lang="en-US" dirty="0"/>
          </a:p>
        </p:txBody>
      </p:sp>
    </p:spTree>
    <p:extLst>
      <p:ext uri="{BB962C8B-B14F-4D97-AF65-F5344CB8AC3E}">
        <p14:creationId xmlns:p14="http://schemas.microsoft.com/office/powerpoint/2010/main" val="32125731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8884" y="2645363"/>
            <a:ext cx="8308749" cy="1446550"/>
          </a:xfrm>
          <a:prstGeom prst="rect">
            <a:avLst/>
          </a:prstGeom>
          <a:noFill/>
        </p:spPr>
        <p:txBody>
          <a:bodyPr wrap="none" lIns="91440" tIns="45720" rIns="91440" bIns="45720">
            <a:spAutoFit/>
          </a:bodyPr>
          <a:lstStyle/>
          <a:p>
            <a:r>
              <a:rPr lang="fr-FR" sz="8800" b="1" dirty="0">
                <a:effectLst>
                  <a:outerShdw blurRad="38100" dist="38100" dir="2700000" algn="tl">
                    <a:srgbClr val="000000">
                      <a:alpha val="43137"/>
                    </a:srgbClr>
                  </a:outerShdw>
                </a:effectLst>
                <a:latin typeface="Adobe Caslon Pro Bold" panose="0205070206050A020403" pitchFamily="18" charset="0"/>
              </a:rPr>
              <a:t>Document Store</a:t>
            </a:r>
            <a:r>
              <a:rPr lang="fr-FR" sz="8800" dirty="0">
                <a:effectLst>
                  <a:outerShdw blurRad="38100" dist="38100" dir="2700000" algn="tl">
                    <a:srgbClr val="000000">
                      <a:alpha val="43137"/>
                    </a:srgbClr>
                  </a:outerShdw>
                </a:effectLst>
                <a:latin typeface="Adobe Caslon Pro Bold" panose="0205070206050A020403" pitchFamily="18" charset="0"/>
              </a:rPr>
              <a:t> </a:t>
            </a:r>
            <a:endParaRPr lang="en-US" sz="8800" dirty="0">
              <a:effectLst>
                <a:outerShdw blurRad="38100" dist="38100" dir="2700000" algn="tl">
                  <a:srgbClr val="000000">
                    <a:alpha val="43137"/>
                  </a:srgbClr>
                </a:outerShdw>
              </a:effectLst>
              <a:latin typeface="Adobe Caslon Pro Bold" panose="0205070206050A020403" pitchFamily="18" charset="0"/>
            </a:endParaRPr>
          </a:p>
        </p:txBody>
      </p:sp>
    </p:spTree>
    <p:extLst>
      <p:ext uri="{BB962C8B-B14F-4D97-AF65-F5344CB8AC3E}">
        <p14:creationId xmlns:p14="http://schemas.microsoft.com/office/powerpoint/2010/main" val="14316060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030310" y="862884"/>
            <a:ext cx="9736427" cy="185455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 Ce sont les bases de données développées sur l'idée de base de stockage de valeurs-clés où les «documents» contiennent des données plus </a:t>
            </a:r>
            <a:r>
              <a:rPr lang="fr-FR" sz="2400" dirty="0" smtClean="0"/>
              <a:t>complexes.</a:t>
            </a:r>
            <a:endParaRPr lang="en-US" sz="2400" dirty="0"/>
          </a:p>
        </p:txBody>
      </p:sp>
      <p:sp>
        <p:nvSpPr>
          <p:cNvPr id="3" name="Rounded Rectangle 2"/>
          <p:cNvSpPr/>
          <p:nvPr/>
        </p:nvSpPr>
        <p:spPr>
          <a:xfrm>
            <a:off x="1030310" y="3322749"/>
            <a:ext cx="9736427" cy="1893194"/>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t>Ici, chaque document est assigné une clé unique, qui est utilisée pour récupérer le document. Ils sont conçus pour stocker, récupérer et gérer des informations orientées document, également appelées données semi-structurées</a:t>
            </a:r>
            <a:endParaRPr lang="en-US" sz="2400" dirty="0"/>
          </a:p>
        </p:txBody>
      </p:sp>
    </p:spTree>
    <p:extLst>
      <p:ext uri="{BB962C8B-B14F-4D97-AF65-F5344CB8AC3E}">
        <p14:creationId xmlns:p14="http://schemas.microsoft.com/office/powerpoint/2010/main" val="203134501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Retrospect</Template>
  <TotalTime>138</TotalTime>
  <Words>988</Words>
  <Application>Microsoft Office PowerPoint</Application>
  <PresentationFormat>Widescreen</PresentationFormat>
  <Paragraphs>111</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Adobe Caslon Pro</vt:lpstr>
      <vt:lpstr>Adobe Caslon Pro Bold</vt:lpstr>
      <vt:lpstr>Adobe Hebrew</vt:lpstr>
      <vt:lpstr>Arial</vt:lpstr>
      <vt:lpstr>Calibri</vt:lpstr>
      <vt:lpstr>Calibri Light</vt:lpstr>
      <vt:lpstr>Symbol</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Elie</dc:creator>
  <cp:lastModifiedBy>USER</cp:lastModifiedBy>
  <cp:revision>28</cp:revision>
  <dcterms:created xsi:type="dcterms:W3CDTF">2018-02-19T20:29:45Z</dcterms:created>
  <dcterms:modified xsi:type="dcterms:W3CDTF">2018-02-19T22:57:58Z</dcterms:modified>
</cp:coreProperties>
</file>