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272" r:id="rId19"/>
    <p:sldId id="32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3CC40C-9546-437E-8B2D-162E1FF6CCC1}">
  <a:tblStyle styleId="{553CC40C-9546-437E-8B2D-162E1FF6CC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31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5509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206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805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98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9516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172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672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469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g24f622bbc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2" name="Google Shape;2072;g24f622bbca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665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726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6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741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13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3020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5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Elie Khadij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Introduction to Logging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Workshop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Frameworks and tools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7401600" cy="205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Popular Logging Providers/Sinks/Exporters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Console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local development.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Debug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debugging in Visual Studio.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File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writing logs to a file (use </a:t>
            </a: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Serilog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NLog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Azure Application Insights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cloud-based applications.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ELK Stack 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(Elasticsearch, Logstash, Kibana): For centralized logging and analysis.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Logging Servers: 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Such as Seq (used in our workshop)</a:t>
            </a:r>
            <a:endParaRPr lang="en-US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18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Frameworks and tools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852000" cy="205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Popular 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Libraries</a:t>
            </a:r>
            <a:endParaRPr lang="en-US" b="1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Serilog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Most used and recommended by dotnet core community.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OpenTelemetry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It reflects a standardized way on how to log.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1533;p39">
            <a:extLst>
              <a:ext uri="{FF2B5EF4-FFF2-40B4-BE49-F238E27FC236}">
                <a16:creationId xmlns:a16="http://schemas.microsoft.com/office/drawing/2014/main" id="{F15C0618-7109-483C-8BE8-B7A2F84534CD}"/>
              </a:ext>
            </a:extLst>
          </p:cNvPr>
          <p:cNvSpPr txBox="1">
            <a:spLocks/>
          </p:cNvSpPr>
          <p:nvPr/>
        </p:nvSpPr>
        <p:spPr>
          <a:xfrm>
            <a:off x="4572000" y="1786673"/>
            <a:ext cx="3852000" cy="20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will see later on in the code review how we used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Serilog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OpenTelemetry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together in order to achieve proper standardized logs.</a:t>
            </a:r>
          </a:p>
        </p:txBody>
      </p:sp>
    </p:spTree>
    <p:extLst>
      <p:ext uri="{BB962C8B-B14F-4D97-AF65-F5344CB8AC3E}">
        <p14:creationId xmlns:p14="http://schemas.microsoft.com/office/powerpoint/2010/main" val="447301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6835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Practices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28901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3934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Practices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852000" cy="205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Use appropriate log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Include meaningful context in logs.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Use structured logging for better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Centralize logs for distributed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Regularly review and clean up logs.</a:t>
            </a:r>
          </a:p>
          <a:p>
            <a:pPr marL="139700" indent="0" algn="l"/>
            <a:endParaRPr lang="en-US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1533;p39">
            <a:extLst>
              <a:ext uri="{FF2B5EF4-FFF2-40B4-BE49-F238E27FC236}">
                <a16:creationId xmlns:a16="http://schemas.microsoft.com/office/drawing/2014/main" id="{F15C0618-7109-483C-8BE8-B7A2F84534CD}"/>
              </a:ext>
            </a:extLst>
          </p:cNvPr>
          <p:cNvSpPr txBox="1">
            <a:spLocks/>
          </p:cNvSpPr>
          <p:nvPr/>
        </p:nvSpPr>
        <p:spPr>
          <a:xfrm>
            <a:off x="4572000" y="1542689"/>
            <a:ext cx="3852000" cy="205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Pitfalls to Avoid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Logging sensitive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Overloading logs with unnecessary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Ignoring log levels (e.g., logging everything as "Information").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Failing to handle log rotation and retention.</a:t>
            </a:r>
          </a:p>
          <a:p>
            <a:pPr marL="139700" indent="0"/>
            <a:endParaRPr lang="en-US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5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6835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Review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28901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719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Review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852000" cy="205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Serilog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Configuration with </a:t>
            </a: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opentelemetry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Seeding the database.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 common exceptions.</a:t>
            </a:r>
            <a:endParaRPr lang="en-US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 over service logs.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Health Checks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Correlation id 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8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6835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Hands on exercise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28901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1914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Code Review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4"/>
            <a:ext cx="3852000" cy="2058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Serilog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Configuration with </a:t>
            </a: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opentelemetry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Seeding the database.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 common exceptions.</a:t>
            </a:r>
            <a:endParaRPr lang="en-US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 over service logs.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HealthChecks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(Custom/Existing ones)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CorrelationId</a:t>
            </a:r>
            <a:endParaRPr lang="en-US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6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Practical exercise</a:t>
            </a:r>
            <a:endParaRPr dirty="0"/>
          </a:p>
        </p:txBody>
      </p:sp>
      <p:sp>
        <p:nvSpPr>
          <p:cNvPr id="2075" name="Google Shape;2075;p51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IBM Plex Mono"/>
                <a:ea typeface="IBM Plex Mono"/>
                <a:cs typeface="IBM Plex Mono"/>
                <a:sym typeface="IBM Plex Mono"/>
              </a:rPr>
              <a:t>Objective:</a:t>
            </a:r>
            <a:endParaRPr sz="2000" b="1" dirty="0"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small project with simple crud services, connect to a </a:t>
            </a:r>
            <a:r>
              <a:rPr lang="en-US" dirty="0" err="1"/>
              <a:t>db</a:t>
            </a:r>
            <a:r>
              <a:rPr lang="en-US" dirty="0"/>
              <a:t> and use logging.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 dirty="0"/>
              <a:t>Instructions:</a:t>
            </a:r>
            <a:endParaRPr b="1" dirty="0"/>
          </a:p>
          <a:p>
            <a:pPr marL="800100" indent="-342900">
              <a:spcBef>
                <a:spcPts val="1000"/>
              </a:spcBef>
            </a:pPr>
            <a:r>
              <a:rPr lang="en-US" dirty="0"/>
              <a:t>Create a dotnet core project.</a:t>
            </a:r>
          </a:p>
          <a:p>
            <a:pPr marL="800100" indent="-342900">
              <a:spcBef>
                <a:spcPts val="1000"/>
              </a:spcBef>
            </a:pPr>
            <a:r>
              <a:rPr lang="en-US" dirty="0"/>
              <a:t>Install and configure </a:t>
            </a:r>
            <a:r>
              <a:rPr lang="en-US" dirty="0" err="1"/>
              <a:t>serilog</a:t>
            </a:r>
            <a:r>
              <a:rPr lang="en-US" dirty="0"/>
              <a:t> and telemetry.</a:t>
            </a:r>
          </a:p>
          <a:p>
            <a:pPr marL="800100" indent="-342900">
              <a:spcBef>
                <a:spcPts val="1000"/>
              </a:spcBef>
            </a:pPr>
            <a:r>
              <a:rPr lang="en-US" dirty="0"/>
              <a:t>Implement </a:t>
            </a:r>
            <a:r>
              <a:rPr lang="en-US" dirty="0" err="1"/>
              <a:t>ExceptionHandlers</a:t>
            </a:r>
            <a:r>
              <a:rPr lang="en-US" dirty="0"/>
              <a:t>.</a:t>
            </a:r>
          </a:p>
          <a:p>
            <a:pPr marL="800100" indent="-342900">
              <a:spcBef>
                <a:spcPts val="1000"/>
              </a:spcBef>
            </a:pPr>
            <a:r>
              <a:rPr lang="en-US" dirty="0"/>
              <a:t>Create services.</a:t>
            </a:r>
          </a:p>
          <a:p>
            <a:pPr marL="800100" indent="-342900">
              <a:spcBef>
                <a:spcPts val="1000"/>
              </a:spcBef>
            </a:pPr>
            <a:r>
              <a:rPr lang="en-US" dirty="0"/>
              <a:t>Write proper logs.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Google Shape;2412;p64">
            <a:extLst>
              <a:ext uri="{FF2B5EF4-FFF2-40B4-BE49-F238E27FC236}">
                <a16:creationId xmlns:a16="http://schemas.microsoft.com/office/drawing/2014/main" id="{607541E3-8C7E-4EE1-A513-8953F7FAF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0210" y="1860188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/>
              <a:t>Thanks!</a:t>
            </a:r>
            <a:endParaRPr sz="7000" dirty="0"/>
          </a:p>
        </p:txBody>
      </p:sp>
    </p:spTree>
    <p:extLst>
      <p:ext uri="{BB962C8B-B14F-4D97-AF65-F5344CB8AC3E}">
        <p14:creationId xmlns:p14="http://schemas.microsoft.com/office/powerpoint/2010/main" val="329092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Logging?</a:t>
            </a: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23209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366697" y="2358142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366697" y="1918675"/>
            <a:ext cx="4057299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What, When to Log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720000" y="2938370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Frameworks and tools</a:t>
            </a:r>
            <a:endParaRPr dirty="0"/>
          </a:p>
        </p:txBody>
      </p:sp>
      <p:sp>
        <p:nvSpPr>
          <p:cNvPr id="1479" name="Google Shape;1479;p37"/>
          <p:cNvSpPr txBox="1">
            <a:spLocks noGrp="1"/>
          </p:cNvSpPr>
          <p:nvPr>
            <p:ph type="subTitle" idx="15"/>
          </p:nvPr>
        </p:nvSpPr>
        <p:spPr>
          <a:xfrm>
            <a:off x="4366697" y="2938370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Best Practices</a:t>
            </a:r>
            <a:endParaRPr dirty="0"/>
          </a:p>
        </p:txBody>
      </p:sp>
      <p:sp>
        <p:nvSpPr>
          <p:cNvPr id="25" name="Google Shape;1474;p37">
            <a:extLst>
              <a:ext uri="{FF2B5EF4-FFF2-40B4-BE49-F238E27FC236}">
                <a16:creationId xmlns:a16="http://schemas.microsoft.com/office/drawing/2014/main" id="{617E2680-68FA-4831-A841-B65D707FBCD9}"/>
              </a:ext>
            </a:extLst>
          </p:cNvPr>
          <p:cNvSpPr txBox="1">
            <a:spLocks/>
          </p:cNvSpPr>
          <p:nvPr/>
        </p:nvSpPr>
        <p:spPr>
          <a:xfrm>
            <a:off x="720003" y="3340670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6" name="Google Shape;1476;p37">
            <a:extLst>
              <a:ext uri="{FF2B5EF4-FFF2-40B4-BE49-F238E27FC236}">
                <a16:creationId xmlns:a16="http://schemas.microsoft.com/office/drawing/2014/main" id="{0BD14978-9783-4AB5-A0AE-646AE096F62E}"/>
              </a:ext>
            </a:extLst>
          </p:cNvPr>
          <p:cNvSpPr txBox="1">
            <a:spLocks/>
          </p:cNvSpPr>
          <p:nvPr/>
        </p:nvSpPr>
        <p:spPr>
          <a:xfrm>
            <a:off x="4366697" y="3313169"/>
            <a:ext cx="105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7" name="Google Shape;1478;p37">
            <a:extLst>
              <a:ext uri="{FF2B5EF4-FFF2-40B4-BE49-F238E27FC236}">
                <a16:creationId xmlns:a16="http://schemas.microsoft.com/office/drawing/2014/main" id="{9986049D-1FDB-46E8-B2A0-F132647BD1E7}"/>
              </a:ext>
            </a:extLst>
          </p:cNvPr>
          <p:cNvSpPr txBox="1">
            <a:spLocks/>
          </p:cNvSpPr>
          <p:nvPr/>
        </p:nvSpPr>
        <p:spPr>
          <a:xfrm>
            <a:off x="720000" y="3871356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/>
              <a:t>Code Review</a:t>
            </a:r>
          </a:p>
        </p:txBody>
      </p:sp>
      <p:sp>
        <p:nvSpPr>
          <p:cNvPr id="28" name="Google Shape;1479;p37">
            <a:extLst>
              <a:ext uri="{FF2B5EF4-FFF2-40B4-BE49-F238E27FC236}">
                <a16:creationId xmlns:a16="http://schemas.microsoft.com/office/drawing/2014/main" id="{3E49FE50-3283-4F4F-A861-47CCAFC8D317}"/>
              </a:ext>
            </a:extLst>
          </p:cNvPr>
          <p:cNvSpPr txBox="1">
            <a:spLocks/>
          </p:cNvSpPr>
          <p:nvPr/>
        </p:nvSpPr>
        <p:spPr>
          <a:xfrm>
            <a:off x="4366697" y="3871356"/>
            <a:ext cx="323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dirty="0"/>
              <a:t>Hands on exercise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9555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logging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Poor logging can lead to insufficient information for debugging or excessive noise.</a:t>
            </a:r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Logging is critical for debugging, monitoring, and auditing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It helps track application behavior, identify issues, and improve performance.</a:t>
            </a:r>
          </a:p>
          <a:p>
            <a:pPr marL="139700" indent="0" algn="l"/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72216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NET Core provides a built-in logging framework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Microsoft.Extensions.Logging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marL="139700" indent="0" algn="l"/>
            <a:endParaRPr lang="en-US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It supports multiple logging providers (e.g., Console, Debug, File, Azure App Insights, etc.).</a:t>
            </a:r>
          </a:p>
          <a:p>
            <a:pPr marL="139700" indent="0" algn="l"/>
            <a:endParaRPr lang="en-US" b="0" i="0" dirty="0"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Logging is highly configurable and extensible.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92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6835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What, When to log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29909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6588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What, When to log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44628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What to log?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Errors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and</a:t>
            </a:r>
            <a:r>
              <a:rPr lang="en-US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Exceptions</a:t>
            </a:r>
            <a:endParaRPr lang="en-US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82600" indent="-3429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Critical Events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business or system events.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Warnings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potential issues that don’t break the application but need attention.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Information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Log high-level application flow.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Debug Details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Log detailed information for debugging purposes.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1533;p39">
            <a:extLst>
              <a:ext uri="{FF2B5EF4-FFF2-40B4-BE49-F238E27FC236}">
                <a16:creationId xmlns:a16="http://schemas.microsoft.com/office/drawing/2014/main" id="{80F5735F-FECD-4622-98AB-AE42965F4212}"/>
              </a:ext>
            </a:extLst>
          </p:cNvPr>
          <p:cNvSpPr txBox="1">
            <a:spLocks/>
          </p:cNvSpPr>
          <p:nvPr/>
        </p:nvSpPr>
        <p:spPr>
          <a:xfrm>
            <a:off x="5182800" y="1786674"/>
            <a:ext cx="3471600" cy="270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/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What to avoid?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Sensitive information (e.g., passwords, credit card numbers).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Excessive or redundant information that adds noise.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Non-actionable or irrelevant data.</a:t>
            </a:r>
          </a:p>
          <a:p>
            <a:pPr marL="139700" indent="0"/>
            <a:endParaRPr lang="en-US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43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What, When to log</a:t>
            </a:r>
            <a:endParaRPr dirty="0"/>
          </a:p>
        </p:txBody>
      </p:sp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44628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When to log?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Trace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 method entry/exit, variable values.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Debug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development and troubleshooting.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Information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general application flow.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Warning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unexpected but recoverable events (persistence issues).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Error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errors that impact functionality (e.g., "Failed to save data").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Critical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For severe failures.(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db</a:t>
            </a: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failures)</a:t>
            </a:r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7861C1-3620-47A6-B16A-184B9440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.NET Core provides a built-in logging framework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8FAFF"/>
                </a:solidFill>
                <a:effectLst/>
                <a:latin typeface="var(--ds-font-family-code)"/>
              </a:rPr>
              <a:t>Microsoft.Extensions.Logging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It supports multiple logging providers (e.g., Console, Debug, File, Azure App Insights,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8FAFF"/>
                </a:solidFill>
                <a:effectLst/>
                <a:latin typeface="Inter"/>
              </a:rPr>
              <a:t>Logging is highly configurable and extensible.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Google Shape;1533;p39">
            <a:extLst>
              <a:ext uri="{FF2B5EF4-FFF2-40B4-BE49-F238E27FC236}">
                <a16:creationId xmlns:a16="http://schemas.microsoft.com/office/drawing/2014/main" id="{80F5735F-FECD-4622-98AB-AE42965F4212}"/>
              </a:ext>
            </a:extLst>
          </p:cNvPr>
          <p:cNvSpPr txBox="1">
            <a:spLocks/>
          </p:cNvSpPr>
          <p:nvPr/>
        </p:nvSpPr>
        <p:spPr>
          <a:xfrm>
            <a:off x="5182800" y="1786674"/>
            <a:ext cx="3752400" cy="2703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Logging at Key Points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Application startup and shutdown.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Before and after critical operations.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When exceptions occur.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When significant business events occur.</a:t>
            </a:r>
          </a:p>
          <a:p>
            <a:pPr marL="139700" indent="0"/>
            <a:endParaRPr lang="en-US" b="1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32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85" name="Google Shape;1485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0" name="Google Shape;1490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1" name="Google Shape;1491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92" name="Google Shape;1492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9" name="Google Shape;1499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0" name="Google Shape;1510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1" name="Google Shape;1511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3" name="Google Shape;1513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4" name="Google Shape;1514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516" name="Google Shape;1516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17" name="Google Shape;151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2" name="Google Shape;1522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668350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Frameworks and tools</a:t>
            </a:r>
            <a:endParaRPr dirty="0"/>
          </a:p>
        </p:txBody>
      </p:sp>
      <p:grpSp>
        <p:nvGrpSpPr>
          <p:cNvPr id="1523" name="Google Shape;1523;p38"/>
          <p:cNvGrpSpPr/>
          <p:nvPr/>
        </p:nvGrpSpPr>
        <p:grpSpPr>
          <a:xfrm>
            <a:off x="796100" y="3221301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2308826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964</Words>
  <Application>Microsoft Office PowerPoint</Application>
  <PresentationFormat>On-screen Show (16:9)</PresentationFormat>
  <Paragraphs>142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IBM Plex Mono</vt:lpstr>
      <vt:lpstr>Inter</vt:lpstr>
      <vt:lpstr>Open Sans</vt:lpstr>
      <vt:lpstr>Poppins</vt:lpstr>
      <vt:lpstr>Source Code Pro</vt:lpstr>
      <vt:lpstr>var(--ds-font-family-code)</vt:lpstr>
      <vt:lpstr>Introduction to Coding Workshop by Slidesgo</vt:lpstr>
      <vt:lpstr>Introduction to Logging Workshop</vt:lpstr>
      <vt:lpstr>Table of contents</vt:lpstr>
      <vt:lpstr>01</vt:lpstr>
      <vt:lpstr>Introduction</vt:lpstr>
      <vt:lpstr>Introduction</vt:lpstr>
      <vt:lpstr>02</vt:lpstr>
      <vt:lpstr>What, When to log</vt:lpstr>
      <vt:lpstr>What, When to log</vt:lpstr>
      <vt:lpstr>03</vt:lpstr>
      <vt:lpstr>Frameworks and tools</vt:lpstr>
      <vt:lpstr>Frameworks and tools</vt:lpstr>
      <vt:lpstr>04</vt:lpstr>
      <vt:lpstr>Best Practices</vt:lpstr>
      <vt:lpstr>05</vt:lpstr>
      <vt:lpstr>Code Review</vt:lpstr>
      <vt:lpstr>06</vt:lpstr>
      <vt:lpstr>Code Review</vt:lpstr>
      <vt:lpstr>Practical exercise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Logging Workshop</dc:title>
  <dc:creator>Dev-ElieK</dc:creator>
  <cp:lastModifiedBy>Elie Khadij</cp:lastModifiedBy>
  <cp:revision>15</cp:revision>
  <dcterms:modified xsi:type="dcterms:W3CDTF">2025-02-28T16:28:07Z</dcterms:modified>
</cp:coreProperties>
</file>