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2" r:id="rId1"/>
  </p:sldMasterIdLst>
  <p:notesMasterIdLst>
    <p:notesMasterId r:id="rId30"/>
  </p:notesMasterIdLst>
  <p:sldIdLst>
    <p:sldId id="256" r:id="rId2"/>
    <p:sldId id="257" r:id="rId3"/>
    <p:sldId id="258" r:id="rId4"/>
    <p:sldId id="284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81" r:id="rId13"/>
    <p:sldId id="266" r:id="rId14"/>
    <p:sldId id="283" r:id="rId15"/>
    <p:sldId id="268" r:id="rId16"/>
    <p:sldId id="269" r:id="rId17"/>
    <p:sldId id="270" r:id="rId18"/>
    <p:sldId id="289" r:id="rId19"/>
    <p:sldId id="286" r:id="rId20"/>
    <p:sldId id="267" r:id="rId21"/>
    <p:sldId id="287" r:id="rId22"/>
    <p:sldId id="288" r:id="rId23"/>
    <p:sldId id="276" r:id="rId24"/>
    <p:sldId id="271" r:id="rId25"/>
    <p:sldId id="279" r:id="rId26"/>
    <p:sldId id="272" r:id="rId27"/>
    <p:sldId id="273" r:id="rId28"/>
    <p:sldId id="274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386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66D297-87A0-47FD-9AFD-D1CE70D78C68}" type="datetimeFigureOut">
              <a:rPr lang="en-US" smtClean="0"/>
              <a:pPr/>
              <a:t>12/29/2015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CECB1-86CD-423B-9CCF-D7FBD86025E4}" type="slidenum">
              <a:rPr lang="en-MY" smtClean="0"/>
              <a:pPr/>
              <a:t>‹#›</a:t>
            </a:fld>
            <a:endParaRPr lang="en-MY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3CECB1-86CD-423B-9CCF-D7FBD86025E4}" type="slidenum">
              <a:rPr lang="en-MY" smtClean="0"/>
              <a:pPr/>
              <a:t>7</a:t>
            </a:fld>
            <a:endParaRPr lang="en-MY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7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1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7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2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2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3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1"/>
            <a:ext cx="6480175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7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12/29/2015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1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1" y="1575653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3" y="1524001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1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4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7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1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7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1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9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9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1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5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3" r:id="rId1"/>
    <p:sldLayoutId id="2147484094" r:id="rId2"/>
    <p:sldLayoutId id="2147484095" r:id="rId3"/>
    <p:sldLayoutId id="2147484096" r:id="rId4"/>
    <p:sldLayoutId id="2147484097" r:id="rId5"/>
    <p:sldLayoutId id="2147484098" r:id="rId6"/>
    <p:sldLayoutId id="2147484099" r:id="rId7"/>
    <p:sldLayoutId id="2147484100" r:id="rId8"/>
    <p:sldLayoutId id="2147484101" r:id="rId9"/>
    <p:sldLayoutId id="2147484102" r:id="rId10"/>
    <p:sldLayoutId id="214748410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file:///F:\Click%20A%20Job\Click%20A%20Job-%20demo%20video.mp4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4400" dirty="0" smtClean="0">
                <a:solidFill>
                  <a:srgbClr val="233645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CLICK A JOB</a:t>
            </a:r>
            <a:br>
              <a:rPr lang="en-US" altLang="en-US" sz="4400" dirty="0" smtClean="0">
                <a:solidFill>
                  <a:srgbClr val="233645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sz="44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RECRUITMENT SYSTEM BASED ANDROID MOBILE APPS</a:t>
            </a:r>
            <a:endParaRPr lang="en-US" sz="2200" dirty="0"/>
          </a:p>
        </p:txBody>
      </p:sp>
      <p:sp>
        <p:nvSpPr>
          <p:cNvPr id="4" name="Rectangle 170"/>
          <p:cNvSpPr txBox="1">
            <a:spLocks noChangeArrowheads="1"/>
          </p:cNvSpPr>
          <p:nvPr/>
        </p:nvSpPr>
        <p:spPr bwMode="auto">
          <a:xfrm>
            <a:off x="3200401" y="2476184"/>
            <a:ext cx="5656263" cy="433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endParaRPr lang="es-UY" altLang="en-US" sz="1800" b="1" dirty="0" smtClean="0"/>
          </a:p>
          <a:p>
            <a:pPr algn="r"/>
            <a:endParaRPr lang="es-UY" altLang="en-US" sz="1800" b="1" dirty="0" smtClean="0"/>
          </a:p>
          <a:p>
            <a:pPr algn="r"/>
            <a:endParaRPr lang="es-UY" altLang="en-US" sz="1800" b="1" dirty="0" smtClean="0"/>
          </a:p>
          <a:p>
            <a:pPr algn="r"/>
            <a:endParaRPr lang="es-UY" altLang="en-US" sz="1800" b="1" dirty="0" smtClean="0"/>
          </a:p>
          <a:p>
            <a:pPr algn="r"/>
            <a:r>
              <a:rPr lang="es-UY" altLang="en-US" sz="1800" b="1" dirty="0" smtClean="0"/>
              <a:t>PRESENTED BY</a:t>
            </a:r>
            <a:br>
              <a:rPr lang="es-UY" altLang="en-US" sz="1800" b="1" dirty="0" smtClean="0"/>
            </a:br>
            <a:r>
              <a:rPr lang="es-UY" altLang="en-US" sz="1800" b="1" dirty="0" err="1" smtClean="0"/>
              <a:t>Koo</a:t>
            </a:r>
            <a:r>
              <a:rPr lang="es-UY" altLang="en-US" sz="1800" b="1" dirty="0" smtClean="0"/>
              <a:t> </a:t>
            </a:r>
            <a:r>
              <a:rPr lang="es-UY" altLang="en-US" sz="1800" b="1" dirty="0" err="1" smtClean="0"/>
              <a:t>Sheng</a:t>
            </a:r>
            <a:r>
              <a:rPr lang="es-UY" altLang="en-US" sz="1800" b="1" dirty="0" smtClean="0"/>
              <a:t> </a:t>
            </a:r>
            <a:r>
              <a:rPr lang="es-UY" altLang="en-US" sz="1800" b="1" dirty="0" err="1" smtClean="0"/>
              <a:t>Kuan</a:t>
            </a:r>
            <a:r>
              <a:rPr lang="es-UY" altLang="en-US" sz="1800" b="1" dirty="0" smtClean="0"/>
              <a:t> (168225)</a:t>
            </a:r>
            <a:endParaRPr lang="es-ES" altLang="en-US" sz="1800" b="1" dirty="0" smtClean="0">
              <a:solidFill>
                <a:srgbClr val="595959"/>
              </a:solidFill>
            </a:endParaRPr>
          </a:p>
          <a:p>
            <a:pPr algn="r"/>
            <a:endParaRPr lang="es-UY" altLang="en-US" sz="1800" b="1" dirty="0"/>
          </a:p>
          <a:p>
            <a:pPr algn="r"/>
            <a:r>
              <a:rPr lang="es-UY" altLang="en-US" sz="1800" b="1" dirty="0" smtClean="0"/>
              <a:t>SUPERVISOR</a:t>
            </a:r>
            <a:endParaRPr lang="es-UY" altLang="en-US" sz="1800" b="1" dirty="0"/>
          </a:p>
          <a:p>
            <a:pPr algn="r"/>
            <a:r>
              <a:rPr lang="en-MY" altLang="en-US" sz="1800" b="1" dirty="0" smtClean="0"/>
              <a:t>Assoc. Prof. Dr. </a:t>
            </a:r>
            <a:r>
              <a:rPr lang="en-MY" altLang="en-US" sz="1800" b="1" dirty="0" err="1" smtClean="0"/>
              <a:t>Zuriati</a:t>
            </a:r>
            <a:r>
              <a:rPr lang="en-MY" altLang="en-US" sz="1800" b="1" dirty="0" smtClean="0"/>
              <a:t> </a:t>
            </a:r>
            <a:r>
              <a:rPr lang="en-MY" altLang="en-US" sz="1800" b="1" dirty="0" err="1" smtClean="0"/>
              <a:t>Binti</a:t>
            </a:r>
            <a:r>
              <a:rPr lang="en-MY" altLang="en-US" sz="1800" b="1" dirty="0" smtClean="0"/>
              <a:t> </a:t>
            </a:r>
            <a:r>
              <a:rPr lang="en-MY" altLang="en-US" sz="1800" b="1" dirty="0" err="1" smtClean="0"/>
              <a:t>Zulkarnain</a:t>
            </a:r>
            <a:endParaRPr lang="en-MY" altLang="en-US" sz="1800" dirty="0"/>
          </a:p>
          <a:p>
            <a:pPr algn="r"/>
            <a:endParaRPr lang="es-UY" altLang="en-US" sz="1800" b="1" dirty="0"/>
          </a:p>
          <a:p>
            <a:pPr algn="r"/>
            <a:r>
              <a:rPr lang="es-UY" altLang="en-US" sz="1800" b="1" dirty="0"/>
              <a:t>EVALUATOR</a:t>
            </a:r>
          </a:p>
          <a:p>
            <a:pPr algn="r"/>
            <a:r>
              <a:rPr lang="es-UY" altLang="en-US" sz="1800" b="1" dirty="0" smtClean="0"/>
              <a:t>Dr. </a:t>
            </a:r>
            <a:r>
              <a:rPr lang="es-UY" altLang="en-US" sz="1800" b="1" dirty="0" err="1" smtClean="0"/>
              <a:t>Azizol</a:t>
            </a:r>
            <a:r>
              <a:rPr lang="es-UY" altLang="en-US" sz="1800" b="1" dirty="0" smtClean="0"/>
              <a:t> </a:t>
            </a:r>
            <a:r>
              <a:rPr lang="en-GB" sz="1800" b="1" dirty="0" smtClean="0"/>
              <a:t>Bin </a:t>
            </a:r>
            <a:r>
              <a:rPr lang="en-GB" sz="1800" b="1" dirty="0" err="1" smtClean="0"/>
              <a:t>Hj</a:t>
            </a:r>
            <a:r>
              <a:rPr lang="en-GB" sz="1800" b="1" dirty="0" smtClean="0"/>
              <a:t> Abdullah</a:t>
            </a:r>
            <a:endParaRPr lang="en-MY" sz="1800" dirty="0" smtClean="0"/>
          </a:p>
          <a:p>
            <a:pPr algn="r"/>
            <a:endParaRPr lang="es-UY" altLang="en-US" sz="1800" b="1" dirty="0"/>
          </a:p>
          <a:p>
            <a:pPr algn="r"/>
            <a:endParaRPr lang="es-UY" altLang="en-US" sz="1800" b="1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458753" y="2428868"/>
            <a:ext cx="5139559" cy="130493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ct val="20000"/>
              </a:spcBef>
              <a:buClr>
                <a:schemeClr val="hlink"/>
              </a:buClr>
              <a:buSzPct val="60000"/>
            </a:pPr>
            <a:r>
              <a:rPr lang="en-US" altLang="en-US" sz="3200" dirty="0" smtClean="0">
                <a:solidFill>
                  <a:srgbClr val="233645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/>
            </a:r>
            <a:br>
              <a:rPr lang="en-US" altLang="en-US" sz="3200" dirty="0" smtClean="0">
                <a:solidFill>
                  <a:srgbClr val="233645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</a:br>
            <a:endParaRPr lang="es-UY" altLang="en-US" sz="4000" b="1" dirty="0"/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3286116" y="2571744"/>
            <a:ext cx="585788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s-UY" altLang="en-US" sz="2400" b="1" dirty="0" smtClean="0"/>
              <a:t>SKR 4999 </a:t>
            </a:r>
            <a:br>
              <a:rPr lang="es-UY" altLang="en-US" sz="2400" b="1" dirty="0" smtClean="0"/>
            </a:br>
            <a:r>
              <a:rPr lang="es-UY" altLang="en-US" sz="2400" b="1" dirty="0" smtClean="0"/>
              <a:t>FINAL YEAR PROJECT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2" descr="C:\Users\User\Desktop\screenshot\00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84" y="2857496"/>
            <a:ext cx="1871655" cy="3327386"/>
          </a:xfrm>
          <a:prstGeom prst="rect">
            <a:avLst/>
          </a:prstGeom>
          <a:noFill/>
        </p:spPr>
      </p:pic>
      <p:pic>
        <p:nvPicPr>
          <p:cNvPr id="9" name="Picture 2" descr="C:\Users\User\Desktop\screenshot\001loading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2857496"/>
            <a:ext cx="1857388" cy="33575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60322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LITERATURE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04522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Existing relevant applications</a:t>
            </a:r>
          </a:p>
          <a:p>
            <a:pPr marL="0" indent="0">
              <a:buNone/>
            </a:pPr>
            <a:r>
              <a:rPr lang="en-US" dirty="0" smtClean="0"/>
              <a:t>    2. Jobs In Malaysia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Advantages:</a:t>
            </a:r>
          </a:p>
          <a:p>
            <a:pPr lvl="4"/>
            <a:r>
              <a:rPr lang="en-MY" sz="2000" dirty="0" smtClean="0"/>
              <a:t>It is a portal for job seeker to search for </a:t>
            </a:r>
          </a:p>
          <a:p>
            <a:pPr lvl="4">
              <a:buNone/>
            </a:pPr>
            <a:r>
              <a:rPr lang="en-MY" sz="2000" dirty="0" smtClean="0"/>
              <a:t>	vacancies</a:t>
            </a:r>
          </a:p>
          <a:p>
            <a:pPr lvl="4"/>
            <a:r>
              <a:rPr lang="en-US" sz="2000" dirty="0" smtClean="0"/>
              <a:t>Assemble  many vacancies from different </a:t>
            </a:r>
          </a:p>
          <a:p>
            <a:pPr lvl="4">
              <a:buNone/>
            </a:pPr>
            <a:r>
              <a:rPr lang="en-US" sz="2000" dirty="0" smtClean="0"/>
              <a:t>	employment website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-Disadvantages:</a:t>
            </a:r>
          </a:p>
          <a:p>
            <a:pPr lvl="4"/>
            <a:r>
              <a:rPr lang="en-MY" sz="2000" dirty="0" smtClean="0"/>
              <a:t>Does not offer the option such as creating</a:t>
            </a:r>
          </a:p>
          <a:p>
            <a:pPr lvl="4">
              <a:buNone/>
            </a:pPr>
            <a:r>
              <a:rPr lang="en-MY" sz="2000" dirty="0" smtClean="0"/>
              <a:t>  	a resume. </a:t>
            </a:r>
          </a:p>
          <a:p>
            <a:pPr lvl="4"/>
            <a:r>
              <a:rPr lang="en-MY" sz="2000" dirty="0" smtClean="0"/>
              <a:t>It has insufficient details from the portal</a:t>
            </a:r>
          </a:p>
          <a:p>
            <a:pPr lvl="4">
              <a:buNone/>
            </a:pPr>
            <a:r>
              <a:rPr lang="en-MY" sz="2000" dirty="0" smtClean="0"/>
              <a:t>	 on how to apply and where to apply.</a:t>
            </a:r>
          </a:p>
          <a:p>
            <a:pPr lvl="4"/>
            <a:r>
              <a:rPr lang="en-US" sz="2000" dirty="0" smtClean="0"/>
              <a:t>Not applicable for user to submit resume.</a:t>
            </a:r>
            <a:endParaRPr lang="en-MY" sz="2000" dirty="0" smtClean="0"/>
          </a:p>
        </p:txBody>
      </p:sp>
      <p:pic>
        <p:nvPicPr>
          <p:cNvPr id="2150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15140" y="1071546"/>
            <a:ext cx="1724025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507" name="AutoShape 3" descr="   Jobs in Malaysia, Kuala Lumpur- screenshot  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MY"/>
          </a:p>
        </p:txBody>
      </p:sp>
      <p:pic>
        <p:nvPicPr>
          <p:cNvPr id="21512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72251" y="2928934"/>
            <a:ext cx="2428905" cy="378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97312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LITERATURE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42876" y="1527048"/>
            <a:ext cx="8786842" cy="5330952"/>
          </a:xfrm>
        </p:spPr>
        <p:txBody>
          <a:bodyPr>
            <a:normAutofit/>
          </a:bodyPr>
          <a:lstStyle/>
          <a:p>
            <a:r>
              <a:rPr lang="en-US" dirty="0" smtClean="0"/>
              <a:t>Existing relevant applications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sz="2400" dirty="0" smtClean="0"/>
              <a:t>3. </a:t>
            </a:r>
            <a:r>
              <a:rPr lang="en-US" sz="2400" dirty="0" err="1" smtClean="0"/>
              <a:t>CVmaker</a:t>
            </a:r>
            <a:r>
              <a:rPr lang="en-US" sz="2400" dirty="0" smtClean="0"/>
              <a:t>/Smart Resume Builder/My Resume builder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Advantages:</a:t>
            </a:r>
          </a:p>
          <a:p>
            <a:pPr lvl="4"/>
            <a:r>
              <a:rPr lang="en-US" sz="2000" dirty="0" smtClean="0"/>
              <a:t>Good resume builder with several formats</a:t>
            </a:r>
          </a:p>
          <a:p>
            <a:pPr lvl="4"/>
            <a:r>
              <a:rPr lang="en-US" sz="2000" dirty="0" smtClean="0"/>
              <a:t>Can generate resume in </a:t>
            </a:r>
            <a:r>
              <a:rPr lang="en-US" sz="2000" dirty="0" err="1" smtClean="0"/>
              <a:t>pdf</a:t>
            </a:r>
            <a:r>
              <a:rPr lang="en-US" sz="2000" dirty="0" smtClean="0"/>
              <a:t> form</a:t>
            </a:r>
          </a:p>
          <a:p>
            <a:pPr marL="0" indent="0">
              <a:buNone/>
            </a:pPr>
            <a:r>
              <a:rPr lang="en-US" dirty="0" smtClean="0"/>
              <a:t>	- Disadvantages:</a:t>
            </a:r>
          </a:p>
          <a:p>
            <a:pPr lvl="4"/>
            <a:r>
              <a:rPr lang="en-MY" sz="2000" dirty="0" smtClean="0"/>
              <a:t>Offers service solely on </a:t>
            </a:r>
          </a:p>
          <a:p>
            <a:pPr lvl="4">
              <a:buNone/>
            </a:pPr>
            <a:r>
              <a:rPr lang="en-MY" sz="2000" dirty="0" smtClean="0"/>
              <a:t>	creating resume. </a:t>
            </a:r>
          </a:p>
          <a:p>
            <a:pPr lvl="4"/>
            <a:r>
              <a:rPr lang="en-MY" sz="2000" dirty="0" smtClean="0"/>
              <a:t>There is no recruitment service</a:t>
            </a:r>
          </a:p>
          <a:p>
            <a:pPr lvl="4"/>
            <a:r>
              <a:rPr lang="en-MY" sz="2000" dirty="0" smtClean="0"/>
              <a:t>Not applicable to submit resume.</a:t>
            </a:r>
            <a:r>
              <a:rPr lang="en-US" dirty="0" smtClean="0"/>
              <a:t>	</a:t>
            </a:r>
            <a:endParaRPr lang="en-US" dirty="0"/>
          </a:p>
        </p:txBody>
      </p:sp>
      <p:pic>
        <p:nvPicPr>
          <p:cNvPr id="2048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768" y="1000108"/>
            <a:ext cx="1155755" cy="1142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3000372"/>
            <a:ext cx="933477" cy="917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484" name="AutoShape 4" descr="   CV Maker- screenshot  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MY"/>
          </a:p>
        </p:txBody>
      </p:sp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4143380"/>
            <a:ext cx="1367157" cy="2714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6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286380" y="928670"/>
            <a:ext cx="1196433" cy="1162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7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191641" y="2928910"/>
            <a:ext cx="1952359" cy="392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8" name="Picture 8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429256" y="3857604"/>
            <a:ext cx="1666875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97312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</a:rPr>
              <a:t>OUTLINE</a:t>
            </a:r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Introduction</a:t>
            </a:r>
          </a:p>
          <a:p>
            <a:pPr eaLnBrk="1" hangingPunct="1"/>
            <a:r>
              <a:rPr lang="en-US" altLang="en-US" dirty="0" smtClean="0"/>
              <a:t>Problem Statement</a:t>
            </a:r>
          </a:p>
          <a:p>
            <a:pPr eaLnBrk="1" hangingPunct="1"/>
            <a:r>
              <a:rPr lang="en-US" altLang="en-US" dirty="0" smtClean="0"/>
              <a:t>Objectives</a:t>
            </a:r>
          </a:p>
          <a:p>
            <a:pPr eaLnBrk="1" hangingPunct="1"/>
            <a:r>
              <a:rPr lang="en-US" altLang="en-US" dirty="0" smtClean="0"/>
              <a:t>Literature Reviews</a:t>
            </a:r>
          </a:p>
          <a:p>
            <a:pPr eaLnBrk="1" hangingPunct="1"/>
            <a:r>
              <a:rPr lang="en-US" altLang="en-US" dirty="0" smtClean="0"/>
              <a:t>Methodology </a:t>
            </a:r>
          </a:p>
          <a:p>
            <a:pPr eaLnBrk="1" hangingPunct="1"/>
            <a:r>
              <a:rPr lang="en-US" altLang="en-US" dirty="0" smtClean="0"/>
              <a:t>System Analysis &amp; Design</a:t>
            </a:r>
          </a:p>
          <a:p>
            <a:pPr eaLnBrk="1" hangingPunct="1"/>
            <a:r>
              <a:rPr lang="en-US" altLang="en-US" dirty="0" smtClean="0"/>
              <a:t>Results &amp; Discussions</a:t>
            </a:r>
          </a:p>
          <a:p>
            <a:pPr eaLnBrk="1" hangingPunct="1"/>
            <a:r>
              <a:rPr lang="en-US" altLang="en-US" dirty="0" smtClean="0"/>
              <a:t>Conclusion &amp; Future Works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685800" y="1828800"/>
            <a:ext cx="1981200" cy="0"/>
          </a:xfrm>
          <a:prstGeom prst="line">
            <a:avLst/>
          </a:prstGeom>
          <a:ln w="508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685800" y="2819400"/>
            <a:ext cx="1600200" cy="0"/>
          </a:xfrm>
          <a:prstGeom prst="line">
            <a:avLst/>
          </a:prstGeom>
          <a:ln w="508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85800" y="2286000"/>
            <a:ext cx="2895600" cy="0"/>
          </a:xfrm>
          <a:prstGeom prst="line">
            <a:avLst/>
          </a:prstGeom>
          <a:ln w="508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85800" y="3276600"/>
            <a:ext cx="2895600" cy="0"/>
          </a:xfrm>
          <a:prstGeom prst="line">
            <a:avLst/>
          </a:prstGeom>
          <a:ln w="508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547859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METHODOLOGY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52400" y="1295400"/>
            <a:ext cx="1981200" cy="63246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Requirement Specification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295400" y="2133600"/>
            <a:ext cx="1981200" cy="63246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System Design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438400" y="2948152"/>
            <a:ext cx="1981200" cy="63246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Design Implementation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810000" y="3788979"/>
            <a:ext cx="1981200" cy="63246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Verification and Testing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334000" y="4627967"/>
            <a:ext cx="1981200" cy="63246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System Development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858000" y="5486400"/>
            <a:ext cx="1981200" cy="63246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Software Maintenance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019800" y="1539898"/>
            <a:ext cx="2362200" cy="10229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WATERFALL MODEL</a:t>
            </a:r>
            <a:endParaRPr lang="es-UY" altLang="en-US" sz="3200" b="1" dirty="0">
              <a:solidFill>
                <a:srgbClr val="FF0000"/>
              </a:solidFill>
            </a:endParaRPr>
          </a:p>
        </p:txBody>
      </p:sp>
      <p:sp>
        <p:nvSpPr>
          <p:cNvPr id="17" name="Curved Left Arrow 16"/>
          <p:cNvSpPr/>
          <p:nvPr/>
        </p:nvSpPr>
        <p:spPr>
          <a:xfrm>
            <a:off x="2133600" y="1611630"/>
            <a:ext cx="304800" cy="52197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urved Left Arrow 18"/>
          <p:cNvSpPr/>
          <p:nvPr/>
        </p:nvSpPr>
        <p:spPr>
          <a:xfrm>
            <a:off x="3276600" y="2439320"/>
            <a:ext cx="304800" cy="52197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urved Left Arrow 19"/>
          <p:cNvSpPr/>
          <p:nvPr/>
        </p:nvSpPr>
        <p:spPr>
          <a:xfrm>
            <a:off x="4443248" y="3319627"/>
            <a:ext cx="304800" cy="52197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Curved Left Arrow 20"/>
          <p:cNvSpPr/>
          <p:nvPr/>
        </p:nvSpPr>
        <p:spPr>
          <a:xfrm>
            <a:off x="5791200" y="4160454"/>
            <a:ext cx="304800" cy="52197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urved Left Arrow 21"/>
          <p:cNvSpPr/>
          <p:nvPr/>
        </p:nvSpPr>
        <p:spPr>
          <a:xfrm>
            <a:off x="7315200" y="4999442"/>
            <a:ext cx="304800" cy="52197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Curved Left Arrow 22"/>
          <p:cNvSpPr/>
          <p:nvPr/>
        </p:nvSpPr>
        <p:spPr>
          <a:xfrm rot="10800000">
            <a:off x="993227" y="1927861"/>
            <a:ext cx="262760" cy="47822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urved Left Arrow 23"/>
          <p:cNvSpPr/>
          <p:nvPr/>
        </p:nvSpPr>
        <p:spPr>
          <a:xfrm rot="10800000">
            <a:off x="2154620" y="2722179"/>
            <a:ext cx="262760" cy="47822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urved Left Arrow 24"/>
          <p:cNvSpPr/>
          <p:nvPr/>
        </p:nvSpPr>
        <p:spPr>
          <a:xfrm rot="10800000">
            <a:off x="3497315" y="3580613"/>
            <a:ext cx="262760" cy="47822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Curved Left Arrow 25"/>
          <p:cNvSpPr/>
          <p:nvPr/>
        </p:nvSpPr>
        <p:spPr>
          <a:xfrm rot="10800000">
            <a:off x="5037081" y="4426694"/>
            <a:ext cx="262760" cy="47822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Curved Left Arrow 26"/>
          <p:cNvSpPr/>
          <p:nvPr/>
        </p:nvSpPr>
        <p:spPr>
          <a:xfrm rot="10800000">
            <a:off x="6589985" y="5282301"/>
            <a:ext cx="262760" cy="47822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7312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METHODOLOGY</a:t>
            </a:r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en-US" dirty="0" smtClean="0"/>
              <a:t>Popular system development life cycle model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dirty="0" smtClean="0"/>
              <a:t>Linear and sequential development method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dirty="0" smtClean="0"/>
              <a:t>Divides development processes into several phases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dirty="0" smtClean="0"/>
              <a:t>Strict mode, no overlapping steps</a:t>
            </a:r>
          </a:p>
        </p:txBody>
      </p:sp>
    </p:spTree>
    <p:extLst>
      <p:ext uri="{BB962C8B-B14F-4D97-AF65-F5344CB8AC3E}">
        <p14:creationId xmlns="" xmlns:p14="http://schemas.microsoft.com/office/powerpoint/2010/main" val="405070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HARDWARE REQUIREMENT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pPr lvl="0"/>
            <a:r>
              <a:rPr lang="en-US" dirty="0" smtClean="0"/>
              <a:t>Asus A55V(Intel i5-3210 </a:t>
            </a:r>
            <a:r>
              <a:rPr lang="en-US" dirty="0"/>
              <a:t>processor, </a:t>
            </a:r>
            <a:r>
              <a:rPr lang="en-US" dirty="0" smtClean="0"/>
              <a:t>4 </a:t>
            </a:r>
            <a:r>
              <a:rPr lang="en-US" dirty="0"/>
              <a:t>GB RAM, 64-bit Operating System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err="1" smtClean="0"/>
              <a:t>Smartphones</a:t>
            </a:r>
            <a:r>
              <a:rPr lang="en-US" dirty="0" smtClean="0"/>
              <a:t> with minimum Android 4.0 </a:t>
            </a:r>
          </a:p>
          <a:p>
            <a:pPr lvl="0"/>
            <a:r>
              <a:rPr lang="en-US" dirty="0" err="1" smtClean="0"/>
              <a:t>Xiaomi</a:t>
            </a:r>
            <a:r>
              <a:rPr lang="en-US" dirty="0" smtClean="0"/>
              <a:t> 3(Quad core 2.3GHz, </a:t>
            </a:r>
            <a:r>
              <a:rPr lang="en-US" dirty="0"/>
              <a:t>2</a:t>
            </a:r>
            <a:r>
              <a:rPr lang="en-US" dirty="0" smtClean="0"/>
              <a:t> </a:t>
            </a:r>
            <a:r>
              <a:rPr lang="en-US" dirty="0"/>
              <a:t>GB RAM, </a:t>
            </a:r>
            <a:r>
              <a:rPr lang="en-US" dirty="0" smtClean="0"/>
              <a:t>Android v4.4)</a:t>
            </a:r>
            <a:endParaRPr lang="en-US" dirty="0"/>
          </a:p>
          <a:p>
            <a:endParaRPr lang="en-MY" dirty="0" smtClean="0"/>
          </a:p>
        </p:txBody>
      </p:sp>
    </p:spTree>
    <p:extLst>
      <p:ext uri="{BB962C8B-B14F-4D97-AF65-F5344CB8AC3E}">
        <p14:creationId xmlns="" xmlns:p14="http://schemas.microsoft.com/office/powerpoint/2010/main" val="397312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SOFTWARE REQUIREMENT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274320" lvl="1">
              <a:lnSpc>
                <a:spcPct val="150000"/>
              </a:lnSpc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MY" sz="2800" dirty="0" smtClean="0">
                <a:solidFill>
                  <a:schemeClr val="tx1"/>
                </a:solidFill>
              </a:rPr>
              <a:t>Android </a:t>
            </a:r>
            <a:r>
              <a:rPr lang="en-MY" sz="2800" dirty="0">
                <a:solidFill>
                  <a:schemeClr val="tx1"/>
                </a:solidFill>
              </a:rPr>
              <a:t>Developer Tools </a:t>
            </a:r>
            <a:r>
              <a:rPr lang="en-US" sz="2800" dirty="0" smtClean="0">
                <a:solidFill>
                  <a:schemeClr val="tx1"/>
                </a:solidFill>
              </a:rPr>
              <a:t>v22.2.1</a:t>
            </a:r>
            <a:endParaRPr lang="en-US" sz="2400" dirty="0">
              <a:solidFill>
                <a:schemeClr val="tx1"/>
              </a:solidFill>
            </a:endParaRPr>
          </a:p>
          <a:p>
            <a:pPr marL="274320" lvl="1">
              <a:lnSpc>
                <a:spcPct val="150000"/>
              </a:lnSpc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MY" sz="2800" dirty="0" smtClean="0">
                <a:solidFill>
                  <a:schemeClr val="tx1"/>
                </a:solidFill>
              </a:rPr>
              <a:t>Android </a:t>
            </a:r>
            <a:r>
              <a:rPr lang="en-MY" sz="2800" dirty="0">
                <a:solidFill>
                  <a:schemeClr val="tx1"/>
                </a:solidFill>
              </a:rPr>
              <a:t>4.4 </a:t>
            </a:r>
            <a:r>
              <a:rPr lang="en-MY" sz="2800" dirty="0" smtClean="0">
                <a:solidFill>
                  <a:schemeClr val="tx1"/>
                </a:solidFill>
              </a:rPr>
              <a:t>platform SDK</a:t>
            </a:r>
            <a:endParaRPr lang="en-US" sz="2400" dirty="0">
              <a:solidFill>
                <a:schemeClr val="tx1"/>
              </a:solidFill>
            </a:endParaRPr>
          </a:p>
          <a:p>
            <a:pPr marL="274320" lvl="1">
              <a:lnSpc>
                <a:spcPct val="150000"/>
              </a:lnSpc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MY" sz="2800" dirty="0" smtClean="0">
                <a:solidFill>
                  <a:schemeClr val="tx1"/>
                </a:solidFill>
              </a:rPr>
              <a:t>Emulator(Virtual </a:t>
            </a:r>
            <a:r>
              <a:rPr lang="en-MY" sz="2800" dirty="0">
                <a:solidFill>
                  <a:schemeClr val="tx1"/>
                </a:solidFill>
              </a:rPr>
              <a:t>device) with Android 4.4 (</a:t>
            </a:r>
            <a:r>
              <a:rPr lang="en-MY" sz="2800" dirty="0" err="1" smtClean="0">
                <a:solidFill>
                  <a:schemeClr val="tx1"/>
                </a:solidFill>
              </a:rPr>
              <a:t>KitKat</a:t>
            </a:r>
            <a:r>
              <a:rPr lang="en-MY" sz="2800" dirty="0" smtClean="0">
                <a:solidFill>
                  <a:schemeClr val="tx1"/>
                </a:solidFill>
              </a:rPr>
              <a:t>) SDK</a:t>
            </a:r>
            <a:endParaRPr lang="en-US" sz="2400" dirty="0">
              <a:solidFill>
                <a:schemeClr val="tx1"/>
              </a:solidFill>
            </a:endParaRPr>
          </a:p>
          <a:p>
            <a:pPr marL="274320" lvl="1">
              <a:lnSpc>
                <a:spcPct val="150000"/>
              </a:lnSpc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MY" sz="2800" dirty="0" err="1" smtClean="0">
                <a:solidFill>
                  <a:schemeClr val="tx1"/>
                </a:solidFill>
              </a:rPr>
              <a:t>Genymotion</a:t>
            </a:r>
            <a:r>
              <a:rPr lang="en-MY" sz="2800" dirty="0" smtClean="0">
                <a:solidFill>
                  <a:schemeClr val="tx1"/>
                </a:solidFill>
              </a:rPr>
              <a:t> emulator</a:t>
            </a:r>
          </a:p>
          <a:p>
            <a:pPr marL="274320" lvl="1">
              <a:lnSpc>
                <a:spcPct val="150000"/>
              </a:lnSpc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2800" dirty="0" smtClean="0">
                <a:solidFill>
                  <a:schemeClr val="tx1"/>
                </a:solidFill>
              </a:rPr>
              <a:t>XAMPP</a:t>
            </a:r>
            <a:endParaRPr lang="en-US" sz="24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67415" y="1714488"/>
            <a:ext cx="3176585" cy="13906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15206" y="3786190"/>
            <a:ext cx="1714512" cy="285752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2911" y="2143116"/>
            <a:ext cx="5143536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8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071670" y="5072074"/>
            <a:ext cx="4198108" cy="1549021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97312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PROGRAMMING LANGUAGE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142984"/>
            <a:ext cx="8503920" cy="4956064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MY" dirty="0"/>
              <a:t>JAVA programming </a:t>
            </a:r>
            <a:r>
              <a:rPr lang="en-MY" dirty="0" smtClean="0"/>
              <a:t>language</a:t>
            </a:r>
          </a:p>
          <a:p>
            <a:pPr>
              <a:lnSpc>
                <a:spcPct val="200000"/>
              </a:lnSpc>
            </a:pPr>
            <a:endParaRPr lang="en-MY" dirty="0" smtClean="0"/>
          </a:p>
          <a:p>
            <a:pPr>
              <a:lnSpc>
                <a:spcPct val="200000"/>
              </a:lnSpc>
            </a:pPr>
            <a:r>
              <a:rPr lang="en-MY" dirty="0" smtClean="0"/>
              <a:t>Extensible </a:t>
            </a:r>
            <a:r>
              <a:rPr lang="en-MY" dirty="0" err="1"/>
              <a:t>Markup</a:t>
            </a:r>
            <a:r>
              <a:rPr lang="en-MY" dirty="0"/>
              <a:t> Language (XML</a:t>
            </a:r>
            <a:r>
              <a:rPr lang="en-MY" dirty="0" smtClean="0"/>
              <a:t>)</a:t>
            </a:r>
          </a:p>
        </p:txBody>
      </p:sp>
      <p:pic>
        <p:nvPicPr>
          <p:cNvPr id="4" name="Picture 3" descr="http://blog.teamtreehouse.com/wp-content/uploads/2012/10/java_basics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928802"/>
            <a:ext cx="4786346" cy="128588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81425" y="3714752"/>
            <a:ext cx="5362575" cy="314324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5786" y="3714752"/>
            <a:ext cx="2571768" cy="314324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97312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PROGRAMMING LANGUAGE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 smtClean="0"/>
              <a:t>PHP</a:t>
            </a:r>
          </a:p>
          <a:p>
            <a:pPr>
              <a:lnSpc>
                <a:spcPct val="200000"/>
              </a:lnSpc>
            </a:pPr>
            <a:r>
              <a:rPr lang="en-MY" dirty="0" smtClean="0"/>
              <a:t>JavaScript Object Notation (JSON)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1571612"/>
            <a:ext cx="2807277" cy="101781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3"/>
          <a:srcRect t="53997" b="32013"/>
          <a:stretch>
            <a:fillRect/>
          </a:stretch>
        </p:blipFill>
        <p:spPr bwMode="auto">
          <a:xfrm>
            <a:off x="4429124" y="1571612"/>
            <a:ext cx="3786182" cy="10001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5720" y="3186118"/>
            <a:ext cx="4582007" cy="367188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429256" y="3175479"/>
            <a:ext cx="3143240" cy="3682521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97312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0"/>
            <a:ext cx="8534400" cy="121442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SYSTEM ANALYSIS AND DESIGN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Use Case Diagram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5720" y="1785926"/>
            <a:ext cx="4086225" cy="384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7752" y="1785926"/>
            <a:ext cx="3714776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97312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</a:rPr>
              <a:t>OUTLINE</a:t>
            </a:r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Introduction</a:t>
            </a:r>
          </a:p>
          <a:p>
            <a:pPr eaLnBrk="1" hangingPunct="1"/>
            <a:r>
              <a:rPr lang="en-US" altLang="en-US" dirty="0" smtClean="0"/>
              <a:t>Problem Statement</a:t>
            </a:r>
          </a:p>
          <a:p>
            <a:pPr eaLnBrk="1" hangingPunct="1"/>
            <a:r>
              <a:rPr lang="en-US" altLang="en-US" dirty="0" smtClean="0"/>
              <a:t>Objectives</a:t>
            </a:r>
          </a:p>
          <a:p>
            <a:pPr eaLnBrk="1" hangingPunct="1"/>
            <a:r>
              <a:rPr lang="en-US" altLang="en-US" dirty="0" smtClean="0"/>
              <a:t>Literature Reviews</a:t>
            </a:r>
          </a:p>
          <a:p>
            <a:pPr eaLnBrk="1" hangingPunct="1"/>
            <a:r>
              <a:rPr lang="en-US" altLang="en-US" dirty="0" smtClean="0"/>
              <a:t>Methodology </a:t>
            </a:r>
          </a:p>
          <a:p>
            <a:pPr eaLnBrk="1" hangingPunct="1"/>
            <a:r>
              <a:rPr lang="en-US" altLang="en-US" dirty="0" smtClean="0"/>
              <a:t>System Analysis &amp; Design</a:t>
            </a:r>
          </a:p>
          <a:p>
            <a:pPr eaLnBrk="1" hangingPunct="1"/>
            <a:r>
              <a:rPr lang="en-US" altLang="en-US" dirty="0" smtClean="0"/>
              <a:t>Results &amp; Discussions</a:t>
            </a:r>
          </a:p>
          <a:p>
            <a:pPr eaLnBrk="1" hangingPunct="1"/>
            <a:r>
              <a:rPr lang="en-US" altLang="en-US" dirty="0" smtClean="0"/>
              <a:t>Future Works &amp; Conclusion</a:t>
            </a:r>
          </a:p>
        </p:txBody>
      </p:sp>
    </p:spTree>
    <p:extLst>
      <p:ext uri="{BB962C8B-B14F-4D97-AF65-F5344CB8AC3E}">
        <p14:creationId xmlns="" xmlns:p14="http://schemas.microsoft.com/office/powerpoint/2010/main" val="293501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0"/>
            <a:ext cx="8534400" cy="75895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FLOWCHART (EMPLOYEE)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MY"/>
          </a:p>
        </p:txBody>
      </p:sp>
      <p:pic>
        <p:nvPicPr>
          <p:cNvPr id="6" name="Picture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785794"/>
            <a:ext cx="6572296" cy="6072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97312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0"/>
            <a:ext cx="8534400" cy="75895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FLOWCHART (EMPLOYER)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MY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785795"/>
            <a:ext cx="6643734" cy="6072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97312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0"/>
            <a:ext cx="8534400" cy="75895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Entity Relationship (ER) Diagram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MY"/>
          </a:p>
        </p:txBody>
      </p:sp>
      <p:pic>
        <p:nvPicPr>
          <p:cNvPr id="6" name="Picture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071546"/>
            <a:ext cx="8215370" cy="557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97312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</a:rPr>
              <a:t>OUTLINE</a:t>
            </a:r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Introduction</a:t>
            </a:r>
          </a:p>
          <a:p>
            <a:pPr eaLnBrk="1" hangingPunct="1"/>
            <a:r>
              <a:rPr lang="en-US" altLang="en-US" dirty="0" smtClean="0"/>
              <a:t>Problem Statement</a:t>
            </a:r>
          </a:p>
          <a:p>
            <a:pPr eaLnBrk="1" hangingPunct="1"/>
            <a:r>
              <a:rPr lang="en-US" altLang="en-US" dirty="0" smtClean="0"/>
              <a:t>Objectives</a:t>
            </a:r>
          </a:p>
          <a:p>
            <a:pPr eaLnBrk="1" hangingPunct="1"/>
            <a:r>
              <a:rPr lang="en-US" altLang="en-US" dirty="0" smtClean="0"/>
              <a:t>Literature Reviews</a:t>
            </a:r>
          </a:p>
          <a:p>
            <a:pPr eaLnBrk="1" hangingPunct="1"/>
            <a:r>
              <a:rPr lang="en-US" altLang="en-US" dirty="0" smtClean="0"/>
              <a:t>Methodology </a:t>
            </a:r>
          </a:p>
          <a:p>
            <a:pPr eaLnBrk="1" hangingPunct="1"/>
            <a:r>
              <a:rPr lang="en-US" altLang="en-US" dirty="0" smtClean="0"/>
              <a:t>System Analysis &amp; design</a:t>
            </a:r>
          </a:p>
          <a:p>
            <a:pPr eaLnBrk="1" hangingPunct="1"/>
            <a:r>
              <a:rPr lang="en-US" altLang="en-US" dirty="0" smtClean="0"/>
              <a:t>Results &amp; Discussions</a:t>
            </a:r>
          </a:p>
          <a:p>
            <a:pPr eaLnBrk="1" hangingPunct="1"/>
            <a:r>
              <a:rPr lang="en-US" altLang="en-US" dirty="0" smtClean="0"/>
              <a:t>Conclusion &amp; Future Works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685800" y="1828800"/>
            <a:ext cx="1981200" cy="0"/>
          </a:xfrm>
          <a:prstGeom prst="line">
            <a:avLst/>
          </a:prstGeom>
          <a:ln w="508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685800" y="2819400"/>
            <a:ext cx="1600200" cy="0"/>
          </a:xfrm>
          <a:prstGeom prst="line">
            <a:avLst/>
          </a:prstGeom>
          <a:ln w="508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85800" y="2286000"/>
            <a:ext cx="2895600" cy="0"/>
          </a:xfrm>
          <a:prstGeom prst="line">
            <a:avLst/>
          </a:prstGeom>
          <a:ln w="508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85800" y="3276600"/>
            <a:ext cx="2895600" cy="0"/>
          </a:xfrm>
          <a:prstGeom prst="line">
            <a:avLst/>
          </a:prstGeom>
          <a:ln w="508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85800" y="3733800"/>
            <a:ext cx="1981200" cy="0"/>
          </a:xfrm>
          <a:prstGeom prst="line">
            <a:avLst/>
          </a:prstGeom>
          <a:ln w="508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42910" y="4286256"/>
            <a:ext cx="3929090" cy="1588"/>
          </a:xfrm>
          <a:prstGeom prst="line">
            <a:avLst/>
          </a:prstGeom>
          <a:ln w="508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063373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RESULT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7" name="Picture 3" descr="C:\Users\User\Pictures\Picture1.png">
            <a:hlinkClick r:id="rId2" action="ppaction://program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2976" y="2357430"/>
            <a:ext cx="6963786" cy="19288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97312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Advantages of this application:</a:t>
            </a:r>
          </a:p>
          <a:p>
            <a:pPr lvl="1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002060"/>
                </a:solidFill>
              </a:rPr>
              <a:t>Minimum configuration is required</a:t>
            </a:r>
          </a:p>
          <a:p>
            <a:pPr lvl="1">
              <a:lnSpc>
                <a:spcPct val="200000"/>
              </a:lnSpc>
              <a:buFont typeface="Wingdings" pitchFamily="2" charset="2"/>
              <a:buChar char="Ø"/>
            </a:pPr>
            <a:r>
              <a:rPr lang="en-US" altLang="en-US" sz="2400" dirty="0" smtClean="0">
                <a:solidFill>
                  <a:srgbClr val="002060"/>
                </a:solidFill>
              </a:rPr>
              <a:t>Assure a quality and useful platform for employment</a:t>
            </a:r>
          </a:p>
          <a:p>
            <a:pPr lvl="1">
              <a:lnSpc>
                <a:spcPct val="200000"/>
              </a:lnSpc>
              <a:buFont typeface="Wingdings" pitchFamily="2" charset="2"/>
              <a:buChar char="Ø"/>
            </a:pPr>
            <a:r>
              <a:rPr lang="en-US" altLang="en-US" sz="2400" dirty="0" smtClean="0">
                <a:solidFill>
                  <a:srgbClr val="002060"/>
                </a:solidFill>
              </a:rPr>
              <a:t>Convenient </a:t>
            </a:r>
            <a:r>
              <a:rPr lang="en-US" altLang="en-US" sz="2400" dirty="0" smtClean="0">
                <a:solidFill>
                  <a:srgbClr val="002060"/>
                </a:solidFill>
              </a:rPr>
              <a:t>and easy recruitment</a:t>
            </a:r>
            <a:endParaRPr lang="en-US" altLang="en-US" sz="2400" dirty="0" smtClean="0">
              <a:solidFill>
                <a:srgbClr val="002060"/>
              </a:solidFill>
            </a:endParaRPr>
          </a:p>
          <a:p>
            <a:pPr lvl="1">
              <a:lnSpc>
                <a:spcPct val="200000"/>
              </a:lnSpc>
              <a:buFont typeface="Wingdings" pitchFamily="2" charset="2"/>
              <a:buChar char="Ø"/>
            </a:pPr>
            <a:r>
              <a:rPr lang="en-US" altLang="en-US" sz="2400" dirty="0" smtClean="0">
                <a:solidFill>
                  <a:srgbClr val="002060"/>
                </a:solidFill>
              </a:rPr>
              <a:t>Free mobile apps</a:t>
            </a:r>
          </a:p>
          <a:p>
            <a:pPr lvl="1">
              <a:lnSpc>
                <a:spcPct val="200000"/>
              </a:lnSpc>
              <a:buFont typeface="Wingdings" pitchFamily="2" charset="2"/>
              <a:buChar char="Ø"/>
            </a:pPr>
            <a:r>
              <a:rPr lang="en-US" altLang="en-US" sz="2400" dirty="0" smtClean="0">
                <a:solidFill>
                  <a:srgbClr val="002060"/>
                </a:solidFill>
              </a:rPr>
              <a:t>Emphasis on interface design for mobile user</a:t>
            </a:r>
          </a:p>
          <a:p>
            <a:pPr lvl="1">
              <a:lnSpc>
                <a:spcPct val="200000"/>
              </a:lnSpc>
              <a:buFont typeface="Wingdings" pitchFamily="2" charset="2"/>
              <a:buChar char="Ø"/>
            </a:pPr>
            <a:r>
              <a:rPr lang="en-US" altLang="en-US" sz="2400" dirty="0" smtClean="0">
                <a:solidFill>
                  <a:srgbClr val="002060"/>
                </a:solidFill>
              </a:rPr>
              <a:t>Allow user to submit and appeal CV/ resume</a:t>
            </a:r>
          </a:p>
          <a:p>
            <a:pPr lvl="1">
              <a:lnSpc>
                <a:spcPct val="200000"/>
              </a:lnSpc>
              <a:buFont typeface="Wingdings" pitchFamily="2" charset="2"/>
              <a:buChar char="Ø"/>
            </a:pPr>
            <a:endParaRPr lang="en-US" dirty="0" smtClean="0"/>
          </a:p>
          <a:p>
            <a:pPr lvl="1">
              <a:buFont typeface="Wingdings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4439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DISCUSSION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Limitations: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 smtClean="0"/>
              <a:t>Recently only one standard format of resume is available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 smtClean="0"/>
              <a:t>Resume or vacancy information cannot be downloaded or printed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 smtClean="0"/>
              <a:t>Users can view each other’s resume or vacancy only, but they can’t communicate</a:t>
            </a:r>
          </a:p>
          <a:p>
            <a:pPr marL="788670" lvl="1" indent="-514350">
              <a:buFont typeface="+mj-lt"/>
              <a:buAutoNum type="arabicPeriod"/>
            </a:pPr>
            <a:endParaRPr lang="en-US" dirty="0"/>
          </a:p>
          <a:p>
            <a:r>
              <a:rPr lang="en-US" dirty="0" smtClean="0"/>
              <a:t>Solutions: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 smtClean="0"/>
              <a:t>Adding more resume formats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 smtClean="0"/>
              <a:t>Adding feature to download and print the information of resume or vacancy (connect to the website)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 smtClean="0"/>
              <a:t>Adding feature that connect both employee and employer to communicate (connect to Social app : Email, </a:t>
            </a:r>
            <a:r>
              <a:rPr lang="en-US" dirty="0" err="1" smtClean="0"/>
              <a:t>Facebook</a:t>
            </a:r>
            <a:r>
              <a:rPr lang="en-US" dirty="0" smtClean="0"/>
              <a:t> messenger, </a:t>
            </a:r>
            <a:r>
              <a:rPr lang="en-US" dirty="0" err="1" smtClean="0"/>
              <a:t>Wechat</a:t>
            </a:r>
            <a:r>
              <a:rPr lang="en-US" dirty="0" smtClean="0"/>
              <a:t>, </a:t>
            </a:r>
            <a:r>
              <a:rPr lang="en-US" dirty="0" err="1" smtClean="0"/>
              <a:t>WhatsApp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7312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FUTURE WORK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 smtClean="0"/>
              <a:t>Encryption for candidates’ information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Auto generate resume according to different formats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Able to download and print the resume or vacancy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Enable users communicate with each other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7312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CONCLUSION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buFont typeface="Wingdings" pitchFamily="2" charset="2"/>
              <a:buChar char="v"/>
              <a:defRPr/>
            </a:pPr>
            <a:r>
              <a:rPr lang="en-MY" sz="2800" dirty="0" smtClean="0">
                <a:solidFill>
                  <a:schemeClr val="tx2">
                    <a:lumMod val="50000"/>
                  </a:schemeClr>
                </a:solidFill>
              </a:rPr>
              <a:t>Click A Job </a:t>
            </a:r>
            <a:r>
              <a:rPr lang="en-MY" sz="2800" dirty="0" smtClean="0"/>
              <a:t>is Android-based mobile application</a:t>
            </a:r>
          </a:p>
          <a:p>
            <a:pPr>
              <a:buFont typeface="Wingdings" pitchFamily="2" charset="2"/>
              <a:buChar char="v"/>
              <a:defRPr/>
            </a:pPr>
            <a:r>
              <a:rPr lang="en-US" altLang="en-US" sz="2800" dirty="0" smtClean="0">
                <a:solidFill>
                  <a:schemeClr val="tx2">
                    <a:lumMod val="50000"/>
                  </a:schemeClr>
                </a:solidFill>
              </a:rPr>
              <a:t>Click A Job </a:t>
            </a:r>
            <a:r>
              <a:rPr lang="en-US" altLang="en-US" sz="2800" dirty="0" smtClean="0"/>
              <a:t>have open </a:t>
            </a:r>
            <a:r>
              <a:rPr lang="en-US" altLang="en-US" sz="2800" dirty="0" smtClean="0">
                <a:solidFill>
                  <a:schemeClr val="tx2">
                    <a:lumMod val="50000"/>
                  </a:schemeClr>
                </a:solidFill>
              </a:rPr>
              <a:t>opportunities</a:t>
            </a:r>
            <a:r>
              <a:rPr lang="en-US" altLang="en-US" sz="2800" dirty="0" smtClean="0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altLang="en-US" sz="2800" dirty="0" smtClean="0"/>
              <a:t>for job     seekers. </a:t>
            </a:r>
            <a:endParaRPr lang="en-US" altLang="en-US" sz="280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buFont typeface="Wingdings" pitchFamily="2" charset="2"/>
              <a:buChar char="v"/>
              <a:defRPr/>
            </a:pPr>
            <a:r>
              <a:rPr lang="en-MY" sz="2800" dirty="0" smtClean="0"/>
              <a:t>Enable employee to create their resume and appeal to interested company. </a:t>
            </a:r>
          </a:p>
          <a:p>
            <a:pPr>
              <a:buFont typeface="Wingdings" pitchFamily="2" charset="2"/>
              <a:buChar char="v"/>
              <a:defRPr/>
            </a:pPr>
            <a:r>
              <a:rPr lang="en-MY" sz="2800" dirty="0" smtClean="0"/>
              <a:t> It provides a solution for them to create resume and open to opportunities for their futures. </a:t>
            </a:r>
          </a:p>
          <a:p>
            <a:pPr>
              <a:buFont typeface="Wingdings" pitchFamily="2" charset="2"/>
              <a:buChar char="v"/>
              <a:defRPr/>
            </a:pPr>
            <a:r>
              <a:rPr lang="en-MY" sz="2800" dirty="0" smtClean="0"/>
              <a:t> Employer could </a:t>
            </a:r>
            <a:r>
              <a:rPr lang="en-US" sz="2800" dirty="0" smtClean="0"/>
              <a:t>post vacancy and employ easily.</a:t>
            </a:r>
          </a:p>
        </p:txBody>
      </p:sp>
    </p:spTree>
    <p:extLst>
      <p:ext uri="{BB962C8B-B14F-4D97-AF65-F5344CB8AC3E}">
        <p14:creationId xmlns="" xmlns:p14="http://schemas.microsoft.com/office/powerpoint/2010/main" val="397312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INTRODUCTION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285860"/>
            <a:ext cx="8500872" cy="5214974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MY" sz="2400" dirty="0" smtClean="0"/>
              <a:t>Nowadays </a:t>
            </a:r>
            <a:r>
              <a:rPr lang="en-MY" sz="2400" dirty="0" err="1" smtClean="0"/>
              <a:t>smartphone</a:t>
            </a:r>
            <a:r>
              <a:rPr lang="en-MY" sz="2400" dirty="0" smtClean="0"/>
              <a:t>, tablet, and other smart devices are transforming the way people live, work, play, connect and interact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Mostly mobile applications are Android based and </a:t>
            </a:r>
            <a:r>
              <a:rPr lang="en-MY" sz="2400" dirty="0" smtClean="0"/>
              <a:t>it helps many people on many ways. </a:t>
            </a:r>
          </a:p>
          <a:p>
            <a:pPr>
              <a:lnSpc>
                <a:spcPct val="150000"/>
              </a:lnSpc>
              <a:buNone/>
            </a:pPr>
            <a:endParaRPr lang="en-MY" sz="2400" dirty="0" smtClean="0"/>
          </a:p>
          <a:p>
            <a:pPr>
              <a:lnSpc>
                <a:spcPct val="150000"/>
              </a:lnSpc>
            </a:pPr>
            <a:r>
              <a:rPr lang="en-MY" sz="2400" b="1" dirty="0" smtClean="0"/>
              <a:t>A simple click can change your future!</a:t>
            </a:r>
          </a:p>
          <a:p>
            <a:pPr>
              <a:lnSpc>
                <a:spcPct val="150000"/>
              </a:lnSpc>
              <a:buNone/>
            </a:pPr>
            <a:endParaRPr lang="en-MY" sz="2400" b="1" dirty="0" smtClean="0"/>
          </a:p>
          <a:p>
            <a:pPr>
              <a:defRPr/>
            </a:pPr>
            <a:r>
              <a:rPr lang="en-US" altLang="en-US" sz="2400" dirty="0" smtClean="0"/>
              <a:t>Employment and income mean a lifestyle with value, choice and empowerment. </a:t>
            </a:r>
          </a:p>
          <a:p>
            <a:pPr>
              <a:buNone/>
              <a:defRPr/>
            </a:pPr>
            <a:endParaRPr lang="en-US" altLang="en-US" sz="2400" dirty="0" smtClean="0"/>
          </a:p>
          <a:p>
            <a:pPr>
              <a:defRPr/>
            </a:pPr>
            <a:r>
              <a:rPr lang="en-US" altLang="en-US" sz="2400" dirty="0" smtClean="0"/>
              <a:t>It is </a:t>
            </a:r>
            <a:r>
              <a:rPr lang="en-US" altLang="en-US" sz="2400" dirty="0" smtClean="0">
                <a:solidFill>
                  <a:schemeClr val="tx2">
                    <a:lumMod val="90000"/>
                  </a:schemeClr>
                </a:solidFill>
              </a:rPr>
              <a:t>important</a:t>
            </a:r>
            <a:r>
              <a:rPr lang="en-US" altLang="en-US" sz="2400" dirty="0" smtClean="0"/>
              <a:t> because human tends to </a:t>
            </a:r>
            <a:r>
              <a:rPr lang="en-US" altLang="en-US" sz="2400" dirty="0" smtClean="0">
                <a:solidFill>
                  <a:schemeClr val="tx2">
                    <a:lumMod val="90000"/>
                  </a:schemeClr>
                </a:solidFill>
              </a:rPr>
              <a:t>change for a better lifestyle</a:t>
            </a:r>
            <a:r>
              <a:rPr lang="en-US" altLang="en-US" sz="2400" dirty="0" smtClean="0"/>
              <a:t>.</a:t>
            </a:r>
          </a:p>
          <a:p>
            <a:pPr>
              <a:defRPr/>
            </a:pPr>
            <a:endParaRPr lang="en-US" altLang="en-US" sz="2400" dirty="0" smtClean="0"/>
          </a:p>
          <a:p>
            <a:pPr>
              <a:defRPr/>
            </a:pPr>
            <a:r>
              <a:rPr lang="en-US" altLang="en-US" sz="2400" dirty="0" smtClean="0"/>
              <a:t> In this technology era, is a trend to </a:t>
            </a:r>
            <a:r>
              <a:rPr lang="en-US" altLang="en-US" sz="2400" dirty="0" smtClean="0">
                <a:solidFill>
                  <a:schemeClr val="tx2">
                    <a:lumMod val="90000"/>
                  </a:schemeClr>
                </a:solidFill>
              </a:rPr>
              <a:t>search vacancy thru mobile devices and apply for job at your fingertips.</a:t>
            </a:r>
            <a:endParaRPr lang="en-MY" sz="2400" dirty="0" smtClean="0"/>
          </a:p>
          <a:p>
            <a:pPr>
              <a:lnSpc>
                <a:spcPct val="150000"/>
              </a:lnSpc>
            </a:pPr>
            <a:endParaRPr lang="en-MY" sz="2400" dirty="0" smtClean="0"/>
          </a:p>
        </p:txBody>
      </p:sp>
    </p:spTree>
    <p:extLst>
      <p:ext uri="{BB962C8B-B14F-4D97-AF65-F5344CB8AC3E}">
        <p14:creationId xmlns="" xmlns:p14="http://schemas.microsoft.com/office/powerpoint/2010/main" val="251755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INTRODUCTION (Click A Job)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527048"/>
            <a:ext cx="8500872" cy="3616464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50000"/>
              </a:lnSpc>
            </a:pPr>
            <a:r>
              <a:rPr lang="en-US" sz="3800" dirty="0" err="1" smtClean="0">
                <a:solidFill>
                  <a:srgbClr val="C00000"/>
                </a:solidFill>
              </a:rPr>
              <a:t>Curriculam</a:t>
            </a:r>
            <a:r>
              <a:rPr lang="en-US" sz="3800" dirty="0" smtClean="0">
                <a:solidFill>
                  <a:srgbClr val="C00000"/>
                </a:solidFill>
              </a:rPr>
              <a:t> Vitae (CV) </a:t>
            </a:r>
            <a:r>
              <a:rPr lang="en-US" sz="3800" dirty="0" smtClean="0"/>
              <a:t> = </a:t>
            </a:r>
            <a:r>
              <a:rPr lang="en-MY" sz="3800" dirty="0" smtClean="0"/>
              <a:t>overview of a person's experience and qualifications. </a:t>
            </a:r>
          </a:p>
          <a:p>
            <a:pPr>
              <a:lnSpc>
                <a:spcPct val="150000"/>
              </a:lnSpc>
            </a:pPr>
            <a:r>
              <a:rPr lang="en-MY" sz="3800" dirty="0" smtClean="0">
                <a:solidFill>
                  <a:srgbClr val="C00000"/>
                </a:solidFill>
              </a:rPr>
              <a:t>Resume </a:t>
            </a:r>
            <a:r>
              <a:rPr lang="en-MY" sz="3800" dirty="0" smtClean="0"/>
              <a:t>= document used by persons to present their backgrounds and skills. </a:t>
            </a:r>
          </a:p>
          <a:p>
            <a:pPr>
              <a:lnSpc>
                <a:spcPct val="150000"/>
              </a:lnSpc>
            </a:pPr>
            <a:r>
              <a:rPr lang="en-MY" sz="3800" dirty="0" smtClean="0"/>
              <a:t>CV is longer and more detailed while </a:t>
            </a:r>
            <a:r>
              <a:rPr lang="en-US" sz="3800" dirty="0" smtClean="0"/>
              <a:t>resume is </a:t>
            </a:r>
            <a:r>
              <a:rPr lang="en-MY" sz="3800" dirty="0" smtClean="0"/>
              <a:t>a shorter, summary version</a:t>
            </a:r>
          </a:p>
          <a:p>
            <a:pPr>
              <a:lnSpc>
                <a:spcPct val="150000"/>
              </a:lnSpc>
            </a:pPr>
            <a:r>
              <a:rPr lang="en-MY" sz="3800" dirty="0" smtClean="0"/>
              <a:t>Both can be used for a variety of reasons, but most often they are used to secure new employment. </a:t>
            </a:r>
          </a:p>
          <a:p>
            <a:pPr>
              <a:lnSpc>
                <a:spcPct val="150000"/>
              </a:lnSpc>
            </a:pPr>
            <a:r>
              <a:rPr lang="en-MY" sz="3800" dirty="0" smtClean="0"/>
              <a:t>For example, university student need CV for their internship and job application to show personal details, working history, education background and qualification. </a:t>
            </a:r>
            <a:endParaRPr lang="en-US" sz="38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pPr>
              <a:buNone/>
            </a:pPr>
            <a:endParaRPr lang="en-MY" sz="1600" dirty="0" smtClean="0"/>
          </a:p>
          <a:p>
            <a:pPr>
              <a:lnSpc>
                <a:spcPct val="150000"/>
              </a:lnSpc>
            </a:pPr>
            <a:endParaRPr lang="en-MY" sz="24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714884"/>
            <a:ext cx="9144000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51755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PROBLEM STATEMENT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527048"/>
            <a:ext cx="9144000" cy="5330952"/>
          </a:xfrm>
        </p:spPr>
        <p:txBody>
          <a:bodyPr>
            <a:normAutofit/>
          </a:bodyPr>
          <a:lstStyle/>
          <a:p>
            <a:pPr lvl="2" fontAlgn="base">
              <a:buClr>
                <a:srgbClr val="FF0000"/>
              </a:buClr>
              <a:buFont typeface="Wingdings" pitchFamily="2" charset="2"/>
              <a:buChar char="v"/>
            </a:pPr>
            <a:r>
              <a:rPr lang="en-MY" sz="2200" dirty="0" smtClean="0"/>
              <a:t>Mobile user having difficulty on low mobility on other devices.</a:t>
            </a:r>
          </a:p>
          <a:p>
            <a:pPr lvl="2" fontAlgn="base">
              <a:buClr>
                <a:srgbClr val="FF0000"/>
              </a:buClr>
              <a:buFont typeface="Wingdings" pitchFamily="2" charset="2"/>
              <a:buChar char="v"/>
            </a:pPr>
            <a:endParaRPr lang="en-MY" sz="2200" dirty="0" smtClean="0"/>
          </a:p>
          <a:p>
            <a:pPr lvl="2" fontAlgn="base">
              <a:buClr>
                <a:srgbClr val="FF0000"/>
              </a:buClr>
              <a:buFont typeface="Wingdings" pitchFamily="2" charset="2"/>
              <a:buChar char="v"/>
            </a:pPr>
            <a:r>
              <a:rPr lang="en-MY" sz="2200" dirty="0" smtClean="0"/>
              <a:t>Users might not get used to the standard CV or resume formats</a:t>
            </a:r>
          </a:p>
          <a:p>
            <a:pPr lvl="2" fontAlgn="base">
              <a:buClr>
                <a:srgbClr val="FF0000"/>
              </a:buClr>
              <a:buFont typeface="Wingdings" pitchFamily="2" charset="2"/>
              <a:buChar char="v"/>
            </a:pPr>
            <a:endParaRPr lang="en-MY" sz="2200" dirty="0" smtClean="0"/>
          </a:p>
          <a:p>
            <a:pPr lvl="2" fontAlgn="base">
              <a:buClr>
                <a:srgbClr val="FF0000"/>
              </a:buClr>
              <a:buFont typeface="Wingdings" pitchFamily="2" charset="2"/>
              <a:buChar char="v"/>
            </a:pPr>
            <a:r>
              <a:rPr lang="en-MY" sz="2200" dirty="0" smtClean="0"/>
              <a:t>The existed system is not applicable for the users to submit CV or resume. </a:t>
            </a:r>
          </a:p>
          <a:p>
            <a:pPr lvl="2" fontAlgn="base">
              <a:buClr>
                <a:srgbClr val="FF0000"/>
              </a:buClr>
              <a:buFont typeface="Wingdings" pitchFamily="2" charset="2"/>
              <a:buChar char="v"/>
            </a:pPr>
            <a:endParaRPr lang="en-MY" sz="2200" dirty="0" smtClean="0"/>
          </a:p>
          <a:p>
            <a:pPr lvl="2" fontAlgn="base">
              <a:buClr>
                <a:srgbClr val="FF0000"/>
              </a:buClr>
              <a:buFont typeface="Wingdings" pitchFamily="2" charset="2"/>
              <a:buChar char="v"/>
            </a:pPr>
            <a:r>
              <a:rPr lang="en-MY" sz="2200" dirty="0" smtClean="0"/>
              <a:t>Other system interface is not specified designed for mobile user. It is not convenient and not user-friendly. This also make less efficient in recruitment.</a:t>
            </a:r>
          </a:p>
          <a:p>
            <a:pPr>
              <a:buClr>
                <a:srgbClr val="FF0000"/>
              </a:buClr>
              <a:buFont typeface="Wingdings" pitchFamily="2" charset="2"/>
              <a:buChar char="v"/>
            </a:pPr>
            <a:endParaRPr lang="en-MY" sz="2200" dirty="0" smtClean="0"/>
          </a:p>
          <a:p>
            <a:pPr lvl="2" fontAlgn="base">
              <a:buClr>
                <a:srgbClr val="FF0000"/>
              </a:buClr>
              <a:buFont typeface="Wingdings" pitchFamily="2" charset="2"/>
              <a:buChar char="v"/>
            </a:pPr>
            <a:r>
              <a:rPr lang="en-MY" sz="2200" dirty="0" smtClean="0"/>
              <a:t> There might be expensive cost to purchase this kind of mobile application. </a:t>
            </a:r>
            <a:endParaRPr lang="en-US" sz="2200" dirty="0"/>
          </a:p>
        </p:txBody>
      </p:sp>
    </p:spTree>
    <p:extLst>
      <p:ext uri="{BB962C8B-B14F-4D97-AF65-F5344CB8AC3E}">
        <p14:creationId xmlns="" xmlns:p14="http://schemas.microsoft.com/office/powerpoint/2010/main" val="251755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OBJECTIVE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357298"/>
            <a:ext cx="9144000" cy="5500702"/>
          </a:xfrm>
        </p:spPr>
        <p:txBody>
          <a:bodyPr>
            <a:normAutofit lnSpcReduction="10000"/>
          </a:bodyPr>
          <a:lstStyle/>
          <a:p>
            <a:pPr lvl="2">
              <a:buClr>
                <a:srgbClr val="FF0000"/>
              </a:buClr>
              <a:buFont typeface="Wingdings" pitchFamily="2" charset="2"/>
              <a:buChar char="v"/>
            </a:pPr>
            <a:r>
              <a:rPr lang="en-US" sz="2200" dirty="0" smtClean="0"/>
              <a:t>Produce a good quality and useful CV or resume editor application t</a:t>
            </a:r>
            <a:r>
              <a:rPr lang="ms-MY" sz="2200" dirty="0" smtClean="0"/>
              <a:t>hat is convenient and easy to be use by the users.</a:t>
            </a:r>
            <a:endParaRPr lang="en-MY" sz="2200" dirty="0" smtClean="0"/>
          </a:p>
          <a:p>
            <a:pPr>
              <a:buClr>
                <a:srgbClr val="FF0000"/>
              </a:buClr>
              <a:buFont typeface="Wingdings" pitchFamily="2" charset="2"/>
              <a:buChar char="v"/>
            </a:pPr>
            <a:endParaRPr lang="en-MY" sz="2200" dirty="0" smtClean="0"/>
          </a:p>
          <a:p>
            <a:pPr lvl="2">
              <a:buClr>
                <a:srgbClr val="FF0000"/>
              </a:buClr>
              <a:buFont typeface="Wingdings" pitchFamily="2" charset="2"/>
              <a:buChar char="v"/>
            </a:pPr>
            <a:r>
              <a:rPr lang="ms-MY" sz="2200" dirty="0" smtClean="0"/>
              <a:t>Develop a system that allows users to create, edit, share CV or resume and apply for job at anytime and anywhere easily through their mobile devices.</a:t>
            </a:r>
            <a:endParaRPr lang="en-MY" sz="2200" dirty="0" smtClean="0"/>
          </a:p>
          <a:p>
            <a:pPr>
              <a:buClr>
                <a:srgbClr val="FF0000"/>
              </a:buClr>
              <a:buFont typeface="Wingdings" pitchFamily="2" charset="2"/>
              <a:buChar char="v"/>
            </a:pPr>
            <a:endParaRPr lang="en-MY" sz="2200" dirty="0" smtClean="0"/>
          </a:p>
          <a:p>
            <a:pPr lvl="2">
              <a:buClr>
                <a:srgbClr val="FF0000"/>
              </a:buClr>
              <a:buFont typeface="Wingdings" pitchFamily="2" charset="2"/>
              <a:buChar char="v"/>
            </a:pPr>
            <a:r>
              <a:rPr lang="ms-MY" sz="2200" dirty="0" smtClean="0"/>
              <a:t>Allow users(employee) to submit and appeal their CV or resumes to third party and apply for the vacancy; Allow users(employer) to post their vacancy and view candidate so that the employment will be easier.</a:t>
            </a:r>
            <a:endParaRPr lang="en-MY" sz="2200" dirty="0" smtClean="0"/>
          </a:p>
          <a:p>
            <a:pPr lvl="2">
              <a:buClr>
                <a:srgbClr val="FF0000"/>
              </a:buClr>
              <a:buNone/>
            </a:pPr>
            <a:endParaRPr lang="en-MY" sz="2200" dirty="0" smtClean="0"/>
          </a:p>
          <a:p>
            <a:pPr lvl="2">
              <a:buClr>
                <a:srgbClr val="FF0000"/>
              </a:buClr>
              <a:buFont typeface="Wingdings" pitchFamily="2" charset="2"/>
              <a:buChar char="v"/>
            </a:pPr>
            <a:r>
              <a:rPr lang="ms-MY" sz="2200" dirty="0" smtClean="0"/>
              <a:t>Develop a mobile apps that emphasis on interface design specific to mobile users.</a:t>
            </a:r>
            <a:endParaRPr lang="en-MY" sz="2200" dirty="0" smtClean="0"/>
          </a:p>
          <a:p>
            <a:pPr>
              <a:buClr>
                <a:srgbClr val="FF0000"/>
              </a:buClr>
              <a:buFont typeface="Wingdings" pitchFamily="2" charset="2"/>
              <a:buChar char="v"/>
            </a:pPr>
            <a:endParaRPr lang="en-MY" sz="2200" dirty="0" smtClean="0"/>
          </a:p>
          <a:p>
            <a:pPr lvl="2">
              <a:buClr>
                <a:srgbClr val="FF0000"/>
              </a:buClr>
              <a:buFont typeface="Wingdings" pitchFamily="2" charset="2"/>
              <a:buChar char="v"/>
            </a:pPr>
            <a:r>
              <a:rPr lang="ms-MY" sz="2200" dirty="0" smtClean="0"/>
              <a:t>A free mobile application without any charges.</a:t>
            </a:r>
            <a:endParaRPr lang="en-MY" sz="2200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1755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LITERATURE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1"/>
                </a:solidFill>
              </a:rPr>
              <a:t>REVIEW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r>
              <a:rPr lang="en-US" dirty="0" smtClean="0"/>
              <a:t>Android Operating System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/>
              <a:t>a</a:t>
            </a:r>
            <a:r>
              <a:rPr lang="en-US" sz="2400" dirty="0"/>
              <a:t> mobile operating system (OS) currently developed by Google, based on the Linux kernel and designed primarily for touchscreen mobile </a:t>
            </a:r>
            <a:r>
              <a:rPr lang="en-US" sz="2400" dirty="0" smtClean="0"/>
              <a:t>devices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/>
              <a:t>open source mobile development platform</a:t>
            </a:r>
            <a:endParaRPr lang="en-US" sz="2400" dirty="0" smtClean="0"/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/>
              <a:t>According to International Data Corporation (IDC) report about smartphone OS market share 2015, </a:t>
            </a:r>
            <a:r>
              <a:rPr lang="en-US" sz="2400" dirty="0"/>
              <a:t>Android dominated the market with an 82.8% share</a:t>
            </a:r>
          </a:p>
        </p:txBody>
      </p:sp>
    </p:spTree>
    <p:extLst>
      <p:ext uri="{BB962C8B-B14F-4D97-AF65-F5344CB8AC3E}">
        <p14:creationId xmlns="" xmlns:p14="http://schemas.microsoft.com/office/powerpoint/2010/main" val="251755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LITERATURE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42844" y="1527048"/>
            <a:ext cx="8786874" cy="497378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Unemployment Issues In Malaysia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MY" sz="2000" dirty="0" smtClean="0"/>
              <a:t>Unemployment is an important issue facing in many developing countries. Country with high unemployment indicates that the country</a:t>
            </a:r>
            <a:r>
              <a:rPr lang="en-US" sz="2000" dirty="0" smtClean="0"/>
              <a:t>’</a:t>
            </a:r>
            <a:r>
              <a:rPr lang="en-MY" sz="2000" dirty="0" smtClean="0"/>
              <a:t>s labour resource is not fully utilized.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MY" sz="2000" dirty="0" smtClean="0"/>
              <a:t>Malaysia can be said to achieve full employment with unemployment rate of 3.1 % in February 2015 by Department of Statistics.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MY" sz="2000" dirty="0" smtClean="0"/>
              <a:t>However, unemployment among graduates remains unsolved, where 65,500 graduates were recorded unemployed which is 16.7 % of the total unemployed labour in 2010 based on Department of Statistics, Malaysia.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MY" sz="2000" dirty="0" smtClean="0"/>
              <a:t>the rate of unemployment in Malaysia decreased throughout the year, the number of unemployed graduate in Malaysia increased.</a:t>
            </a:r>
          </a:p>
          <a:p>
            <a:pPr>
              <a:buNone/>
            </a:pPr>
            <a:endParaRPr lang="en-MY" dirty="0" smtClean="0"/>
          </a:p>
          <a:p>
            <a:pPr>
              <a:buNone/>
            </a:pPr>
            <a:endParaRPr lang="en-MY" dirty="0" smtClean="0"/>
          </a:p>
          <a:p>
            <a:pPr>
              <a:buNone/>
            </a:pPr>
            <a:endParaRPr lang="en-MY" dirty="0" smtClean="0"/>
          </a:p>
        </p:txBody>
      </p:sp>
    </p:spTree>
    <p:extLst>
      <p:ext uri="{BB962C8B-B14F-4D97-AF65-F5344CB8AC3E}">
        <p14:creationId xmlns="" xmlns:p14="http://schemas.microsoft.com/office/powerpoint/2010/main" val="397312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LITERATURE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97378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Existing relevant applications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smtClean="0"/>
              <a:t>1. </a:t>
            </a:r>
            <a:r>
              <a:rPr lang="en-US" dirty="0" err="1" smtClean="0"/>
              <a:t>JobStreet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- Advantages:</a:t>
            </a:r>
          </a:p>
          <a:p>
            <a:pPr lvl="4"/>
            <a:r>
              <a:rPr lang="en-US" sz="2000" dirty="0" smtClean="0"/>
              <a:t>Large talent pool – partner nationwide</a:t>
            </a:r>
          </a:p>
          <a:p>
            <a:pPr lvl="4"/>
            <a:r>
              <a:rPr lang="en-MY" sz="2000" dirty="0" smtClean="0"/>
              <a:t> It is now Southeast Asia's largest online </a:t>
            </a:r>
          </a:p>
          <a:p>
            <a:pPr lvl="4">
              <a:buNone/>
            </a:pPr>
            <a:r>
              <a:rPr lang="en-MY" sz="2000" dirty="0" smtClean="0"/>
              <a:t>	employment company</a:t>
            </a:r>
            <a:endParaRPr lang="en-US" sz="2000" dirty="0"/>
          </a:p>
          <a:p>
            <a:pPr lvl="4"/>
            <a:r>
              <a:rPr lang="en-US" sz="2000" dirty="0" smtClean="0"/>
              <a:t>Can search and look for interesting jobs</a:t>
            </a:r>
            <a:endParaRPr lang="en-US" sz="2000" dirty="0"/>
          </a:p>
          <a:p>
            <a:pPr marL="0" indent="0">
              <a:buNone/>
            </a:pPr>
            <a:r>
              <a:rPr lang="en-US" dirty="0"/>
              <a:t>	-Disadvantages:</a:t>
            </a:r>
          </a:p>
          <a:p>
            <a:pPr lvl="4"/>
            <a:r>
              <a:rPr lang="en-MY" sz="2000" dirty="0" smtClean="0"/>
              <a:t>It enable user to view and apply a vacancy </a:t>
            </a:r>
          </a:p>
          <a:p>
            <a:pPr lvl="4">
              <a:buNone/>
            </a:pPr>
            <a:r>
              <a:rPr lang="en-MY" sz="2000" dirty="0" smtClean="0"/>
              <a:t>	without a proper resume or either using one. </a:t>
            </a:r>
          </a:p>
          <a:p>
            <a:pPr lvl="4"/>
            <a:r>
              <a:rPr lang="en-MY" sz="2000" dirty="0" smtClean="0"/>
              <a:t>Some vacancy can only be applied via website. </a:t>
            </a:r>
          </a:p>
          <a:p>
            <a:pPr lvl="4"/>
            <a:r>
              <a:rPr lang="en-MY" sz="2000" dirty="0" smtClean="0"/>
              <a:t>It provides insufficient detail from the company </a:t>
            </a:r>
          </a:p>
          <a:p>
            <a:pPr lvl="4">
              <a:buNone/>
            </a:pPr>
            <a:r>
              <a:rPr lang="en-MY" sz="2000" dirty="0" smtClean="0"/>
              <a:t>(For example, salary, working location and job scope).</a:t>
            </a:r>
          </a:p>
          <a:p>
            <a:pPr lvl="4"/>
            <a:endParaRPr lang="en-US" dirty="0" smtClean="0"/>
          </a:p>
          <a:p>
            <a:pPr marL="1143000" lvl="4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57818" y="1285860"/>
            <a:ext cx="1285884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 descr="https://lh3.googleusercontent.com/_CyfmCBcWBCZPsp2yz-E60HTAlYmcU03FZRmPbDHFj2gQ75UncemBzofLJ_spDnrmg=h90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86578" y="1428736"/>
            <a:ext cx="2048366" cy="36433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97312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3116</TotalTime>
  <Words>917</Words>
  <Application>Microsoft Office PowerPoint</Application>
  <PresentationFormat>On-screen Show (4:3)</PresentationFormat>
  <Paragraphs>198</Paragraphs>
  <Slides>28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Civic</vt:lpstr>
      <vt:lpstr>CLICK A JOB  RECRUITMENT SYSTEM BASED ANDROID MOBILE APPS</vt:lpstr>
      <vt:lpstr>OUTLINE</vt:lpstr>
      <vt:lpstr>INTRODUCTION</vt:lpstr>
      <vt:lpstr>INTRODUCTION (Click A Job)</vt:lpstr>
      <vt:lpstr>PROBLEM STATEMENT</vt:lpstr>
      <vt:lpstr>OBJECTIVE</vt:lpstr>
      <vt:lpstr>LITERATURE REVIEW</vt:lpstr>
      <vt:lpstr>LITERATURE REVIEW</vt:lpstr>
      <vt:lpstr>LITERATURE REVIEW</vt:lpstr>
      <vt:lpstr>LITERATURE REVIEW</vt:lpstr>
      <vt:lpstr>LITERATURE REVIEW</vt:lpstr>
      <vt:lpstr>OUTLINE</vt:lpstr>
      <vt:lpstr>METHODOLOGY</vt:lpstr>
      <vt:lpstr>METHODOLOGY</vt:lpstr>
      <vt:lpstr>HARDWARE REQUIREMENT</vt:lpstr>
      <vt:lpstr>SOFTWARE REQUIREMENT</vt:lpstr>
      <vt:lpstr>PROGRAMMING LANGUAGE</vt:lpstr>
      <vt:lpstr>PROGRAMMING LANGUAGE</vt:lpstr>
      <vt:lpstr>SYSTEM ANALYSIS AND DESIGN Use Case Diagram</vt:lpstr>
      <vt:lpstr>FLOWCHART (EMPLOYEE)</vt:lpstr>
      <vt:lpstr>FLOWCHART (EMPLOYER)</vt:lpstr>
      <vt:lpstr>Entity Relationship (ER) Diagram</vt:lpstr>
      <vt:lpstr>OUTLINE</vt:lpstr>
      <vt:lpstr>RESULT</vt:lpstr>
      <vt:lpstr>DISCUSSION</vt:lpstr>
      <vt:lpstr>DISCUSSION</vt:lpstr>
      <vt:lpstr>FUTURE WORK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THC-PC</dc:creator>
  <cp:lastModifiedBy>User</cp:lastModifiedBy>
  <cp:revision>189</cp:revision>
  <dcterms:created xsi:type="dcterms:W3CDTF">2006-08-16T00:00:00Z</dcterms:created>
  <dcterms:modified xsi:type="dcterms:W3CDTF">2015-12-29T05:59:31Z</dcterms:modified>
</cp:coreProperties>
</file>