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9"/>
  </p:notesMasterIdLst>
  <p:sldIdLst>
    <p:sldId id="256" r:id="rId3"/>
    <p:sldId id="267" r:id="rId4"/>
    <p:sldId id="264" r:id="rId5"/>
    <p:sldId id="265" r:id="rId6"/>
    <p:sldId id="268" r:id="rId7"/>
    <p:sldId id="26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08"/>
    <p:restoredTop sz="94558"/>
  </p:normalViewPr>
  <p:slideViewPr>
    <p:cSldViewPr snapToGrid="0">
      <p:cViewPr varScale="1">
        <p:scale>
          <a:sx n="121" d="100"/>
          <a:sy n="121" d="100"/>
        </p:scale>
        <p:origin x="10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03/06/2024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03/06/2024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03/06/2024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03/06/2024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03/06/2024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03/06/2024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03/06/2024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03/06/2024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03/06/2024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03/06/2024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03/06/2024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03/06/2024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03/06/2024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03/06/2024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03/06/2024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03/06/2024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03/06/2024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03/06/2024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061171" cy="3566160"/>
          </a:xfrm>
        </p:spPr>
        <p:txBody>
          <a:bodyPr>
            <a:normAutofit/>
          </a:bodyPr>
          <a:lstStyle/>
          <a:p>
            <a:r>
              <a:rPr lang="fr-FR" sz="7200" dirty="0"/>
              <a:t>LP24 – Ondes progressives,</a:t>
            </a:r>
            <a:br>
              <a:rPr lang="fr-FR" sz="7200" dirty="0"/>
            </a:br>
            <a:r>
              <a:rPr lang="fr-FR" sz="7200" dirty="0"/>
              <a:t>ondes stationnaires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Agrégation externe de Physique-chimie, option Physique</a:t>
            </a: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2"/>
                </a:solidFill>
              </a:rPr>
              <a:t>I. Propagation des ondes</a:t>
            </a:r>
            <a:br>
              <a:rPr lang="fr-FR" b="1" dirty="0">
                <a:solidFill>
                  <a:schemeClr val="accent2"/>
                </a:solidFill>
              </a:rPr>
            </a:br>
            <a:r>
              <a:rPr lang="fr-FR" dirty="0"/>
              <a:t>	</a:t>
            </a:r>
            <a:r>
              <a:rPr lang="fr-FR" sz="3200" b="1" dirty="0">
                <a:solidFill>
                  <a:srgbClr val="00B050"/>
                </a:solidFill>
              </a:rPr>
              <a:t>1. Définitions et exemples de phénomènes ondulatoires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-1" y="6441465"/>
            <a:ext cx="10795379" cy="416536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Définition d’une onde en physique.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2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115204" cy="4023360"/>
          </a:xfrm>
        </p:spPr>
        <p:txBody>
          <a:bodyPr/>
          <a:lstStyle/>
          <a:p>
            <a:pPr algn="just"/>
            <a:r>
              <a:rPr lang="fr-FR" b="1" u="sng" dirty="0"/>
              <a:t>Définition d’une onde :</a:t>
            </a:r>
          </a:p>
          <a:p>
            <a:pPr algn="just"/>
            <a:r>
              <a:rPr lang="fr-FR" dirty="0"/>
              <a:t>Une onde correspond à une modification des propriétés physiques d’un </a:t>
            </a:r>
            <a:r>
              <a:rPr lang="fr-FR" b="1" dirty="0"/>
              <a:t>milieu matériel ou immatériel</a:t>
            </a:r>
            <a:r>
              <a:rPr lang="fr-FR" dirty="0"/>
              <a:t> engendrée par une action locale qui se répercute / se propage d’un point à un autre de l’espace avec une </a:t>
            </a:r>
            <a:r>
              <a:rPr lang="fr-FR" b="1" dirty="0"/>
              <a:t>vitesse finie </a:t>
            </a:r>
            <a:r>
              <a:rPr lang="fr-FR" dirty="0"/>
              <a:t>déterminée par les caractéristiques du milieu.</a:t>
            </a:r>
          </a:p>
          <a:p>
            <a:pPr algn="just"/>
            <a:r>
              <a:rPr lang="fr-FR" dirty="0"/>
              <a:t>Au passage de l’onde chaque point du milieu reproduit, avec un </a:t>
            </a:r>
            <a:r>
              <a:rPr lang="fr-FR" b="1" dirty="0"/>
              <a:t>décalage temporel et une éventuelle atténuation</a:t>
            </a:r>
            <a:r>
              <a:rPr lang="fr-FR" dirty="0"/>
              <a:t>, la perturbation originelle engendrée par une source fournissant de l’énergie.</a:t>
            </a:r>
          </a:p>
          <a:p>
            <a:pPr algn="just"/>
            <a:r>
              <a:rPr lang="fr-FR" dirty="0"/>
              <a:t>La propagation résulte généralement d’un </a:t>
            </a:r>
            <a:r>
              <a:rPr lang="fr-FR" b="1" dirty="0"/>
              <a:t>couplage entre deux champs </a:t>
            </a:r>
            <a:r>
              <a:rPr lang="fr-FR" dirty="0"/>
              <a:t>appelés grandeurs couplées.</a:t>
            </a:r>
          </a:p>
        </p:txBody>
      </p:sp>
    </p:spTree>
    <p:extLst>
      <p:ext uri="{BB962C8B-B14F-4D97-AF65-F5344CB8AC3E}">
        <p14:creationId xmlns:p14="http://schemas.microsoft.com/office/powerpoint/2010/main" val="146134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2"/>
                </a:solidFill>
              </a:rPr>
              <a:t>I. Propagation des ondes</a:t>
            </a:r>
            <a:br>
              <a:rPr lang="fr-FR" b="1" dirty="0">
                <a:solidFill>
                  <a:schemeClr val="accent2"/>
                </a:solidFill>
              </a:rPr>
            </a:br>
            <a:r>
              <a:rPr lang="fr-FR" dirty="0"/>
              <a:t>	</a:t>
            </a:r>
            <a:r>
              <a:rPr lang="fr-FR" sz="3200" b="1" dirty="0">
                <a:solidFill>
                  <a:srgbClr val="00B050"/>
                </a:solidFill>
              </a:rPr>
              <a:t>2. Exemple de la corde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-1" y="6441465"/>
            <a:ext cx="10795379" cy="416536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Notations utiles à la description de la propagation d’une perturbation sur une corde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3</a:t>
            </a:fld>
            <a:endParaRPr lang="fr-FR"/>
          </a:p>
        </p:txBody>
      </p:sp>
      <p:pic>
        <p:nvPicPr>
          <p:cNvPr id="8" name="Image 7" descr="Une image contenant ligne, diagramme, Tracé, texte&#10;&#10;Description générée automatiquement">
            <a:extLst>
              <a:ext uri="{FF2B5EF4-FFF2-40B4-BE49-F238E27FC236}">
                <a16:creationId xmlns:a16="http://schemas.microsoft.com/office/drawing/2014/main" id="{CB0CBEB3-7C1E-C741-711F-8E85750967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868" y="2089149"/>
            <a:ext cx="9564263" cy="330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5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-1" y="6441465"/>
            <a:ext cx="10795379" cy="416536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Quelques équations d’onde usuelles.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4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8406027" y="4490115"/>
            <a:ext cx="1384255" cy="4776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8283197" y="4571580"/>
            <a:ext cx="51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B3CA0D-E1D1-ADBF-01E9-5A63633AB6F8}"/>
              </a:ext>
            </a:extLst>
          </p:cNvPr>
          <p:cNvSpPr/>
          <p:nvPr/>
        </p:nvSpPr>
        <p:spPr>
          <a:xfrm>
            <a:off x="948267" y="1541127"/>
            <a:ext cx="10795000" cy="304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FF8266F-9E52-4B35-0B09-114B76396978}"/>
              </a:ext>
            </a:extLst>
          </p:cNvPr>
          <p:cNvSpPr txBox="1"/>
          <p:nvPr/>
        </p:nvSpPr>
        <p:spPr>
          <a:xfrm>
            <a:off x="1828800" y="416534"/>
            <a:ext cx="61298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00B050"/>
                </a:solidFill>
              </a:rPr>
              <a:t>3. Analogies</a:t>
            </a:r>
            <a:endParaRPr lang="fr-FR" sz="280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0170078-B0F9-7016-73ED-17A73DD75580}"/>
              </a:ext>
            </a:extLst>
          </p:cNvPr>
          <p:cNvGrpSpPr/>
          <p:nvPr/>
        </p:nvGrpSpPr>
        <p:grpSpPr>
          <a:xfrm>
            <a:off x="3236036" y="855087"/>
            <a:ext cx="5940060" cy="5330228"/>
            <a:chOff x="2584103" y="939753"/>
            <a:chExt cx="5940060" cy="5330228"/>
          </a:xfrm>
        </p:grpSpPr>
        <p:pic>
          <p:nvPicPr>
            <p:cNvPr id="10" name="Image 9" descr="Une image contenant texte, nombre, Police, reçu&#10;&#10;Description générée automatiquement">
              <a:extLst>
                <a:ext uri="{FF2B5EF4-FFF2-40B4-BE49-F238E27FC236}">
                  <a16:creationId xmlns:a16="http://schemas.microsoft.com/office/drawing/2014/main" id="{39CD920A-5A49-D11D-E5B1-5A793CEE07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991"/>
            <a:stretch/>
          </p:blipFill>
          <p:spPr>
            <a:xfrm>
              <a:off x="2584103" y="939754"/>
              <a:ext cx="3020830" cy="5330227"/>
            </a:xfrm>
            <a:prstGeom prst="rect">
              <a:avLst/>
            </a:prstGeom>
          </p:spPr>
        </p:pic>
        <p:pic>
          <p:nvPicPr>
            <p:cNvPr id="14" name="Image 13" descr="Une image contenant texte, nombre, Police, reçu&#10;&#10;Description générée automatiquement">
              <a:extLst>
                <a:ext uri="{FF2B5EF4-FFF2-40B4-BE49-F238E27FC236}">
                  <a16:creationId xmlns:a16="http://schemas.microsoft.com/office/drawing/2014/main" id="{DF596374-B764-2A52-5BCB-300559DE7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438"/>
            <a:stretch/>
          </p:blipFill>
          <p:spPr>
            <a:xfrm>
              <a:off x="5604933" y="939753"/>
              <a:ext cx="2919230" cy="5330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4659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711D5E-4B96-25A8-2EB8-F8960D89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5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C65BE7C7-FC47-5EB9-1A9C-4B6893A8A2C6}"/>
              </a:ext>
            </a:extLst>
          </p:cNvPr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accent2"/>
                </a:solidFill>
              </a:rPr>
              <a:t>I. Propagation des ondes</a:t>
            </a:r>
            <a:br>
              <a:rPr lang="fr-FR" b="1" dirty="0">
                <a:solidFill>
                  <a:schemeClr val="accent2"/>
                </a:solidFill>
              </a:rPr>
            </a:br>
            <a:r>
              <a:rPr lang="fr-FR" dirty="0"/>
              <a:t>	</a:t>
            </a:r>
            <a:r>
              <a:rPr lang="fr-FR" sz="3200" b="1" dirty="0">
                <a:solidFill>
                  <a:srgbClr val="00B050"/>
                </a:solidFill>
              </a:rPr>
              <a:t>2. Solutions de l’équation de d’Alembert</a:t>
            </a:r>
          </a:p>
        </p:txBody>
      </p:sp>
      <p:pic>
        <p:nvPicPr>
          <p:cNvPr id="8" name="Image 7" descr="Une image contenant texte, Police, reçu, blanc&#10;&#10;Description générée automatiquement">
            <a:extLst>
              <a:ext uri="{FF2B5EF4-FFF2-40B4-BE49-F238E27FC236}">
                <a16:creationId xmlns:a16="http://schemas.microsoft.com/office/drawing/2014/main" id="{8A824FDF-6AD3-3B57-BAE8-DE8C8BC07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662" y="2305585"/>
            <a:ext cx="5082117" cy="224683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F4EBB57-E3E6-D24D-DF32-95C87F9FE991}"/>
              </a:ext>
            </a:extLst>
          </p:cNvPr>
          <p:cNvSpPr txBox="1"/>
          <p:nvPr/>
        </p:nvSpPr>
        <p:spPr>
          <a:xfrm>
            <a:off x="539375" y="2477124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100" dirty="0">
                <a:solidFill>
                  <a:srgbClr val="202122"/>
                </a:solidFill>
                <a:latin typeface="Century" panose="02040604050505020304" pitchFamily="18" charset="0"/>
              </a:rPr>
              <a:t>En dimension 1 d'espace</a:t>
            </a:r>
            <a:r>
              <a:rPr lang="fr-FR" sz="1100" b="0" i="0" dirty="0">
                <a:solidFill>
                  <a:srgbClr val="202122"/>
                </a:solidFill>
                <a:effectLst/>
                <a:latin typeface="Century" panose="02040604050505020304" pitchFamily="18" charset="0"/>
              </a:rPr>
              <a:t>, l'équation des ondes se simplifie en : </a:t>
            </a:r>
            <a:br>
              <a:rPr lang="fr-FR" sz="1100" dirty="0">
                <a:effectLst/>
                <a:latin typeface="Century" panose="02040604050505020304" pitchFamily="18" charset="0"/>
              </a:rPr>
            </a:br>
            <a:endParaRPr lang="fr-FR" sz="1100" dirty="0">
              <a:latin typeface="Century" panose="02040604050505020304" pitchFamily="18" charset="0"/>
            </a:endParaRPr>
          </a:p>
        </p:txBody>
      </p:sp>
      <p:pic>
        <p:nvPicPr>
          <p:cNvPr id="12" name="Image 11" descr="Une image contenant Police, écriture manuscrite, nombre, texte&#10;&#10;Description générée automatiquement">
            <a:extLst>
              <a:ext uri="{FF2B5EF4-FFF2-40B4-BE49-F238E27FC236}">
                <a16:creationId xmlns:a16="http://schemas.microsoft.com/office/drawing/2014/main" id="{7AA75BC5-6626-F51F-F1D3-3EF6475E2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762" y="2381050"/>
            <a:ext cx="1513815" cy="526961"/>
          </a:xfrm>
          <a:prstGeom prst="rect">
            <a:avLst/>
          </a:prstGeom>
        </p:spPr>
      </p:pic>
      <p:pic>
        <p:nvPicPr>
          <p:cNvPr id="14" name="Image 13" descr="Une image contenant texte, Police, blanc, typographie&#10;&#10;Description générée automatiquement">
            <a:extLst>
              <a:ext uri="{FF2B5EF4-FFF2-40B4-BE49-F238E27FC236}">
                <a16:creationId xmlns:a16="http://schemas.microsoft.com/office/drawing/2014/main" id="{6FFA3195-C7B9-3DB6-2CC6-C9D6D961E2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59" y="3036003"/>
            <a:ext cx="4467665" cy="55845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C0123E5-AEB2-93B6-AC4B-AC07DF9D56F4}"/>
              </a:ext>
            </a:extLst>
          </p:cNvPr>
          <p:cNvSpPr txBox="1"/>
          <p:nvPr/>
        </p:nvSpPr>
        <p:spPr>
          <a:xfrm>
            <a:off x="6785662" y="2043975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u="sng" dirty="0">
                <a:latin typeface="Century" panose="02040604050505020304" pitchFamily="18" charset="0"/>
              </a:rPr>
              <a:t>Démonstration </a:t>
            </a:r>
          </a:p>
        </p:txBody>
      </p:sp>
      <p:pic>
        <p:nvPicPr>
          <p:cNvPr id="16" name="Espace réservé du contenu 5">
            <a:extLst>
              <a:ext uri="{FF2B5EF4-FFF2-40B4-BE49-F238E27FC236}">
                <a16:creationId xmlns:a16="http://schemas.microsoft.com/office/drawing/2014/main" id="{08EE36E1-90A0-3D76-D90D-4228B6FAFF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 rot="16200000">
            <a:off x="2518529" y="1797746"/>
            <a:ext cx="1901240" cy="5768539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0FD63AB0-E8C4-D6E5-3758-FD75CE12D63D}"/>
              </a:ext>
            </a:extLst>
          </p:cNvPr>
          <p:cNvSpPr txBox="1"/>
          <p:nvPr/>
        </p:nvSpPr>
        <p:spPr>
          <a:xfrm>
            <a:off x="762000" y="3830007"/>
            <a:ext cx="82475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F(x-ct</a:t>
            </a:r>
            <a:r>
              <a:rPr lang="fr-FR" sz="1400" baseline="-25000" dirty="0"/>
              <a:t>0</a:t>
            </a:r>
            <a:r>
              <a:rPr lang="fr-FR" sz="1400" dirty="0"/>
              <a:t>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8506FC7-C1A1-8D58-5B11-2967C9DCCC34}"/>
              </a:ext>
            </a:extLst>
          </p:cNvPr>
          <p:cNvSpPr txBox="1"/>
          <p:nvPr/>
        </p:nvSpPr>
        <p:spPr>
          <a:xfrm>
            <a:off x="3557709" y="3830007"/>
            <a:ext cx="82475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F(x-ct</a:t>
            </a:r>
            <a:r>
              <a:rPr lang="fr-FR" sz="1400" baseline="-25000" dirty="0"/>
              <a:t>1</a:t>
            </a:r>
            <a:r>
              <a:rPr lang="fr-FR" sz="1400" dirty="0"/>
              <a:t>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54466B4-E0AB-1515-6062-B3BE00716551}"/>
              </a:ext>
            </a:extLst>
          </p:cNvPr>
          <p:cNvSpPr txBox="1"/>
          <p:nvPr/>
        </p:nvSpPr>
        <p:spPr>
          <a:xfrm>
            <a:off x="5536317" y="5011095"/>
            <a:ext cx="44314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x1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5251867-9B1B-42B6-D75A-C8201F7752AA}"/>
              </a:ext>
            </a:extLst>
          </p:cNvPr>
          <p:cNvSpPr txBox="1"/>
          <p:nvPr/>
        </p:nvSpPr>
        <p:spPr>
          <a:xfrm>
            <a:off x="1188434" y="57312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x</a:t>
            </a:r>
            <a:r>
              <a:rPr lang="fr-FR" sz="1800" baseline="-25000" dirty="0"/>
              <a:t>0</a:t>
            </a:r>
            <a:r>
              <a:rPr lang="fr-FR" sz="1800" dirty="0"/>
              <a:t>-ct</a:t>
            </a:r>
            <a:r>
              <a:rPr lang="fr-FR" sz="1800" baseline="-25000" dirty="0"/>
              <a:t>0 </a:t>
            </a:r>
            <a:r>
              <a:rPr lang="fr-FR" sz="1800" dirty="0"/>
              <a:t>= x</a:t>
            </a:r>
            <a:r>
              <a:rPr lang="fr-FR" sz="1800" baseline="-25000" dirty="0"/>
              <a:t>1</a:t>
            </a:r>
            <a:r>
              <a:rPr lang="fr-FR" sz="1800" dirty="0"/>
              <a:t>-ct</a:t>
            </a:r>
            <a:r>
              <a:rPr lang="fr-FR" sz="1800" baseline="-25000" dirty="0"/>
              <a:t>1 </a:t>
            </a:r>
            <a:r>
              <a:rPr lang="fr-FR" dirty="0"/>
              <a:t>donc </a:t>
            </a:r>
            <a:r>
              <a:rPr lang="fr-FR" dirty="0">
                <a:solidFill>
                  <a:srgbClr val="C00000"/>
                </a:solidFill>
              </a:rPr>
              <a:t>F(</a:t>
            </a:r>
            <a:r>
              <a:rPr lang="fr-FR" sz="1800" dirty="0">
                <a:solidFill>
                  <a:srgbClr val="C00000"/>
                </a:solidFill>
              </a:rPr>
              <a:t>x</a:t>
            </a:r>
            <a:r>
              <a:rPr lang="fr-FR" sz="1800" baseline="-25000" dirty="0">
                <a:solidFill>
                  <a:srgbClr val="C00000"/>
                </a:solidFill>
              </a:rPr>
              <a:t>0</a:t>
            </a:r>
            <a:r>
              <a:rPr lang="fr-FR" sz="1800" dirty="0">
                <a:solidFill>
                  <a:srgbClr val="C00000"/>
                </a:solidFill>
              </a:rPr>
              <a:t>-ct</a:t>
            </a:r>
            <a:r>
              <a:rPr lang="fr-FR" sz="1800" baseline="-25000" dirty="0">
                <a:solidFill>
                  <a:srgbClr val="C00000"/>
                </a:solidFill>
              </a:rPr>
              <a:t>0</a:t>
            </a:r>
            <a:r>
              <a:rPr lang="fr-FR" sz="1800" dirty="0">
                <a:solidFill>
                  <a:srgbClr val="C00000"/>
                </a:solidFill>
              </a:rPr>
              <a:t>)</a:t>
            </a:r>
            <a:r>
              <a:rPr lang="fr-FR" sz="1800" baseline="-25000" dirty="0">
                <a:solidFill>
                  <a:srgbClr val="C00000"/>
                </a:solidFill>
              </a:rPr>
              <a:t> </a:t>
            </a:r>
            <a:r>
              <a:rPr lang="fr-FR" sz="1800" dirty="0">
                <a:solidFill>
                  <a:srgbClr val="C00000"/>
                </a:solidFill>
              </a:rPr>
              <a:t>= F(x</a:t>
            </a:r>
            <a:r>
              <a:rPr lang="fr-FR" sz="1800" baseline="-25000" dirty="0">
                <a:solidFill>
                  <a:srgbClr val="C00000"/>
                </a:solidFill>
              </a:rPr>
              <a:t>1</a:t>
            </a:r>
            <a:r>
              <a:rPr lang="fr-FR" sz="1800" dirty="0">
                <a:solidFill>
                  <a:srgbClr val="C00000"/>
                </a:solidFill>
              </a:rPr>
              <a:t>-ct</a:t>
            </a:r>
            <a:r>
              <a:rPr lang="fr-FR" sz="1800" baseline="-25000" dirty="0">
                <a:solidFill>
                  <a:srgbClr val="C00000"/>
                </a:solidFill>
              </a:rPr>
              <a:t>1</a:t>
            </a:r>
            <a:r>
              <a:rPr lang="fr-FR" sz="1800" dirty="0">
                <a:solidFill>
                  <a:srgbClr val="C00000"/>
                </a:solidFill>
              </a:rPr>
              <a:t>)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sz="1800" dirty="0">
                <a:solidFill>
                  <a:srgbClr val="C00000"/>
                </a:solidFill>
              </a:rPr>
              <a:t> 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2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-1" y="6441465"/>
            <a:ext cx="10795379" cy="416536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Quelques équations d’onde usuelles.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6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8406027" y="4490115"/>
            <a:ext cx="1384255" cy="4776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8283197" y="4571580"/>
            <a:ext cx="51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B3CA0D-E1D1-ADBF-01E9-5A63633AB6F8}"/>
              </a:ext>
            </a:extLst>
          </p:cNvPr>
          <p:cNvSpPr/>
          <p:nvPr/>
        </p:nvSpPr>
        <p:spPr>
          <a:xfrm>
            <a:off x="948267" y="1541127"/>
            <a:ext cx="10795000" cy="304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6D4ADB5-5D6C-39A3-1E6A-D722FECDCC77}"/>
              </a:ext>
            </a:extLst>
          </p:cNvPr>
          <p:cNvSpPr txBox="1"/>
          <p:nvPr/>
        </p:nvSpPr>
        <p:spPr>
          <a:xfrm>
            <a:off x="768363" y="349519"/>
            <a:ext cx="61273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dirty="0">
                <a:solidFill>
                  <a:schemeClr val="accent2"/>
                </a:solidFill>
              </a:rPr>
              <a:t>Les ondes stationnaires</a:t>
            </a:r>
            <a:endParaRPr lang="fr-FR" sz="3600" dirty="0"/>
          </a:p>
        </p:txBody>
      </p:sp>
      <p:pic>
        <p:nvPicPr>
          <p:cNvPr id="2" name="Image 1" descr="Une image contenant capture d’écran, diagramme, Tracé, ligne&#10;&#10;Description générée automatiquement">
            <a:extLst>
              <a:ext uri="{FF2B5EF4-FFF2-40B4-BE49-F238E27FC236}">
                <a16:creationId xmlns:a16="http://schemas.microsoft.com/office/drawing/2014/main" id="{354B4A5E-F118-B844-F4FF-6272C4634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75" y="1182950"/>
            <a:ext cx="8988184" cy="330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43652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1005</TotalTime>
  <Words>226</Words>
  <Application>Microsoft Macintosh PowerPoint</Application>
  <PresentationFormat>Grand écran</PresentationFormat>
  <Paragraphs>29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Century</vt:lpstr>
      <vt:lpstr>Rétrospective</vt:lpstr>
      <vt:lpstr>Conception personnalisée</vt:lpstr>
      <vt:lpstr>LP24 – Ondes progressives, ondes stationnaires</vt:lpstr>
      <vt:lpstr>I. Propagation des ondes  1. Définitions et exemples de phénomènes ondulatoires</vt:lpstr>
      <vt:lpstr>I. Propagation des ondes  2. Exemple de la corde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Elie LACOMBE</cp:lastModifiedBy>
  <cp:revision>25</cp:revision>
  <dcterms:created xsi:type="dcterms:W3CDTF">2019-02-02T09:11:16Z</dcterms:created>
  <dcterms:modified xsi:type="dcterms:W3CDTF">2024-06-03T21:03:15Z</dcterms:modified>
</cp:coreProperties>
</file>