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57" r:id="rId4"/>
    <p:sldId id="269" r:id="rId5"/>
    <p:sldId id="270" r:id="rId6"/>
    <p:sldId id="271" r:id="rId7"/>
    <p:sldId id="272" r:id="rId8"/>
    <p:sldId id="273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/>
    <p:restoredTop sz="94609"/>
  </p:normalViewPr>
  <p:slideViewPr>
    <p:cSldViewPr snapToGrid="0">
      <p:cViewPr>
        <p:scale>
          <a:sx n="159" d="100"/>
          <a:sy n="159" d="100"/>
        </p:scale>
        <p:origin x="7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B30E-3107-274D-864C-8DC05F2F43FD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B4F53-D875-BC4C-93D2-FC80CF8849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30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B4F53-D875-BC4C-93D2-FC80CF88490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247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B4F53-D875-BC4C-93D2-FC80CF88490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41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22FAB1-E6AB-1715-615A-5052C234B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056BCB-7C62-1806-FD70-C1558058A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674598-895F-90F9-D991-4A84B6FA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14C676-E3C9-92C2-8732-E20CB4E0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7FF0F8-CA37-6EA1-1406-D646CBBE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08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FAEBD-882B-C371-D883-0A66C69E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E5F3CF-190F-88CE-EDB2-3EDB4047B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5B14BD-449E-DFA3-572B-E94B6768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91179E-0CEB-C979-60F6-597D2D43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B4FB16-B506-74CE-5CC6-20A5A203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41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D5A28F-27B7-FAD3-97B8-2020A16A8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5FD1B7-CF30-B7B1-AEB6-94B13F844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144317-6DE3-A02E-B0E0-73B8D289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5DF6B8-3EA7-8AFC-AE91-16C3143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07AB7D-E84A-33C4-18E0-B7B58A6A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79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DC46C-AA95-4E57-58E1-E6B8F553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94E83-083B-C5B5-CFC6-35195924C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515AB-839D-FE56-0C80-B13BCBC8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1122F2-26FF-CBC4-CB8D-C84DBCFC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B44E7-0383-32BE-BE48-1EE97767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95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E7672-0A20-4FDC-7686-1469582C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F79664-BB91-9E3A-E786-249768021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B42126-D843-1773-E4F2-F12DDAF0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7ADAA0-7DF3-EE1E-FF44-6417F789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18F732-D577-AFA3-87AC-F0FABC48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61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85769-61A6-F5F9-2867-4BF24C9F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854E61-EA5D-B2A7-86DF-521046183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04F838-FE0A-A162-887F-B6E4D5478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6DD84A-4060-18A9-755F-1E09D11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EBABF4-1DAA-B4B4-00AC-728FFAE7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422413-44E3-53E5-331E-176A514D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39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6E135-6CA9-D19E-6866-27415DC7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45CA8C-8C4D-5348-88D6-8BD03B3C3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C5C63C-5114-BE97-8955-677B5B01A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3A9AEBA-0E39-F7DA-E690-AC6FC15E0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D16C61-9B08-5297-8B6A-AC5B30750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B83DC84-FFC2-220F-743B-14EF0632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09DA30-7DEB-A897-E926-6826A4CB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F4CC67-D69D-FE59-3BA0-CE780AAF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29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5EBBF-2DCD-8EF3-E787-AECD15F9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C4395B-F2E1-8C69-B72C-F1E74507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28B1CC-2733-10EC-5530-76AD4F9E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06BBA5-0F3A-4A8F-12AD-0FD00E64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06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1FF1DD-EAF0-5BF6-7DD0-DEAB9E3E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15B9F5-E8A5-7C52-3100-BF53BB2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3F7A0E-87A4-7F69-0AA0-18BB5B8C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33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6C23E-E095-BC90-4804-FF55007D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5C16C8-4856-F119-8EC9-08C8841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E115F-004E-510C-A8C5-E1216E3F5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4B1FD6-5BCC-C144-D550-C4B8BB8B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588A4D-FE4B-3241-1A87-B7A9893D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3E76F9-75C1-7F99-CB18-F28E67F5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55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81FDB-2C8F-1D91-8A9D-FEBA0393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71A6C9-669A-BC8B-ED02-709920BC0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B14AD2-7EEC-62A0-85FF-911BD10AC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CADECF-F493-8411-A459-131EED73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101C4E-7C71-74C9-C9AC-A22DFBEA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92EF01-85C7-3DBD-5D77-298EFB38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5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29A693-7731-AB46-C9CC-9765C062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75B1E8-B238-2C12-60E4-707EC32F3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DE71AC-D5EB-97D5-1375-7C9BED340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E3F4A-D554-2341-A70E-1A3BA5EA8A72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8BE046-888A-517F-4CF8-CB61CBE6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49E77-9118-9D14-17F1-A33046F9E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41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hyanim.sciences.univ-nantes.fr/optiqueGeo/dioptres/fibre_optique.ph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1ED383A-BFEF-253D-675A-2329FB9B9B51}"/>
              </a:ext>
            </a:extLst>
          </p:cNvPr>
          <p:cNvSpPr txBox="1"/>
          <p:nvPr/>
        </p:nvSpPr>
        <p:spPr>
          <a:xfrm>
            <a:off x="668867" y="194733"/>
            <a:ext cx="4369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fibre optique à saut d’indice </a:t>
            </a:r>
          </a:p>
        </p:txBody>
      </p:sp>
      <p:pic>
        <p:nvPicPr>
          <p:cNvPr id="4" name="Image 3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4163E9D4-3B9F-CC69-8E8D-979B28848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4"/>
          <a:stretch/>
        </p:blipFill>
        <p:spPr>
          <a:xfrm>
            <a:off x="3132541" y="1488141"/>
            <a:ext cx="5778500" cy="273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1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01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748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22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719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70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729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50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282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84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1ED383A-BFEF-253D-675A-2329FB9B9B51}"/>
              </a:ext>
            </a:extLst>
          </p:cNvPr>
          <p:cNvSpPr txBox="1"/>
          <p:nvPr/>
        </p:nvSpPr>
        <p:spPr>
          <a:xfrm>
            <a:off x="668867" y="194733"/>
            <a:ext cx="328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fibre optique</a:t>
            </a:r>
          </a:p>
        </p:txBody>
      </p:sp>
      <p:pic>
        <p:nvPicPr>
          <p:cNvPr id="3" name="Image 2" descr="Une image contenant texte, diagramme, ligne, capture d’écran&#10;&#10;Description générée automatiquement">
            <a:extLst>
              <a:ext uri="{FF2B5EF4-FFF2-40B4-BE49-F238E27FC236}">
                <a16:creationId xmlns:a16="http://schemas.microsoft.com/office/drawing/2014/main" id="{FB276E2D-56CD-ED69-5637-83230E50A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961" y="1345080"/>
            <a:ext cx="54737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ligne, diagramme, Tracé, pente&#10;&#10;Description générée automatiquement">
            <a:extLst>
              <a:ext uri="{FF2B5EF4-FFF2-40B4-BE49-F238E27FC236}">
                <a16:creationId xmlns:a16="http://schemas.microsoft.com/office/drawing/2014/main" id="{0FA96949-4A7D-773E-51D6-F0B0405D5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456" y="318994"/>
            <a:ext cx="7048500" cy="35306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5390DE8-7B52-32CD-E7D7-7BCCDF8C6380}"/>
              </a:ext>
            </a:extLst>
          </p:cNvPr>
          <p:cNvSpPr txBox="1"/>
          <p:nvPr/>
        </p:nvSpPr>
        <p:spPr>
          <a:xfrm>
            <a:off x="668867" y="194733"/>
            <a:ext cx="328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fibre optique</a:t>
            </a:r>
          </a:p>
        </p:txBody>
      </p:sp>
      <p:pic>
        <p:nvPicPr>
          <p:cNvPr id="5" name="Image 4" descr="Une image contenant Police, texte, calligraphie, blanc&#10;&#10;Description générée automatiquement">
            <a:extLst>
              <a:ext uri="{FF2B5EF4-FFF2-40B4-BE49-F238E27FC236}">
                <a16:creationId xmlns:a16="http://schemas.microsoft.com/office/drawing/2014/main" id="{AB7937C8-5895-7801-B62A-013B23928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056" y="3985559"/>
            <a:ext cx="3035300" cy="482600"/>
          </a:xfrm>
          <a:prstGeom prst="rect">
            <a:avLst/>
          </a:prstGeom>
        </p:spPr>
      </p:pic>
      <p:pic>
        <p:nvPicPr>
          <p:cNvPr id="9" name="Image 8" descr="Une image contenant texte, Police, blanc, ligne&#10;&#10;Description générée automatiquement">
            <a:extLst>
              <a:ext uri="{FF2B5EF4-FFF2-40B4-BE49-F238E27FC236}">
                <a16:creationId xmlns:a16="http://schemas.microsoft.com/office/drawing/2014/main" id="{0DF0BFE0-715D-8EFD-9D45-EB2FAD02AE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492"/>
          <a:stretch/>
        </p:blipFill>
        <p:spPr>
          <a:xfrm>
            <a:off x="5389656" y="5589798"/>
            <a:ext cx="2806700" cy="42231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DD77D20-059D-44E4-AE06-7EFDC56F2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9204" y="4617571"/>
            <a:ext cx="7772400" cy="5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7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5390DE8-7B52-32CD-E7D7-7BCCDF8C6380}"/>
              </a:ext>
            </a:extLst>
          </p:cNvPr>
          <p:cNvSpPr txBox="1"/>
          <p:nvPr/>
        </p:nvSpPr>
        <p:spPr>
          <a:xfrm>
            <a:off x="668867" y="194733"/>
            <a:ext cx="328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fibre optique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898544A-5CF7-CCB1-441E-7FAD54D182DD}"/>
              </a:ext>
            </a:extLst>
          </p:cNvPr>
          <p:cNvSpPr txBox="1"/>
          <p:nvPr/>
        </p:nvSpPr>
        <p:spPr>
          <a:xfrm>
            <a:off x="815788" y="1218467"/>
            <a:ext cx="566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latin typeface="Century" panose="02040604050505020304" pitchFamily="18" charset="0"/>
              </a:rPr>
              <a:t>La fibre optique : un filtre passe haut en fréquence </a:t>
            </a:r>
          </a:p>
        </p:txBody>
      </p:sp>
      <p:pic>
        <p:nvPicPr>
          <p:cNvPr id="7" name="Image 6" descr="Une image contenant texte, Police, blanc, calligraphie&#10;&#10;Description générée automatiquement">
            <a:extLst>
              <a:ext uri="{FF2B5EF4-FFF2-40B4-BE49-F238E27FC236}">
                <a16:creationId xmlns:a16="http://schemas.microsoft.com/office/drawing/2014/main" id="{B450603F-BCFB-1715-69D3-18F14C7D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618" y="2026589"/>
            <a:ext cx="4394200" cy="6604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DFAB360-43E9-693F-36C0-5F4D78B924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518"/>
          <a:stretch/>
        </p:blipFill>
        <p:spPr>
          <a:xfrm>
            <a:off x="815788" y="1587799"/>
            <a:ext cx="6754030" cy="281380"/>
          </a:xfrm>
          <a:prstGeom prst="rect">
            <a:avLst/>
          </a:prstGeom>
        </p:spPr>
      </p:pic>
      <p:pic>
        <p:nvPicPr>
          <p:cNvPr id="12" name="Image 11" descr="Une image contenant texte, Police, blanc, ligne&#10;&#10;Description générée automatiquement">
            <a:extLst>
              <a:ext uri="{FF2B5EF4-FFF2-40B4-BE49-F238E27FC236}">
                <a16:creationId xmlns:a16="http://schemas.microsoft.com/office/drawing/2014/main" id="{E0783914-2188-408C-9184-6A5AFD175C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492"/>
          <a:stretch/>
        </p:blipFill>
        <p:spPr>
          <a:xfrm>
            <a:off x="5560977" y="248038"/>
            <a:ext cx="2806700" cy="42231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Image 12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8D2DDAAB-066E-F15D-6435-A2E98A4A11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974"/>
          <a:stretch/>
        </p:blipFill>
        <p:spPr>
          <a:xfrm>
            <a:off x="7952125" y="898749"/>
            <a:ext cx="4105527" cy="1940859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BEB4B88-27F7-4CC9-597B-D19C28818226}"/>
              </a:ext>
            </a:extLst>
          </p:cNvPr>
          <p:cNvSpPr txBox="1"/>
          <p:nvPr/>
        </p:nvSpPr>
        <p:spPr>
          <a:xfrm>
            <a:off x="815788" y="3244334"/>
            <a:ext cx="9287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latin typeface="Century" panose="02040604050505020304" pitchFamily="18" charset="0"/>
              </a:rPr>
              <a:t>Vitesse de l’onde : </a:t>
            </a:r>
            <a:r>
              <a:rPr lang="fr-FR" dirty="0">
                <a:latin typeface="Century" panose="02040604050505020304" pitchFamily="18" charset="0"/>
              </a:rPr>
              <a:t> La lumière se déplace en zig </a:t>
            </a:r>
            <a:r>
              <a:rPr lang="fr-FR" dirty="0" err="1">
                <a:latin typeface="Century" panose="02040604050505020304" pitchFamily="18" charset="0"/>
              </a:rPr>
              <a:t>zag</a:t>
            </a:r>
            <a:endParaRPr lang="fr-FR" dirty="0">
              <a:latin typeface="Century" panose="02040604050505020304" pitchFamily="18" charset="0"/>
            </a:endParaRPr>
          </a:p>
          <a:p>
            <a:endParaRPr lang="fr-FR" dirty="0">
              <a:latin typeface="Century" panose="02040604050505020304" pitchFamily="18" charset="0"/>
            </a:endParaRPr>
          </a:p>
          <a:p>
            <a:r>
              <a:rPr lang="fr-FR" dirty="0">
                <a:latin typeface="Century" panose="02040604050505020304" pitchFamily="18" charset="0"/>
              </a:rPr>
              <a:t>On peut retrouver par des relations trigonométriques que la vitesse efficace de l’onde du mode p a pour expression :  </a:t>
            </a:r>
            <a:endParaRPr lang="fr-FR" u="sng" dirty="0">
              <a:latin typeface="Century" panose="02040604050505020304" pitchFamily="18" charset="0"/>
            </a:endParaRPr>
          </a:p>
        </p:txBody>
      </p:sp>
      <p:pic>
        <p:nvPicPr>
          <p:cNvPr id="18" name="Image 17" descr="Une image contenant Police, ligne, texte, blanc&#10;&#10;Description générée automatiquement">
            <a:extLst>
              <a:ext uri="{FF2B5EF4-FFF2-40B4-BE49-F238E27FC236}">
                <a16:creationId xmlns:a16="http://schemas.microsoft.com/office/drawing/2014/main" id="{8E9691E6-8048-0F2A-FF5D-FD7F8A31F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2803" y="4690272"/>
            <a:ext cx="2763808" cy="54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1ED383A-BFEF-253D-675A-2329FB9B9B51}"/>
              </a:ext>
            </a:extLst>
          </p:cNvPr>
          <p:cNvSpPr txBox="1"/>
          <p:nvPr/>
        </p:nvSpPr>
        <p:spPr>
          <a:xfrm>
            <a:off x="668866" y="194733"/>
            <a:ext cx="4943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fibre optique à gradient d’indice </a:t>
            </a:r>
          </a:p>
        </p:txBody>
      </p:sp>
      <p:pic>
        <p:nvPicPr>
          <p:cNvPr id="5" name="Image 4" descr="Une image contenant capture d’écran, diagramme, texte, cercle&#10;&#10;Description générée automatiquement">
            <a:extLst>
              <a:ext uri="{FF2B5EF4-FFF2-40B4-BE49-F238E27FC236}">
                <a16:creationId xmlns:a16="http://schemas.microsoft.com/office/drawing/2014/main" id="{E228F711-0EB2-14CA-E676-AFDA72F64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27"/>
          <a:stretch/>
        </p:blipFill>
        <p:spPr>
          <a:xfrm>
            <a:off x="2026770" y="1029073"/>
            <a:ext cx="7772400" cy="203685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1BC1568-37C3-011B-645A-4E49E7CFC8A8}"/>
              </a:ext>
            </a:extLst>
          </p:cNvPr>
          <p:cNvSpPr txBox="1"/>
          <p:nvPr/>
        </p:nvSpPr>
        <p:spPr>
          <a:xfrm>
            <a:off x="1963270" y="3329953"/>
            <a:ext cx="84716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https://phyanim.sciences.univ-nantes.fr/optiqueGeo/dioptres/fibre_optique.php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215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E22B5F9-35AF-E565-0F85-BF43493B0BBE}"/>
              </a:ext>
            </a:extLst>
          </p:cNvPr>
          <p:cNvSpPr txBox="1"/>
          <p:nvPr/>
        </p:nvSpPr>
        <p:spPr>
          <a:xfrm>
            <a:off x="668866" y="194733"/>
            <a:ext cx="4943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Guide d’onde plan-plan</a:t>
            </a:r>
          </a:p>
        </p:txBody>
      </p:sp>
      <p:pic>
        <p:nvPicPr>
          <p:cNvPr id="6" name="Image 5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5E1F662D-E71E-78A4-E808-B940560D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588" y="809701"/>
            <a:ext cx="6115424" cy="509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4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E22B5F9-35AF-E565-0F85-BF43493B0BBE}"/>
              </a:ext>
            </a:extLst>
          </p:cNvPr>
          <p:cNvSpPr txBox="1"/>
          <p:nvPr/>
        </p:nvSpPr>
        <p:spPr>
          <a:xfrm>
            <a:off x="668866" y="194733"/>
            <a:ext cx="4943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Guide d’onde plan-plan</a:t>
            </a:r>
          </a:p>
        </p:txBody>
      </p:sp>
      <p:pic>
        <p:nvPicPr>
          <p:cNvPr id="3" name="Image 2" descr="Une image contenant texte, Police, diagramme, blanc&#10;&#10;Description générée automatiquement">
            <a:extLst>
              <a:ext uri="{FF2B5EF4-FFF2-40B4-BE49-F238E27FC236}">
                <a16:creationId xmlns:a16="http://schemas.microsoft.com/office/drawing/2014/main" id="{B275AE18-13F3-6AED-A4EE-03C2C3BC8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59" y="883024"/>
            <a:ext cx="2701738" cy="2119010"/>
          </a:xfrm>
          <a:prstGeom prst="rect">
            <a:avLst/>
          </a:prstGeom>
        </p:spPr>
      </p:pic>
      <p:sp>
        <p:nvSpPr>
          <p:cNvPr id="5" name="Flèche vers la droite 4">
            <a:extLst>
              <a:ext uri="{FF2B5EF4-FFF2-40B4-BE49-F238E27FC236}">
                <a16:creationId xmlns:a16="http://schemas.microsoft.com/office/drawing/2014/main" id="{C990085F-F4E2-A15B-6594-85FB7F47EBD0}"/>
              </a:ext>
            </a:extLst>
          </p:cNvPr>
          <p:cNvSpPr/>
          <p:nvPr/>
        </p:nvSpPr>
        <p:spPr>
          <a:xfrm>
            <a:off x="3060327" y="1691517"/>
            <a:ext cx="651062" cy="502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Une image contenant texte, Police, écriture manuscrite, nombre&#10;&#10;Description générée automatiquement">
            <a:extLst>
              <a:ext uri="{FF2B5EF4-FFF2-40B4-BE49-F238E27FC236}">
                <a16:creationId xmlns:a16="http://schemas.microsoft.com/office/drawing/2014/main" id="{B77C4877-CABA-FCA5-D696-436397B74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206" y="539263"/>
            <a:ext cx="2311400" cy="2743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25C4E12-C087-218B-38B3-1913F511FE92}"/>
              </a:ext>
            </a:extLst>
          </p:cNvPr>
          <p:cNvSpPr/>
          <p:nvPr/>
        </p:nvSpPr>
        <p:spPr>
          <a:xfrm>
            <a:off x="4217462" y="544815"/>
            <a:ext cx="2339788" cy="14192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BF279E-52AF-0877-EE95-1EF2F4CC24DE}"/>
              </a:ext>
            </a:extLst>
          </p:cNvPr>
          <p:cNvSpPr/>
          <p:nvPr/>
        </p:nvSpPr>
        <p:spPr>
          <a:xfrm>
            <a:off x="4217462" y="2025746"/>
            <a:ext cx="2339788" cy="1344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31CC6F7-5201-773D-EA8C-A3E244F250AC}"/>
              </a:ext>
            </a:extLst>
          </p:cNvPr>
          <p:cNvSpPr txBox="1"/>
          <p:nvPr/>
        </p:nvSpPr>
        <p:spPr>
          <a:xfrm>
            <a:off x="6822898" y="2468286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Ondes transverses électriques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F4E4B7C-8B83-0304-0D42-964C3B3155FD}"/>
              </a:ext>
            </a:extLst>
          </p:cNvPr>
          <p:cNvSpPr txBox="1"/>
          <p:nvPr/>
        </p:nvSpPr>
        <p:spPr>
          <a:xfrm>
            <a:off x="6822898" y="1013681"/>
            <a:ext cx="327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Ondes transverses magnétiques </a:t>
            </a:r>
          </a:p>
        </p:txBody>
      </p:sp>
      <p:pic>
        <p:nvPicPr>
          <p:cNvPr id="13" name="Image 12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6D7B75C1-6FDA-1D59-574D-644236ADE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41" y="3002033"/>
            <a:ext cx="3151929" cy="2628525"/>
          </a:xfrm>
          <a:prstGeom prst="rect">
            <a:avLst/>
          </a:prstGeom>
        </p:spPr>
      </p:pic>
      <p:pic>
        <p:nvPicPr>
          <p:cNvPr id="15" name="Image 14" descr="Une image contenant Police, blanc, calligraphie, texte&#10;&#10;Description générée automatiquement">
            <a:extLst>
              <a:ext uri="{FF2B5EF4-FFF2-40B4-BE49-F238E27FC236}">
                <a16:creationId xmlns:a16="http://schemas.microsoft.com/office/drawing/2014/main" id="{013F300E-3A03-59FD-7575-25A37D88F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8969" y="4087877"/>
            <a:ext cx="2231465" cy="456835"/>
          </a:xfrm>
          <a:prstGeom prst="rect">
            <a:avLst/>
          </a:prstGeom>
        </p:spPr>
      </p:pic>
      <p:pic>
        <p:nvPicPr>
          <p:cNvPr id="17" name="Image 16" descr="Une image contenant Police, blanc, texte, symbole&#10;&#10;Description générée automatiquement">
            <a:extLst>
              <a:ext uri="{FF2B5EF4-FFF2-40B4-BE49-F238E27FC236}">
                <a16:creationId xmlns:a16="http://schemas.microsoft.com/office/drawing/2014/main" id="{5F4A9CC7-33A6-4B13-2AD9-3A43F1D56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4903" y="4614306"/>
            <a:ext cx="1765300" cy="571500"/>
          </a:xfrm>
          <a:prstGeom prst="rect">
            <a:avLst/>
          </a:prstGeom>
        </p:spPr>
      </p:pic>
      <p:pic>
        <p:nvPicPr>
          <p:cNvPr id="19" name="Image 18" descr="Une image contenant texte, Police, blanc, ligne&#10;&#10;Description générée automatiquement">
            <a:extLst>
              <a:ext uri="{FF2B5EF4-FFF2-40B4-BE49-F238E27FC236}">
                <a16:creationId xmlns:a16="http://schemas.microsoft.com/office/drawing/2014/main" id="{BD3253FE-3C40-84E3-2041-2526721B61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4526" y="4127301"/>
            <a:ext cx="5472253" cy="91697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241585C-A1F9-6CE5-EE62-48FFA3FFB44B}"/>
              </a:ext>
            </a:extLst>
          </p:cNvPr>
          <p:cNvSpPr txBox="1"/>
          <p:nvPr/>
        </p:nvSpPr>
        <p:spPr>
          <a:xfrm>
            <a:off x="3786295" y="3710506"/>
            <a:ext cx="2829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entury" panose="02040604050505020304" pitchFamily="18" charset="0"/>
              </a:rPr>
              <a:t>On étudie les ondes de la forme </a:t>
            </a:r>
          </a:p>
        </p:txBody>
      </p:sp>
      <p:sp>
        <p:nvSpPr>
          <p:cNvPr id="21" name="Accolade fermante 20">
            <a:extLst>
              <a:ext uri="{FF2B5EF4-FFF2-40B4-BE49-F238E27FC236}">
                <a16:creationId xmlns:a16="http://schemas.microsoft.com/office/drawing/2014/main" id="{E044BBFC-B1E2-5603-AADB-5DF5FFB3ED50}"/>
              </a:ext>
            </a:extLst>
          </p:cNvPr>
          <p:cNvSpPr/>
          <p:nvPr/>
        </p:nvSpPr>
        <p:spPr>
          <a:xfrm>
            <a:off x="6106987" y="4087877"/>
            <a:ext cx="349624" cy="956396"/>
          </a:xfrm>
          <a:prstGeom prst="rightBrace">
            <a:avLst>
              <a:gd name="adj1" fmla="val 31410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950D2E3-0A65-6D50-10F4-07628AB220D2}"/>
              </a:ext>
            </a:extLst>
          </p:cNvPr>
          <p:cNvSpPr txBox="1"/>
          <p:nvPr/>
        </p:nvSpPr>
        <p:spPr>
          <a:xfrm>
            <a:off x="4505512" y="5185806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err="1">
                <a:latin typeface="Century" panose="02040604050505020304" pitchFamily="18" charset="0"/>
              </a:rPr>
              <a:t>D’alembert</a:t>
            </a:r>
            <a:endParaRPr lang="fr-FR" sz="1400" i="1" dirty="0">
              <a:latin typeface="Century" panose="02040604050505020304" pitchFamily="18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844E59B-6803-3241-B869-64012563B54D}"/>
              </a:ext>
            </a:extLst>
          </p:cNvPr>
          <p:cNvSpPr txBox="1"/>
          <p:nvPr/>
        </p:nvSpPr>
        <p:spPr>
          <a:xfrm>
            <a:off x="6321906" y="5044273"/>
            <a:ext cx="282209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entury" panose="02040604050505020304" pitchFamily="18" charset="0"/>
              </a:rPr>
              <a:t>Si K</a:t>
            </a:r>
            <a:r>
              <a:rPr lang="fr-FR" sz="1400" baseline="30000" dirty="0">
                <a:latin typeface="Century" panose="02040604050505020304" pitchFamily="18" charset="0"/>
              </a:rPr>
              <a:t>2</a:t>
            </a:r>
            <a:r>
              <a:rPr lang="fr-FR" sz="1400" dirty="0">
                <a:latin typeface="Century" panose="02040604050505020304" pitchFamily="18" charset="0"/>
              </a:rPr>
              <a:t> &lt; 0 </a:t>
            </a:r>
          </a:p>
          <a:p>
            <a:endParaRPr lang="fr-FR" sz="1400" dirty="0">
              <a:latin typeface="Century" panose="02040604050505020304" pitchFamily="18" charset="0"/>
            </a:endParaRPr>
          </a:p>
          <a:p>
            <a:r>
              <a:rPr lang="fr-FR" sz="1400" dirty="0">
                <a:latin typeface="Century" panose="02040604050505020304" pitchFamily="18" charset="0"/>
              </a:rPr>
              <a:t>Si K</a:t>
            </a:r>
            <a:r>
              <a:rPr lang="fr-FR" sz="1400" baseline="30000" dirty="0">
                <a:latin typeface="Century" panose="02040604050505020304" pitchFamily="18" charset="0"/>
              </a:rPr>
              <a:t>2  </a:t>
            </a:r>
            <a:r>
              <a:rPr lang="fr-FR" sz="1400" dirty="0">
                <a:latin typeface="Century" panose="02040604050505020304" pitchFamily="18" charset="0"/>
              </a:rPr>
              <a:t>&gt; 0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E8FCB27B-9843-2F7B-4364-10A4C2C311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9218" y="5461196"/>
            <a:ext cx="4879929" cy="372605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4C8CA629-4A4A-785B-0C9B-F317CE00285D}"/>
              </a:ext>
            </a:extLst>
          </p:cNvPr>
          <p:cNvSpPr txBox="1"/>
          <p:nvPr/>
        </p:nvSpPr>
        <p:spPr>
          <a:xfrm>
            <a:off x="7210941" y="5022836"/>
            <a:ext cx="48799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latin typeface="Century" panose="02040604050505020304" pitchFamily="18" charset="0"/>
              </a:rPr>
              <a:t>La solution est une exponentielle réelle et l’onde est alors exponentiellement atténuée. On ne s’intéressera pas à ce cas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79E001-5129-A926-2414-272A7161C1B7}"/>
              </a:ext>
            </a:extLst>
          </p:cNvPr>
          <p:cNvSpPr/>
          <p:nvPr/>
        </p:nvSpPr>
        <p:spPr>
          <a:xfrm>
            <a:off x="6281799" y="5022836"/>
            <a:ext cx="5797348" cy="810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49C291AB-24A5-2570-F9BC-6311C39801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22898" y="2903034"/>
            <a:ext cx="4164907" cy="222961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7C819649-C158-2F0A-518C-BC5799D4AB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2898" y="1423131"/>
            <a:ext cx="4785765" cy="25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9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B7FBA6-F6A2-2F76-5C1A-ABBF3EC9678E}"/>
              </a:ext>
            </a:extLst>
          </p:cNvPr>
          <p:cNvSpPr txBox="1"/>
          <p:nvPr/>
        </p:nvSpPr>
        <p:spPr>
          <a:xfrm>
            <a:off x="559000" y="689243"/>
            <a:ext cx="3578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entury" panose="02040604050505020304" pitchFamily="18" charset="0"/>
              </a:rPr>
              <a:t>En appliquant les conditions aux limites </a:t>
            </a:r>
          </a:p>
        </p:txBody>
      </p:sp>
      <p:pic>
        <p:nvPicPr>
          <p:cNvPr id="6" name="Image 5" descr="Une image contenant texte, Police, blanc, algèbre&#10;&#10;Description générée automatiquement">
            <a:extLst>
              <a:ext uri="{FF2B5EF4-FFF2-40B4-BE49-F238E27FC236}">
                <a16:creationId xmlns:a16="http://schemas.microsoft.com/office/drawing/2014/main" id="{6BD5AC64-C4D7-BF0D-F58D-AC4BD3484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518" y="1180953"/>
            <a:ext cx="4368800" cy="6477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831FBE8-DF1E-B163-8885-3F0B23C06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394" y="279428"/>
            <a:ext cx="5367261" cy="40981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054A9AA-0476-D201-FB99-7D457E1699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67881"/>
          <a:stretch/>
        </p:blipFill>
        <p:spPr>
          <a:xfrm>
            <a:off x="559000" y="2012586"/>
            <a:ext cx="7772400" cy="307777"/>
          </a:xfrm>
          <a:prstGeom prst="rect">
            <a:avLst/>
          </a:prstGeom>
        </p:spPr>
      </p:pic>
      <p:pic>
        <p:nvPicPr>
          <p:cNvPr id="11" name="Image 10" descr="Une image contenant Police, écriture manuscrite, texte, blanc&#10;&#10;Description générée automatiquement">
            <a:extLst>
              <a:ext uri="{FF2B5EF4-FFF2-40B4-BE49-F238E27FC236}">
                <a16:creationId xmlns:a16="http://schemas.microsoft.com/office/drawing/2014/main" id="{EADD311E-2885-0135-0B5E-753C184C6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715" y="2450519"/>
            <a:ext cx="2720414" cy="3996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A8159BF-AE5B-E949-FBAD-AB992423DC54}"/>
                  </a:ext>
                </a:extLst>
              </p:cNvPr>
              <p:cNvSpPr txBox="1"/>
              <p:nvPr/>
            </p:nvSpPr>
            <p:spPr>
              <a:xfrm>
                <a:off x="559000" y="3074319"/>
                <a:ext cx="102884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400" dirty="0">
                    <a:latin typeface="Century" panose="02040604050505020304" pitchFamily="18" charset="0"/>
                  </a:rPr>
                  <a:t>On voit de nouveau apparaître des modes, comme dans le cas de la fibre ! Ici, on a la condition </a:t>
                </a:r>
                <a14:m>
                  <m:oMath xmlns:m="http://schemas.openxmlformats.org/officeDocument/2006/math">
                    <m:r>
                      <a:rPr lang="fr-FR" sz="1400" i="1" dirty="0" smtClean="0">
                        <a:latin typeface="Cambria Math" panose="02040503050406030204" pitchFamily="18" charset="0"/>
                      </a:rPr>
                      <m:t>𝐾h</m:t>
                    </m:r>
                    <m:r>
                      <a:rPr lang="fr-FR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l-GR" sz="1400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l-GR" sz="1400" dirty="0">
                    <a:latin typeface="Century" panose="02040604050505020304" pitchFamily="18" charset="0"/>
                  </a:rPr>
                  <a:t> </a:t>
                </a:r>
                <a:r>
                  <a:rPr lang="fr-FR" sz="1400" dirty="0">
                    <a:latin typeface="Century" panose="02040604050505020304" pitchFamily="18" charset="0"/>
                  </a:rPr>
                  <a:t>qui nous donne la relation de dispersion</a:t>
                </a: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A8159BF-AE5B-E949-FBAD-AB992423D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00" y="3074319"/>
                <a:ext cx="10288495" cy="523220"/>
              </a:xfrm>
              <a:prstGeom prst="rect">
                <a:avLst/>
              </a:prstGeom>
              <a:blipFill>
                <a:blip r:embed="rId6"/>
                <a:stretch>
                  <a:fillRect l="-247" t="-2326"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e 15">
            <a:extLst>
              <a:ext uri="{FF2B5EF4-FFF2-40B4-BE49-F238E27FC236}">
                <a16:creationId xmlns:a16="http://schemas.microsoft.com/office/drawing/2014/main" id="{19C9863D-0081-8B70-7C48-764A4306A4CA}"/>
              </a:ext>
            </a:extLst>
          </p:cNvPr>
          <p:cNvGrpSpPr/>
          <p:nvPr/>
        </p:nvGrpSpPr>
        <p:grpSpPr>
          <a:xfrm>
            <a:off x="3877629" y="4245669"/>
            <a:ext cx="915668" cy="435394"/>
            <a:chOff x="7350090" y="3429000"/>
            <a:chExt cx="915668" cy="435394"/>
          </a:xfrm>
        </p:grpSpPr>
        <p:pic>
          <p:nvPicPr>
            <p:cNvPr id="17" name="Image 16" descr="Une image contenant texte, Police, blanc, noir et blanc&#10;&#10;Description générée automatiquement">
              <a:extLst>
                <a:ext uri="{FF2B5EF4-FFF2-40B4-BE49-F238E27FC236}">
                  <a16:creationId xmlns:a16="http://schemas.microsoft.com/office/drawing/2014/main" id="{05439BA8-C729-6C3D-CCFF-DBAD15E34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39386" y="3429000"/>
              <a:ext cx="526372" cy="435394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72D13BC3-FEDE-7240-CE04-C5D57D6A4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50090" y="3537053"/>
              <a:ext cx="191431" cy="215360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2BCAE54B-BED5-370C-CF67-BB24779AE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41521" y="3556675"/>
              <a:ext cx="191431" cy="176117"/>
            </a:xfrm>
            <a:prstGeom prst="rect">
              <a:avLst/>
            </a:prstGeom>
          </p:spPr>
        </p:pic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CD478404-AE0B-7197-03D6-AAD5314599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50715" y="3848770"/>
            <a:ext cx="965081" cy="288868"/>
          </a:xfrm>
          <a:prstGeom prst="rect">
            <a:avLst/>
          </a:prstGeom>
        </p:spPr>
      </p:pic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DB31233D-C083-9772-6FEB-CF9F91CEDFFA}"/>
              </a:ext>
            </a:extLst>
          </p:cNvPr>
          <p:cNvSpPr/>
          <p:nvPr/>
        </p:nvSpPr>
        <p:spPr>
          <a:xfrm>
            <a:off x="5013661" y="3767471"/>
            <a:ext cx="349624" cy="956396"/>
          </a:xfrm>
          <a:prstGeom prst="rightBrace">
            <a:avLst>
              <a:gd name="adj1" fmla="val 31410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 descr="Une image contenant Police, blanc, diagramme, ligne&#10;&#10;Description générée automatiquement">
            <a:extLst>
              <a:ext uri="{FF2B5EF4-FFF2-40B4-BE49-F238E27FC236}">
                <a16:creationId xmlns:a16="http://schemas.microsoft.com/office/drawing/2014/main" id="{282C8BDD-630E-9963-B495-AAE09BCF5F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07322" y="3962416"/>
            <a:ext cx="1396180" cy="5026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9C5F3BCE-1034-15A0-0E02-8396A781565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24268"/>
          <a:stretch/>
        </p:blipFill>
        <p:spPr>
          <a:xfrm>
            <a:off x="346576" y="5015391"/>
            <a:ext cx="4584700" cy="307777"/>
          </a:xfrm>
          <a:prstGeom prst="rect">
            <a:avLst/>
          </a:prstGeom>
        </p:spPr>
      </p:pic>
      <p:pic>
        <p:nvPicPr>
          <p:cNvPr id="28" name="Image 27" descr="Une image contenant Police, blanc, texte, typographie&#10;&#10;Description générée automatiquement">
            <a:extLst>
              <a:ext uri="{FF2B5EF4-FFF2-40B4-BE49-F238E27FC236}">
                <a16:creationId xmlns:a16="http://schemas.microsoft.com/office/drawing/2014/main" id="{FDBC2C1E-8847-235C-43BC-FAD9F10E50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5218" y="5467497"/>
            <a:ext cx="1295400" cy="41910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8F32371F-42F5-5691-0AE7-37887A4B47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55905" y="5543697"/>
            <a:ext cx="3111500" cy="342900"/>
          </a:xfrm>
          <a:prstGeom prst="rect">
            <a:avLst/>
          </a:prstGeom>
        </p:spPr>
      </p:pic>
      <p:sp>
        <p:nvSpPr>
          <p:cNvPr id="31" name="Flèche vers la droite 30">
            <a:extLst>
              <a:ext uri="{FF2B5EF4-FFF2-40B4-BE49-F238E27FC236}">
                <a16:creationId xmlns:a16="http://schemas.microsoft.com/office/drawing/2014/main" id="{3FA087E3-B528-8603-0D76-A1D82E7896FF}"/>
              </a:ext>
            </a:extLst>
          </p:cNvPr>
          <p:cNvSpPr/>
          <p:nvPr/>
        </p:nvSpPr>
        <p:spPr>
          <a:xfrm>
            <a:off x="6571129" y="5614737"/>
            <a:ext cx="383124" cy="184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24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Police, reçu, capture d’écran&#10;&#10;Description générée automatiquement">
            <a:extLst>
              <a:ext uri="{FF2B5EF4-FFF2-40B4-BE49-F238E27FC236}">
                <a16:creationId xmlns:a16="http://schemas.microsoft.com/office/drawing/2014/main" id="{4A251A76-B5BB-CD91-5B33-515EB2C05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035" y="1608790"/>
            <a:ext cx="8216153" cy="40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541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171</Words>
  <Application>Microsoft Macintosh PowerPoint</Application>
  <PresentationFormat>Grand écran</PresentationFormat>
  <Paragraphs>24</Paragraphs>
  <Slides>18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Century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Elie LACOMBE</dc:creator>
  <cp:lastModifiedBy>Elie LACOMBE</cp:lastModifiedBy>
  <cp:revision>6</cp:revision>
  <dcterms:created xsi:type="dcterms:W3CDTF">2024-05-27T13:51:51Z</dcterms:created>
  <dcterms:modified xsi:type="dcterms:W3CDTF">2024-06-05T15:19:11Z</dcterms:modified>
</cp:coreProperties>
</file>