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80" r:id="rId3"/>
    <p:sldId id="448" r:id="rId4"/>
    <p:sldId id="281" r:id="rId5"/>
    <p:sldId id="256" r:id="rId6"/>
    <p:sldId id="292" r:id="rId7"/>
    <p:sldId id="44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0"/>
    <p:restoredTop sz="94595"/>
  </p:normalViewPr>
  <p:slideViewPr>
    <p:cSldViewPr snapToGrid="0">
      <p:cViewPr varScale="1">
        <p:scale>
          <a:sx n="76" d="100"/>
          <a:sy n="76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2BA3-ECE1-A34F-AA93-4EAEB58B47FD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C4F13-8A32-9D4C-8C9C-0954D9B901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56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C4F13-8A32-9D4C-8C9C-0954D9B901F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119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B8C50-6645-8BDB-58CB-08B9E16C1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3EB766-361A-B25A-6D3A-A64DC1AD1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B07B30-1E6C-5FE3-05C6-0C71142F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1274-8B67-F843-A18D-45F98269B4F6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AC33BE-967D-85C2-8755-A9BA30758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810AB6-28B8-0798-8AC4-79C0ABAC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3A64-4FCB-344F-B112-7B209F4667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46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C4258-A802-57D0-C3C2-CECFB57D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CC18E4-E239-9654-6D27-BDDF34416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55B0CE-146E-9D59-280D-1EAC4125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1274-8B67-F843-A18D-45F98269B4F6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82BE04-0205-2AB1-B08D-17218FAE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7C02F5-423E-856B-DE1C-FD6B3C2B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3A64-4FCB-344F-B112-7B209F4667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16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9B31E88-AFF2-70F5-BE04-4A0A5BE27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F84197-BB67-E9A3-CCB7-EB6C19CAD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7C4CA9-ABB8-78B6-EE59-529727B32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1274-8B67-F843-A18D-45F98269B4F6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C0C328-20B3-770C-3BCB-35B88AE8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ADFEBB-6EC7-168F-F33F-D23E45A7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3A64-4FCB-344F-B112-7B209F4667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92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0E1B4D-2E95-7EE4-2809-8D1C3701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D63A6C-44F9-FD3F-117F-FF677D069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847808-03EB-CE72-590F-DC7C8839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1274-8B67-F843-A18D-45F98269B4F6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A2258B-5C3F-CCEA-6C95-ED664239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780DA3-5DA0-57A8-49B1-7D56D891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3A64-4FCB-344F-B112-7B209F4667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78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C0A02-80A6-AE22-A48A-41F6805E6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8337D0-C3D4-3E9E-31DD-10190892F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4AF795-111A-9ADF-D889-D42214F7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1274-8B67-F843-A18D-45F98269B4F6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BA2F84-4A24-CDAC-B6D8-B42494AA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7A677B-1654-EFE9-227E-AE131C1D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3A64-4FCB-344F-B112-7B209F4667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63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081FEB-2720-C576-16FC-9620EE0D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61B60D-1539-80BF-C1B3-1C35149C6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B2E67F-D3AB-1F78-476B-E3B747FB7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33DA09-9102-FEB8-7FB7-7344A49B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1274-8B67-F843-A18D-45F98269B4F6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59E1EB-0F0F-925A-5603-FBCE421E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CB937A-C449-1E9A-EEE8-6AA55CB3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3A64-4FCB-344F-B112-7B209F4667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32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72736-E3E4-E761-6B93-DFCBD5D8D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1125F2-D7BD-9955-3B7B-C201B910D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473AE8-B53B-AEF9-19CC-13048D631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A2C70EC-F6D4-ECE3-468A-49EAD9399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95F3C3-E240-ECA7-5DFB-052F97A24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A773ABE-E3AD-4E32-6C9D-2596DB7A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1274-8B67-F843-A18D-45F98269B4F6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63CAC6F-07EC-A8FA-45A6-6D5FC681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C1C64D-C48E-2E3D-0092-30B8FE0F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3A64-4FCB-344F-B112-7B209F4667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87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18F94C-3876-21E6-6F13-A5FA3533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AC57210-7A4C-2507-9AEA-C753A095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1274-8B67-F843-A18D-45F98269B4F6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E90A8E-CBFB-BF23-1A8F-39EF3169C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2D0BAF-225F-C83E-1E7B-3145BC50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3A64-4FCB-344F-B112-7B209F4667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84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9505EA3-1D58-ED0F-76C7-21790DA7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1274-8B67-F843-A18D-45F98269B4F6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47C25F2-1EAE-4088-790F-2F325899B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458006-A8EB-8514-A34B-F9D762DF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3A64-4FCB-344F-B112-7B209F4667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08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1733F-49C9-AB57-1D13-E82E0A37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7D8A0A-D90C-9284-F11F-27B312C9C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65C0D0-6AE1-CB28-3C74-98C77E8C5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55F34A-2F14-344D-4E99-E7FFB628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1274-8B67-F843-A18D-45F98269B4F6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79C5EE-3221-5B3E-3DA7-5F7F6A37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3060D8-3145-8253-BE2C-70D65A31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3A64-4FCB-344F-B112-7B209F4667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35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43D304-DCC8-F6BA-1050-040DDB62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F4E53EE-51B8-60DD-695F-5DC25E15D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2C653C-89FF-A9B0-6EC7-9351F7229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C696A-B42B-E9E0-52D0-A0A36D11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1274-8B67-F843-A18D-45F98269B4F6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DFF7EA-FCBA-AA4F-6208-362095DC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9969DB-FAC7-2415-E4DF-2733F72A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3A64-4FCB-344F-B112-7B209F4667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79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C7A645A-8E18-C701-D55F-B5DDF8C51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62FFCC-C5A2-4457-92E3-AAB43EFD2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8552C8-E8F6-C2E1-B45B-44632FA47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01274-8B67-F843-A18D-45F98269B4F6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4216D3-191A-F1C0-249B-8C3CCAF55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3926A9-F3D0-14D7-8095-DCDB55B91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63A64-4FCB-344F-B112-7B209F4667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28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fr.wikipedia.org/wiki/Pouvoir_de_r%C3%A9solu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https://upload.wikimedia.org/wikipedia/commons/3/32/Resolution_test.jp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myscope-explore.org/virtualSEM_explor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F78C101-1E92-1D86-5F0C-19EF49EE936A}"/>
              </a:ext>
            </a:extLst>
          </p:cNvPr>
          <p:cNvSpPr txBox="1"/>
          <p:nvPr/>
        </p:nvSpPr>
        <p:spPr>
          <a:xfrm>
            <a:off x="121444" y="143947"/>
            <a:ext cx="6100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fr-FR" sz="2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Leçon 16 : Microscopie optique</a:t>
            </a:r>
          </a:p>
        </p:txBody>
      </p:sp>
      <p:pic>
        <p:nvPicPr>
          <p:cNvPr id="6" name="Image 5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C55FF9B7-2DB2-318C-6E1A-15575CFBA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206" y="507999"/>
            <a:ext cx="4818206" cy="610446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E9754BB-6F9D-9A81-19E3-1186D8FE413A}"/>
              </a:ext>
            </a:extLst>
          </p:cNvPr>
          <p:cNvSpPr txBox="1"/>
          <p:nvPr/>
        </p:nvSpPr>
        <p:spPr>
          <a:xfrm>
            <a:off x="6222206" y="220133"/>
            <a:ext cx="173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Programme PCSI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1A15C6-7A6B-EBAB-13F2-4F0267CAE06E}"/>
              </a:ext>
            </a:extLst>
          </p:cNvPr>
          <p:cNvSpPr/>
          <p:nvPr/>
        </p:nvSpPr>
        <p:spPr>
          <a:xfrm>
            <a:off x="6299200" y="6243135"/>
            <a:ext cx="4741212" cy="369332"/>
          </a:xfrm>
          <a:prstGeom prst="rect">
            <a:avLst/>
          </a:prstGeom>
          <a:solidFill>
            <a:srgbClr val="FF0000">
              <a:alpha val="3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9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769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08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879-77DB-4998-82CB-D618C326456E}" type="slidenum">
              <a:rPr lang="fr-FR" smtClean="0"/>
              <a:t>2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718303" y="166293"/>
            <a:ext cx="10058400" cy="840687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Introduction</a:t>
            </a:r>
            <a:r>
              <a:rPr lang="fr-FR" dirty="0"/>
              <a:t>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882" y="85434"/>
            <a:ext cx="4044287" cy="4207691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97" y="1153824"/>
            <a:ext cx="5848350" cy="3019425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688" y="4412673"/>
            <a:ext cx="5094676" cy="1845676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303" y="4412673"/>
            <a:ext cx="5290938" cy="1845676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sp>
        <p:nvSpPr>
          <p:cNvPr id="8" name="ZoneTexte 7"/>
          <p:cNvSpPr txBox="1"/>
          <p:nvPr/>
        </p:nvSpPr>
        <p:spPr>
          <a:xfrm>
            <a:off x="0" y="6428096"/>
            <a:ext cx="10849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>
                <a:solidFill>
                  <a:schemeClr val="bg1"/>
                </a:solidFill>
              </a:rPr>
              <a:t>Optique, une approche expérimentale et pratique</a:t>
            </a:r>
            <a:r>
              <a:rPr lang="fr-FR" sz="2000" dirty="0">
                <a:solidFill>
                  <a:schemeClr val="bg1"/>
                </a:solidFill>
              </a:rPr>
              <a:t>, </a:t>
            </a:r>
            <a:r>
              <a:rPr lang="fr-FR" sz="2000" dirty="0" err="1">
                <a:solidFill>
                  <a:schemeClr val="bg1"/>
                </a:solidFill>
              </a:rPr>
              <a:t>S.Houard</a:t>
            </a:r>
            <a:r>
              <a:rPr lang="fr-FR" sz="2000" dirty="0">
                <a:solidFill>
                  <a:schemeClr val="bg1"/>
                </a:solidFill>
              </a:rPr>
              <a:t> (2011)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7B25D19-1632-7FC7-88C0-A9E57431F11F}"/>
              </a:ext>
            </a:extLst>
          </p:cNvPr>
          <p:cNvSpPr txBox="1"/>
          <p:nvPr/>
        </p:nvSpPr>
        <p:spPr>
          <a:xfrm>
            <a:off x="2654924" y="6345572"/>
            <a:ext cx="2129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Grossissement X 300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CFC00D9-E903-67BA-78ED-3F2F21A8E2D9}"/>
              </a:ext>
            </a:extLst>
          </p:cNvPr>
          <p:cNvSpPr txBox="1"/>
          <p:nvPr/>
        </p:nvSpPr>
        <p:spPr>
          <a:xfrm>
            <a:off x="8378391" y="6340873"/>
            <a:ext cx="20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Grossissement X 50</a:t>
            </a:r>
          </a:p>
        </p:txBody>
      </p:sp>
    </p:spTree>
    <p:extLst>
      <p:ext uri="{BB962C8B-B14F-4D97-AF65-F5344CB8AC3E}">
        <p14:creationId xmlns:p14="http://schemas.microsoft.com/office/powerpoint/2010/main" val="243416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1132764" y="284373"/>
            <a:ext cx="1031770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accent2"/>
                </a:solidFill>
              </a:rPr>
              <a:t>La loupe</a:t>
            </a:r>
          </a:p>
          <a:p>
            <a:r>
              <a:rPr lang="fr-FR" sz="3200" b="1" dirty="0">
                <a:solidFill>
                  <a:srgbClr val="00B050"/>
                </a:solidFill>
              </a:rPr>
              <a:t>	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0" y="6428096"/>
            <a:ext cx="1084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TD d’optique géométrique de C. </a:t>
            </a:r>
            <a:r>
              <a:rPr lang="fr-FR" dirty="0" err="1">
                <a:solidFill>
                  <a:schemeClr val="bg1"/>
                </a:solidFill>
              </a:rPr>
              <a:t>Sayrin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879-77DB-4998-82CB-D618C326456E}" type="slidenum">
              <a:rPr lang="fr-FR" smtClean="0"/>
              <a:t>3</a:t>
            </a:fld>
            <a:endParaRPr lang="fr-FR"/>
          </a:p>
        </p:txBody>
      </p:sp>
      <p:pic>
        <p:nvPicPr>
          <p:cNvPr id="8" name="Image 7" descr="Une image contenant ligne, diagramme&#10;&#10;Description générée automatiquement">
            <a:extLst>
              <a:ext uri="{FF2B5EF4-FFF2-40B4-BE49-F238E27FC236}">
                <a16:creationId xmlns:a16="http://schemas.microsoft.com/office/drawing/2014/main" id="{A53A2976-1521-4F02-495A-DC3E6B265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00" y="990600"/>
            <a:ext cx="6845300" cy="4876800"/>
          </a:xfrm>
          <a:prstGeom prst="rect">
            <a:avLst/>
          </a:prstGeom>
        </p:spPr>
      </p:pic>
      <p:pic>
        <p:nvPicPr>
          <p:cNvPr id="11" name="Image 10" descr="Une image contenant Police, blanc, ligne, diagramme&#10;&#10;Description générée automatiquement">
            <a:extLst>
              <a:ext uri="{FF2B5EF4-FFF2-40B4-BE49-F238E27FC236}">
                <a16:creationId xmlns:a16="http://schemas.microsoft.com/office/drawing/2014/main" id="{7BBA10A1-2CDC-0719-3C72-3C8DE0ABF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917" y="3373698"/>
            <a:ext cx="16383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6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1132764" y="284373"/>
            <a:ext cx="1031770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accent2"/>
                </a:solidFill>
              </a:rPr>
              <a:t>Le microscope à deux lentilles</a:t>
            </a:r>
          </a:p>
          <a:p>
            <a:r>
              <a:rPr lang="fr-FR" sz="3200" b="1" dirty="0">
                <a:solidFill>
                  <a:srgbClr val="00B050"/>
                </a:solidFill>
              </a:rPr>
              <a:t>	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35" y="1943509"/>
            <a:ext cx="9152189" cy="436346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0" y="6428096"/>
            <a:ext cx="1084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TD d’optique géométrique de C. </a:t>
            </a:r>
            <a:r>
              <a:rPr lang="fr-FR" dirty="0" err="1">
                <a:solidFill>
                  <a:schemeClr val="bg1"/>
                </a:solidFill>
              </a:rPr>
              <a:t>Sayrin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429302" y="5609230"/>
            <a:ext cx="94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237025" y="1705965"/>
            <a:ext cx="99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Oculaire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879-77DB-4998-82CB-D618C326456E}" type="slidenum">
              <a:rPr lang="fr-FR" smtClean="0"/>
              <a:t>4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9DCA12-C1A4-91A7-1558-ABA22A150308}"/>
              </a:ext>
            </a:extLst>
          </p:cNvPr>
          <p:cNvSpPr/>
          <p:nvPr/>
        </p:nvSpPr>
        <p:spPr>
          <a:xfrm>
            <a:off x="5999958" y="4413373"/>
            <a:ext cx="237067" cy="369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A08DA97-62AE-DB7B-CB7C-BABD0114CFB1}"/>
              </a:ext>
            </a:extLst>
          </p:cNvPr>
          <p:cNvCxnSpPr/>
          <p:nvPr/>
        </p:nvCxnSpPr>
        <p:spPr>
          <a:xfrm>
            <a:off x="10430933" y="4176045"/>
            <a:ext cx="922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5964892-62BD-7FCB-76A1-034315802856}"/>
              </a:ext>
            </a:extLst>
          </p:cNvPr>
          <p:cNvGrpSpPr/>
          <p:nvPr/>
        </p:nvGrpSpPr>
        <p:grpSpPr>
          <a:xfrm>
            <a:off x="1955800" y="3750733"/>
            <a:ext cx="9774865" cy="1031970"/>
            <a:chOff x="1955800" y="3750733"/>
            <a:chExt cx="9774865" cy="10319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CE1F79A-5691-F9D7-7957-2CCA3CC4DBDA}"/>
                    </a:ext>
                  </a:extLst>
                </p:cNvPr>
                <p:cNvSpPr/>
                <p:nvPr/>
              </p:nvSpPr>
              <p:spPr>
                <a:xfrm>
                  <a:off x="6043175" y="4413372"/>
                  <a:ext cx="237067" cy="3693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fr-FR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CE1F79A-5691-F9D7-7957-2CCA3CC4DB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3175" y="4413372"/>
                  <a:ext cx="237067" cy="369331"/>
                </a:xfrm>
                <a:prstGeom prst="rect">
                  <a:avLst/>
                </a:prstGeom>
                <a:blipFill>
                  <a:blip r:embed="rId3"/>
                  <a:stretch>
                    <a:fillRect l="-30000" r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B8A95C67-708C-DF62-A16C-0B56707909DD}"/>
                </a:ext>
              </a:extLst>
            </p:cNvPr>
            <p:cNvCxnSpPr/>
            <p:nvPr/>
          </p:nvCxnSpPr>
          <p:spPr>
            <a:xfrm>
              <a:off x="1955800" y="3750733"/>
              <a:ext cx="9304867" cy="541522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75C635E-89D7-812D-D3D0-627DC794C55B}"/>
                    </a:ext>
                  </a:extLst>
                </p:cNvPr>
                <p:cNvSpPr/>
                <p:nvPr/>
              </p:nvSpPr>
              <p:spPr>
                <a:xfrm>
                  <a:off x="11493598" y="4176045"/>
                  <a:ext cx="237067" cy="3693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75C635E-89D7-812D-D3D0-627DC794C5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93598" y="4176045"/>
                  <a:ext cx="237067" cy="369331"/>
                </a:xfrm>
                <a:prstGeom prst="rect">
                  <a:avLst/>
                </a:prstGeom>
                <a:blipFill>
                  <a:blip r:embed="rId4"/>
                  <a:stretch>
                    <a:fillRect l="-2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orme libre 15">
              <a:extLst>
                <a:ext uri="{FF2B5EF4-FFF2-40B4-BE49-F238E27FC236}">
                  <a16:creationId xmlns:a16="http://schemas.microsoft.com/office/drawing/2014/main" id="{9A51EFF4-5030-75A6-EE0D-5E113C3EA3F6}"/>
                </a:ext>
              </a:extLst>
            </p:cNvPr>
            <p:cNvSpPr/>
            <p:nvPr/>
          </p:nvSpPr>
          <p:spPr>
            <a:xfrm>
              <a:off x="11319933" y="4191000"/>
              <a:ext cx="53567" cy="127000"/>
            </a:xfrm>
            <a:custGeom>
              <a:avLst/>
              <a:gdLst>
                <a:gd name="connsiteX0" fmla="*/ 0 w 53567"/>
                <a:gd name="connsiteY0" fmla="*/ 127000 h 127000"/>
                <a:gd name="connsiteX1" fmla="*/ 50800 w 53567"/>
                <a:gd name="connsiteY1" fmla="*/ 76200 h 127000"/>
                <a:gd name="connsiteX2" fmla="*/ 42334 w 53567"/>
                <a:gd name="connsiteY2" fmla="*/ 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567" h="127000">
                  <a:moveTo>
                    <a:pt x="0" y="127000"/>
                  </a:moveTo>
                  <a:cubicBezTo>
                    <a:pt x="21872" y="112183"/>
                    <a:pt x="43744" y="97367"/>
                    <a:pt x="50800" y="76200"/>
                  </a:cubicBezTo>
                  <a:cubicBezTo>
                    <a:pt x="57856" y="55033"/>
                    <a:pt x="50095" y="27516"/>
                    <a:pt x="42334" y="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6D5FD8DF-EACA-9175-186D-490E3C2E5A79}"/>
              </a:ext>
            </a:extLst>
          </p:cNvPr>
          <p:cNvGrpSpPr/>
          <p:nvPr/>
        </p:nvGrpSpPr>
        <p:grpSpPr>
          <a:xfrm>
            <a:off x="8185102" y="4723688"/>
            <a:ext cx="3034424" cy="1632662"/>
            <a:chOff x="8185102" y="4723688"/>
            <a:chExt cx="3034424" cy="163266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D8EA6965-43F9-A986-BF75-850D6FC821D3}"/>
                    </a:ext>
                  </a:extLst>
                </p:cNvPr>
                <p:cNvSpPr/>
                <p:nvPr/>
              </p:nvSpPr>
              <p:spPr>
                <a:xfrm>
                  <a:off x="8356879" y="5302372"/>
                  <a:ext cx="2743200" cy="3693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fr-FR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fr-F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fr-FR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D8EA6965-43F9-A986-BF75-850D6FC821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6879" y="5302372"/>
                  <a:ext cx="2743200" cy="369331"/>
                </a:xfrm>
                <a:prstGeom prst="rect">
                  <a:avLst/>
                </a:prstGeom>
                <a:blipFill>
                  <a:blip r:embed="rId5"/>
                  <a:stretch>
                    <a:fillRect t="-26667" b="-6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D2D08F7-51BF-78BE-8003-77A009B29803}"/>
                    </a:ext>
                  </a:extLst>
                </p:cNvPr>
                <p:cNvSpPr/>
                <p:nvPr/>
              </p:nvSpPr>
              <p:spPr>
                <a:xfrm>
                  <a:off x="8185102" y="5987019"/>
                  <a:ext cx="2743200" cy="3693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fr-FR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𝐴𝐵</m:t>
                                </m:r>
                              </m:e>
                            </m:acc>
                          </m:num>
                          <m:den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fr-FR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D2D08F7-51BF-78BE-8003-77A009B298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5102" y="5987019"/>
                  <a:ext cx="2743200" cy="369331"/>
                </a:xfrm>
                <a:prstGeom prst="rect">
                  <a:avLst/>
                </a:prstGeom>
                <a:blipFill>
                  <a:blip r:embed="rId6"/>
                  <a:stretch>
                    <a:fillRect t="-26667" b="-4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B6C22AD0-E809-EED6-B6F7-0083705C868A}"/>
                </a:ext>
              </a:extLst>
            </p:cNvPr>
            <p:cNvSpPr txBox="1"/>
            <p:nvPr/>
          </p:nvSpPr>
          <p:spPr>
            <a:xfrm>
              <a:off x="8744874" y="4723688"/>
              <a:ext cx="2474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0070C0"/>
                  </a:solidFill>
                </a:rPr>
                <a:t>Approximation de Gauss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483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E0346D43-BFCA-EADE-7C61-AFFD95953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https://fr.wikipedia.org/wiki/Pouvoir_de_r%C3%A9solution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Image 148" descr="undefined">
            <a:extLst>
              <a:ext uri="{FF2B5EF4-FFF2-40B4-BE49-F238E27FC236}">
                <a16:creationId xmlns:a16="http://schemas.microsoft.com/office/drawing/2014/main" id="{C3F6C7ED-782F-722D-F45E-50C9AB549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563" y="1926613"/>
            <a:ext cx="9624874" cy="246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64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879-77DB-4998-82CB-D618C326456E}" type="slidenum">
              <a:rPr lang="fr-FR" smtClean="0"/>
              <a:t>6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440" y="373843"/>
            <a:ext cx="6248510" cy="6110313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1132764" y="284373"/>
            <a:ext cx="1031770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accent2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95800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263FFD4-ECD1-E939-0B07-04949ACA008A}"/>
              </a:ext>
            </a:extLst>
          </p:cNvPr>
          <p:cNvSpPr txBox="1"/>
          <p:nvPr/>
        </p:nvSpPr>
        <p:spPr>
          <a:xfrm>
            <a:off x="1613282" y="1600284"/>
            <a:ext cx="60553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u="sng" dirty="0"/>
              <a:t>Simulateur : </a:t>
            </a:r>
            <a:r>
              <a:rPr lang="fr-FR" sz="1600" u="sng" dirty="0">
                <a:solidFill>
                  <a:schemeClr val="accent6"/>
                </a:solidFill>
                <a:hlinkClick r:id="rId2"/>
              </a:rPr>
              <a:t>https://myscope-explore.org/virtualSEM_explore.html</a:t>
            </a:r>
            <a:endParaRPr lang="fr-FR" sz="1600" u="sng" dirty="0">
              <a:solidFill>
                <a:schemeClr val="accent6"/>
              </a:solidFill>
            </a:endParaRPr>
          </a:p>
          <a:p>
            <a:endParaRPr lang="fr-FR" sz="1600" u="sng" dirty="0">
              <a:solidFill>
                <a:schemeClr val="accent6"/>
              </a:solidFill>
            </a:endParaRPr>
          </a:p>
          <a:p>
            <a:endParaRPr lang="fr-FR" sz="1600" dirty="0"/>
          </a:p>
          <a:p>
            <a:r>
              <a:rPr lang="fr-FR" sz="1600" dirty="0"/>
              <a:t>Sélectionner une lame à analyser (gecko skin par exemple)</a:t>
            </a:r>
          </a:p>
          <a:p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Quelle est la précision de cet appareil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Qu’est ce que la tension d’accélération 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Quelle est l’influence du paramètre « spot size » sur l’image obtenue ? 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EA26B239-0A07-0AA9-8B2E-5A608C6D3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688" y="557103"/>
            <a:ext cx="2952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r-FR" altLang="fr-FR" sz="1800" b="1" i="1" dirty="0"/>
              <a:t>MEB</a:t>
            </a:r>
            <a:endParaRPr lang="fr-FR" alt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F67AC16-5599-D249-8F12-6B4E6D41CDF2}"/>
              </a:ext>
            </a:extLst>
          </p:cNvPr>
          <p:cNvSpPr txBox="1"/>
          <p:nvPr/>
        </p:nvSpPr>
        <p:spPr>
          <a:xfrm>
            <a:off x="2963630" y="78003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b="1" i="1" dirty="0"/>
              <a:t>Microscope Electronique à Balayage</a:t>
            </a:r>
            <a:endParaRPr lang="fr-FR" dirty="0"/>
          </a:p>
        </p:txBody>
      </p:sp>
      <p:pic>
        <p:nvPicPr>
          <p:cNvPr id="9" name="Image 8" descr="Une image contenant motif, pixel, conception&#10;&#10;Description générée automatiquement">
            <a:extLst>
              <a:ext uri="{FF2B5EF4-FFF2-40B4-BE49-F238E27FC236}">
                <a16:creationId xmlns:a16="http://schemas.microsoft.com/office/drawing/2014/main" id="{5CE96990-DF68-3B8E-DE60-AD8D41DF8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631" y="779396"/>
            <a:ext cx="2906285" cy="290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0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57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2351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147</Words>
  <Application>Microsoft Macintosh PowerPoint</Application>
  <PresentationFormat>Grand écran</PresentationFormat>
  <Paragraphs>36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Introduction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Elie LACOMBE</dc:creator>
  <cp:lastModifiedBy>Elie LACOMBE</cp:lastModifiedBy>
  <cp:revision>7</cp:revision>
  <dcterms:created xsi:type="dcterms:W3CDTF">2024-05-04T13:41:19Z</dcterms:created>
  <dcterms:modified xsi:type="dcterms:W3CDTF">2024-06-06T16:52:11Z</dcterms:modified>
</cp:coreProperties>
</file>