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94609"/>
  </p:normalViewPr>
  <p:slideViewPr>
    <p:cSldViewPr snapToGrid="0">
      <p:cViewPr varScale="1">
        <p:scale>
          <a:sx n="143" d="100"/>
          <a:sy n="143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1E553-14AF-734A-8263-00175A92EF26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AC92B-2868-C740-B5A1-BAF3128516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44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AC92B-2868-C740-B5A1-BAF31285163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550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AC92B-2868-C740-B5A1-BAF31285163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99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22FAB1-E6AB-1715-615A-5052C234B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056BCB-7C62-1806-FD70-C1558058A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674598-895F-90F9-D991-4A84B6FA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14C676-E3C9-92C2-8732-E20CB4E0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7FF0F8-CA37-6EA1-1406-D646CBBE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08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FAEBD-882B-C371-D883-0A66C69E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E5F3CF-190F-88CE-EDB2-3EDB4047B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5B14BD-449E-DFA3-572B-E94B6768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91179E-0CEB-C979-60F6-597D2D43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B4FB16-B506-74CE-5CC6-20A5A203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41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D5A28F-27B7-FAD3-97B8-2020A16A8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5FD1B7-CF30-B7B1-AEB6-94B13F844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144317-6DE3-A02E-B0E0-73B8D289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5DF6B8-3EA7-8AFC-AE91-16C3143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07AB7D-E84A-33C4-18E0-B7B58A6A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79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DC46C-AA95-4E57-58E1-E6B8F553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94E83-083B-C5B5-CFC6-35195924C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515AB-839D-FE56-0C80-B13BCBC8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1122F2-26FF-CBC4-CB8D-C84DBCFC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B44E7-0383-32BE-BE48-1EE97767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95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E7672-0A20-4FDC-7686-1469582C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F79664-BB91-9E3A-E786-249768021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B42126-D843-1773-E4F2-F12DDAF0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7ADAA0-7DF3-EE1E-FF44-6417F789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18F732-D577-AFA3-87AC-F0FABC48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61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85769-61A6-F5F9-2867-4BF24C9F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854E61-EA5D-B2A7-86DF-521046183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04F838-FE0A-A162-887F-B6E4D5478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6DD84A-4060-18A9-755F-1E09D11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EBABF4-1DAA-B4B4-00AC-728FFAE7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422413-44E3-53E5-331E-176A514D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39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6E135-6CA9-D19E-6866-27415DC7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45CA8C-8C4D-5348-88D6-8BD03B3C3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C5C63C-5114-BE97-8955-677B5B01A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A9AEBA-0E39-F7DA-E690-AC6FC15E0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D16C61-9B08-5297-8B6A-AC5B30750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B83DC84-FFC2-220F-743B-14EF0632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09DA30-7DEB-A897-E926-6826A4CB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F4CC67-D69D-FE59-3BA0-CE780AAF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29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5EBBF-2DCD-8EF3-E787-AECD15F9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C4395B-F2E1-8C69-B72C-F1E74507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28B1CC-2733-10EC-5530-76AD4F9E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06BBA5-0F3A-4A8F-12AD-0FD00E64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06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1FF1DD-EAF0-5BF6-7DD0-DEAB9E3E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15B9F5-E8A5-7C52-3100-BF53BB2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3F7A0E-87A4-7F69-0AA0-18BB5B8C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33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6C23E-E095-BC90-4804-FF55007D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5C16C8-4856-F119-8EC9-08C8841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E115F-004E-510C-A8C5-E1216E3F5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4B1FD6-5BCC-C144-D550-C4B8BB8B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588A4D-FE4B-3241-1A87-B7A9893D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3E76F9-75C1-7F99-CB18-F28E67F5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55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81FDB-2C8F-1D91-8A9D-FEBA0393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71A6C9-669A-BC8B-ED02-709920BC0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B14AD2-7EEC-62A0-85FF-911BD10AC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CADECF-F493-8411-A459-131EED73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3F4A-D554-2341-A70E-1A3BA5EA8A72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101C4E-7C71-74C9-C9AC-A22DFBEA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92EF01-85C7-3DBD-5D77-298EFB38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5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29A693-7731-AB46-C9CC-9765C062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75B1E8-B238-2C12-60E4-707EC32F3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E71AC-D5EB-97D5-1375-7C9BED340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E3F4A-D554-2341-A70E-1A3BA5EA8A72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8BE046-888A-517F-4CF8-CB61CBE60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49E77-9118-9D14-17F1-A33046F9E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AA22E-2873-D844-9541-25ECF6CADF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41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6949872-2725-C3AA-1C56-3115BE10B100}"/>
              </a:ext>
            </a:extLst>
          </p:cNvPr>
          <p:cNvSpPr txBox="1"/>
          <p:nvPr/>
        </p:nvSpPr>
        <p:spPr>
          <a:xfrm>
            <a:off x="811213" y="384314"/>
            <a:ext cx="84605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fr-FR" sz="4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Leçon 7 : Transition de phase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7B9309-3DB4-D88F-D6EB-B60F972E3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266" y="872067"/>
            <a:ext cx="3302000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CD83FDE-4214-AA4A-9D3E-A47D045FB1D7}"/>
              </a:ext>
            </a:extLst>
          </p:cNvPr>
          <p:cNvSpPr txBox="1"/>
          <p:nvPr/>
        </p:nvSpPr>
        <p:spPr>
          <a:xfrm>
            <a:off x="745067" y="2895600"/>
            <a:ext cx="6102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1933 : Classement des transitions par </a:t>
            </a:r>
            <a:r>
              <a:rPr lang="fr-FR" sz="2400" dirty="0" err="1"/>
              <a:t>Ehrenfest</a:t>
            </a:r>
            <a:endParaRPr lang="fr-FR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0EC866-9B15-4EA0-995D-44DB6D46E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4" y="3429000"/>
            <a:ext cx="7913284" cy="6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7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72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50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282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84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F4A2CA5-7F50-C6DC-C5F8-2389742EA7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47" y="305338"/>
            <a:ext cx="8815705" cy="6247323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9DD82B53-4C81-94FD-F8A2-BA1FE27708AC}"/>
              </a:ext>
            </a:extLst>
          </p:cNvPr>
          <p:cNvGrpSpPr/>
          <p:nvPr/>
        </p:nvGrpSpPr>
        <p:grpSpPr>
          <a:xfrm>
            <a:off x="3166533" y="3166533"/>
            <a:ext cx="5015972" cy="2686916"/>
            <a:chOff x="3166533" y="3166533"/>
            <a:chExt cx="5015972" cy="2686916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19FB9294-4F7A-EF83-21D4-849C9062BF2E}"/>
                </a:ext>
              </a:extLst>
            </p:cNvPr>
            <p:cNvSpPr/>
            <p:nvPr/>
          </p:nvSpPr>
          <p:spPr>
            <a:xfrm>
              <a:off x="3166533" y="3166533"/>
              <a:ext cx="220134" cy="262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960AD7C8-B15C-C2F4-14BE-D9A05ECB3BBD}"/>
                </a:ext>
              </a:extLst>
            </p:cNvPr>
            <p:cNvSpPr/>
            <p:nvPr/>
          </p:nvSpPr>
          <p:spPr>
            <a:xfrm>
              <a:off x="7962371" y="3166533"/>
              <a:ext cx="220134" cy="262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E8C4AABC-4F9F-12D3-BB17-D2CC03525B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4782" y="3428999"/>
              <a:ext cx="32238" cy="242445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E8909FF7-0DF6-ABE2-AF83-76841D8429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56319" y="3428999"/>
              <a:ext cx="32238" cy="242445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ccolade fermante 7">
              <a:extLst>
                <a:ext uri="{FF2B5EF4-FFF2-40B4-BE49-F238E27FC236}">
                  <a16:creationId xmlns:a16="http://schemas.microsoft.com/office/drawing/2014/main" id="{E20981DD-B2F0-AB12-AD87-EDD251614B84}"/>
                </a:ext>
              </a:extLst>
            </p:cNvPr>
            <p:cNvSpPr/>
            <p:nvPr/>
          </p:nvSpPr>
          <p:spPr>
            <a:xfrm rot="16200000">
              <a:off x="5434572" y="3069337"/>
              <a:ext cx="411957" cy="4831537"/>
            </a:xfrm>
            <a:prstGeom prst="rightBrace">
              <a:avLst>
                <a:gd name="adj1" fmla="val 36605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ACF5E673-8D36-4650-5CC8-EE7DE188E650}"/>
                    </a:ext>
                  </a:extLst>
                </p:cNvPr>
                <p:cNvSpPr txBox="1"/>
                <p:nvPr/>
              </p:nvSpPr>
              <p:spPr>
                <a:xfrm>
                  <a:off x="4999975" y="4888378"/>
                  <a:ext cx="1443037" cy="4901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fr-FR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𝑣𝑎𝑝</m:t>
                            </m:r>
                          </m:sub>
                        </m:sSub>
                      </m:oMath>
                    </m:oMathPara>
                  </a14:m>
                  <a:endParaRPr lang="fr-FR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ACF5E673-8D36-4650-5CC8-EE7DE188E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9975" y="4888378"/>
                  <a:ext cx="1443037" cy="490199"/>
                </a:xfrm>
                <a:prstGeom prst="rect">
                  <a:avLst/>
                </a:prstGeom>
                <a:blipFill>
                  <a:blip r:embed="rId3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5BB447C6-AC1C-3506-B866-DED230314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800" y="136019"/>
            <a:ext cx="4551848" cy="49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1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capture d’écran, texte, Caractère coloré, ligne&#10;&#10;Description générée automatiquement">
            <a:extLst>
              <a:ext uri="{FF2B5EF4-FFF2-40B4-BE49-F238E27FC236}">
                <a16:creationId xmlns:a16="http://schemas.microsoft.com/office/drawing/2014/main" id="{8A863772-B6C6-FB5E-D2D8-6D411CBD5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0128"/>
            <a:ext cx="6027644" cy="35131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D7AEBFED-8DA3-A573-B364-BE52A2825A63}"/>
                  </a:ext>
                </a:extLst>
              </p:cNvPr>
              <p:cNvSpPr txBox="1"/>
              <p:nvPr/>
            </p:nvSpPr>
            <p:spPr>
              <a:xfrm>
                <a:off x="8139953" y="4276165"/>
                <a:ext cx="2208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𝐶𝑝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20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</m:t>
                    </m:r>
                    <m:sSup>
                      <m:sSupPr>
                        <m:ctrlP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D7AEBFED-8DA3-A573-B364-BE52A2825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953" y="4276165"/>
                <a:ext cx="2208810" cy="369332"/>
              </a:xfrm>
              <a:prstGeom prst="rect">
                <a:avLst/>
              </a:prstGeom>
              <a:blipFill>
                <a:blip r:embed="rId3"/>
                <a:stretch>
                  <a:fillRect l="-568"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F8151A9-8508-85B9-EAC0-7A7E3440F38C}"/>
                  </a:ext>
                </a:extLst>
              </p:cNvPr>
              <p:cNvSpPr txBox="1"/>
              <p:nvPr/>
            </p:nvSpPr>
            <p:spPr>
              <a:xfrm>
                <a:off x="1909483" y="4276165"/>
                <a:ext cx="2785634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𝑓𝑢𝑠𝑖𝑜𝑛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𝑒𝑎𝑢</m:t>
                        </m:r>
                      </m:sub>
                    </m:sSub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6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𝑘𝐽𝑚𝑜</m:t>
                    </m:r>
                    <m:sSup>
                      <m:sSupPr>
                        <m:ctrlP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F8151A9-8508-85B9-EAC0-7A7E3440F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483" y="4276165"/>
                <a:ext cx="2785634" cy="396519"/>
              </a:xfrm>
              <a:prstGeom prst="rect">
                <a:avLst/>
              </a:prstGeom>
              <a:blipFill>
                <a:blip r:embed="rId4"/>
                <a:stretch>
                  <a:fillRect l="-909" b="-60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 descr="Une image contenant capture d’écran, carré, ligne, Rectangle&#10;&#10;Description générée automatiquement">
            <a:extLst>
              <a:ext uri="{FF2B5EF4-FFF2-40B4-BE49-F238E27FC236}">
                <a16:creationId xmlns:a16="http://schemas.microsoft.com/office/drawing/2014/main" id="{7BFA836D-3A38-70DC-877B-10878803D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09" y="836243"/>
            <a:ext cx="5695008" cy="280707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8AAD3EB-51A2-BF3F-48EE-2F9FB022AED3}"/>
              </a:ext>
            </a:extLst>
          </p:cNvPr>
          <p:cNvSpPr txBox="1"/>
          <p:nvPr/>
        </p:nvSpPr>
        <p:spPr>
          <a:xfrm>
            <a:off x="283509" y="466911"/>
            <a:ext cx="204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Enthalpie de fusion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07E1903-80B9-6138-3DCD-5A3BAA2DC6B9}"/>
                  </a:ext>
                </a:extLst>
              </p:cNvPr>
              <p:cNvSpPr txBox="1"/>
              <p:nvPr/>
            </p:nvSpPr>
            <p:spPr>
              <a:xfrm>
                <a:off x="695018" y="5240339"/>
                <a:ext cx="73194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𝐿𝑎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𝑑𝑒𝑛𝑠𝑖𝑡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é 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𝑛𝑒𝑟𝑔𝑖𝑒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𝑎𝑏𝑠𝑜𝑟𝑏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𝑙𝑜𝑟𝑠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𝑐h𝑎𝑛𝑔𝑒𝑚𝑒𝑛𝑡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𝑝h𝑎𝑠𝑒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𝑒𝑠𝑡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𝑏𝑖𝑒𝑛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𝑠𝑢𝑝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𝑟𝑖𝑒𝑢𝑟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à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𝑑𝑒𝑛𝑠𝑖𝑡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é é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𝑛𝑒𝑟𝑔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𝑡𝑖𝑞𝑢𝑒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𝑎𝑏𝑠𝑜𝑟𝑏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𝑢𝑛𝑒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𝑒𝑠𝑝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è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𝑐𝑒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𝑞𝑢𝑖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𝑣𝑜𝑖𝑡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𝑡𝑒𝑚𝑝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𝑟𝑎𝑡𝑢𝑟𝑒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𝑎𝑢𝑔𝑚𝑒𝑛𝑡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𝑐h𝑎𝑙𝑒𝑢𝑟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𝑠𝑒𝑛𝑠𝑖𝑏𝑙𝑒</m:t>
                          </m:r>
                        </m:e>
                      </m:d>
                    </m:oMath>
                  </m:oMathPara>
                </a14:m>
                <a:endParaRPr lang="fr-FR" b="0" dirty="0"/>
              </a:p>
              <a:p>
                <a:endParaRPr lang="fr-FR" dirty="0"/>
              </a:p>
              <a:p>
                <a:r>
                  <a:rPr lang="fr-FR"/>
                  <a:t>Intérêt industriel… </a:t>
                </a:r>
                <a:endParaRPr lang="fr-FR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07E1903-80B9-6138-3DCD-5A3BAA2DC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18" y="5240339"/>
                <a:ext cx="7319429" cy="1200329"/>
              </a:xfrm>
              <a:prstGeom prst="rect">
                <a:avLst/>
              </a:prstGeom>
              <a:blipFill>
                <a:blip r:embed="rId6"/>
                <a:stretch>
                  <a:fillRect l="-692" r="-41176" b="-72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48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A1C879DC-7928-EA64-954C-92543D661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96" y="871538"/>
            <a:ext cx="11121608" cy="581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5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Police, texte, blanc, calligraphie&#10;&#10;Description générée automatiquement">
            <a:extLst>
              <a:ext uri="{FF2B5EF4-FFF2-40B4-BE49-F238E27FC236}">
                <a16:creationId xmlns:a16="http://schemas.microsoft.com/office/drawing/2014/main" id="{142086B7-45D1-3041-84BC-0709DD48B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00" y="239183"/>
            <a:ext cx="4864100" cy="838200"/>
          </a:xfrm>
          <a:prstGeom prst="rect">
            <a:avLst/>
          </a:prstGeom>
        </p:spPr>
      </p:pic>
      <p:pic>
        <p:nvPicPr>
          <p:cNvPr id="5" name="Image 4" descr="Une image contenant texte, Police, blanc, typographie&#10;&#10;Description générée automatiquement">
            <a:extLst>
              <a:ext uri="{FF2B5EF4-FFF2-40B4-BE49-F238E27FC236}">
                <a16:creationId xmlns:a16="http://schemas.microsoft.com/office/drawing/2014/main" id="{8E67249B-A5EF-3DF9-A875-830E4CACA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483" y="1830917"/>
            <a:ext cx="4406900" cy="97790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54B7EF2-9902-675E-D02F-B68D080410AC}"/>
              </a:ext>
            </a:extLst>
          </p:cNvPr>
          <p:cNvCxnSpPr>
            <a:stCxn id="5" idx="3"/>
          </p:cNvCxnSpPr>
          <p:nvPr/>
        </p:nvCxnSpPr>
        <p:spPr>
          <a:xfrm flipV="1">
            <a:off x="5649383" y="1794933"/>
            <a:ext cx="1369484" cy="524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D9E3731-B50F-2DEE-7982-7D0474B3781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649383" y="2319867"/>
            <a:ext cx="1369484" cy="48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 descr="Une image contenant texte, Police, blanc, conception&#10;&#10;Description générée automatiquement">
            <a:extLst>
              <a:ext uri="{FF2B5EF4-FFF2-40B4-BE49-F238E27FC236}">
                <a16:creationId xmlns:a16="http://schemas.microsoft.com/office/drawing/2014/main" id="{06CB368E-B5CE-8063-95DB-218F96231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2650" y="1528233"/>
            <a:ext cx="774700" cy="5334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ED6A84C-0681-B4B8-D8F6-2842036B3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6674" y="1460499"/>
            <a:ext cx="241300" cy="317500"/>
          </a:xfrm>
          <a:prstGeom prst="rect">
            <a:avLst/>
          </a:prstGeom>
        </p:spPr>
      </p:pic>
      <p:pic>
        <p:nvPicPr>
          <p:cNvPr id="16" name="Image 15" descr="Une image contenant Police, printemps, ressort hélicoïdal, typographie&#10;&#10;Description générée automatiquement">
            <a:extLst>
              <a:ext uri="{FF2B5EF4-FFF2-40B4-BE49-F238E27FC236}">
                <a16:creationId xmlns:a16="http://schemas.microsoft.com/office/drawing/2014/main" id="{058D92EF-0675-2D3C-A67E-D8535FD823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5966" y="1460499"/>
            <a:ext cx="914400" cy="3810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BC11B1C-FAF5-52A1-7770-A16E92B48378}"/>
              </a:ext>
            </a:extLst>
          </p:cNvPr>
          <p:cNvSpPr txBox="1"/>
          <p:nvPr/>
        </p:nvSpPr>
        <p:spPr>
          <a:xfrm>
            <a:off x="2710366" y="1460499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entury" panose="02040604050505020304" pitchFamily="18" charset="0"/>
              </a:rPr>
              <a:t>pour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E3926F-DEAE-4F8B-69F7-58889557DBCB}"/>
              </a:ext>
            </a:extLst>
          </p:cNvPr>
          <p:cNvSpPr/>
          <p:nvPr/>
        </p:nvSpPr>
        <p:spPr>
          <a:xfrm>
            <a:off x="1409674" y="1460499"/>
            <a:ext cx="1989666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 descr="Une image contenant Police, blanc, diagramme, ligne&#10;&#10;Description générée automatiquement">
            <a:extLst>
              <a:ext uri="{FF2B5EF4-FFF2-40B4-BE49-F238E27FC236}">
                <a16:creationId xmlns:a16="http://schemas.microsoft.com/office/drawing/2014/main" id="{FE996A62-5F14-BD4A-8DD8-FC1176A124D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974"/>
          <a:stretch/>
        </p:blipFill>
        <p:spPr>
          <a:xfrm>
            <a:off x="7105650" y="2433108"/>
            <a:ext cx="1663700" cy="751417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60A0605-40A2-D053-E8DA-FD1C77DD6989}"/>
              </a:ext>
            </a:extLst>
          </p:cNvPr>
          <p:cNvSpPr txBox="1"/>
          <p:nvPr/>
        </p:nvSpPr>
        <p:spPr>
          <a:xfrm>
            <a:off x="1425828" y="2897491"/>
            <a:ext cx="202010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entury" panose="02040604050505020304" pitchFamily="18" charset="0"/>
              </a:rPr>
              <a:t>Condition de stabilité</a:t>
            </a:r>
          </a:p>
        </p:txBody>
      </p:sp>
      <p:pic>
        <p:nvPicPr>
          <p:cNvPr id="23" name="Image 22" descr="Une image contenant Police, blanc, conception, typographie&#10;&#10;Description générée automatiquement">
            <a:extLst>
              <a:ext uri="{FF2B5EF4-FFF2-40B4-BE49-F238E27FC236}">
                <a16:creationId xmlns:a16="http://schemas.microsoft.com/office/drawing/2014/main" id="{C3BEF538-23D9-291A-6128-7620EFE0C0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2630" y="3309833"/>
            <a:ext cx="1206500" cy="685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01C49F9F-4EA1-92D1-8D27-3F7800C1A570}"/>
                  </a:ext>
                </a:extLst>
              </p:cNvPr>
              <p:cNvSpPr txBox="1"/>
              <p:nvPr/>
            </p:nvSpPr>
            <p:spPr>
              <a:xfrm>
                <a:off x="3207593" y="3429000"/>
                <a:ext cx="3030766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01C49F9F-4EA1-92D1-8D27-3F7800C1A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593" y="3429000"/>
                <a:ext cx="3030766" cy="555793"/>
              </a:xfrm>
              <a:prstGeom prst="rect">
                <a:avLst/>
              </a:prstGeom>
              <a:blipFill>
                <a:blip r:embed="rId10"/>
                <a:stretch>
                  <a:fillRect l="-1250" r="-1250" b="-1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A91D4D7A-8624-5744-3C2C-E58A64050C83}"/>
                  </a:ext>
                </a:extLst>
              </p:cNvPr>
              <p:cNvSpPr txBox="1"/>
              <p:nvPr/>
            </p:nvSpPr>
            <p:spPr>
              <a:xfrm>
                <a:off x="6406823" y="3937067"/>
                <a:ext cx="39251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:r>
                  <a:rPr lang="fr-FR" dirty="0">
                    <a:sym typeface="Wingdings" pitchFamily="2" charset="2"/>
                  </a:rPr>
                  <a:t> ferromagnétisme 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𝑀</m:t>
                    </m:r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≠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0 → 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A91D4D7A-8624-5744-3C2C-E58A64050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823" y="3937067"/>
                <a:ext cx="3925113" cy="276999"/>
              </a:xfrm>
              <a:prstGeom prst="rect">
                <a:avLst/>
              </a:prstGeom>
              <a:blipFill>
                <a:blip r:embed="rId11"/>
                <a:stretch>
                  <a:fillRect l="-1935" t="-27273" r="-1935" b="-545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803DADA3-5C11-8E6C-2939-4A6AE58BBB78}"/>
                  </a:ext>
                </a:extLst>
              </p:cNvPr>
              <p:cNvSpPr txBox="1"/>
              <p:nvPr/>
            </p:nvSpPr>
            <p:spPr>
              <a:xfrm>
                <a:off x="6395666" y="4382587"/>
                <a:ext cx="393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:r>
                  <a:rPr lang="fr-FR" dirty="0">
                    <a:sym typeface="Wingdings" pitchFamily="2" charset="2"/>
                  </a:rPr>
                  <a:t> paramagnétisme 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𝑀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0 →  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803DADA3-5C11-8E6C-2939-4A6AE58BB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66" y="4382587"/>
                <a:ext cx="3936270" cy="276999"/>
              </a:xfrm>
              <a:prstGeom prst="rect">
                <a:avLst/>
              </a:prstGeom>
              <a:blipFill>
                <a:blip r:embed="rId12"/>
                <a:stretch>
                  <a:fillRect l="-1929" t="-27273" r="-1929" b="-545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C946D94-4424-4A08-4C3E-068E1A411B0E}"/>
                  </a:ext>
                </a:extLst>
              </p:cNvPr>
              <p:cNvSpPr txBox="1"/>
              <p:nvPr/>
            </p:nvSpPr>
            <p:spPr>
              <a:xfrm>
                <a:off x="10224004" y="3890900"/>
                <a:ext cx="17391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 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C946D94-4424-4A08-4C3E-068E1A411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004" y="3890900"/>
                <a:ext cx="1739152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05C3980-0543-F167-D921-097E9BC86001}"/>
                  </a:ext>
                </a:extLst>
              </p:cNvPr>
              <p:cNvSpPr txBox="1"/>
              <p:nvPr/>
            </p:nvSpPr>
            <p:spPr>
              <a:xfrm>
                <a:off x="9051909" y="4306399"/>
                <a:ext cx="32541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05C3980-0543-F167-D921-097E9BC86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909" y="4306399"/>
                <a:ext cx="3254188" cy="369332"/>
              </a:xfrm>
              <a:prstGeom prst="rect">
                <a:avLst/>
              </a:prstGeom>
              <a:blipFill>
                <a:blip r:embed="rId1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Image 33" descr="Une image contenant diagramme, ligne, Tracé, croquis&#10;&#10;Description générée automatiquement">
            <a:extLst>
              <a:ext uri="{FF2B5EF4-FFF2-40B4-BE49-F238E27FC236}">
                <a16:creationId xmlns:a16="http://schemas.microsoft.com/office/drawing/2014/main" id="{0CD198D5-80DA-6A62-3712-E4E475B1706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94" y="4219365"/>
            <a:ext cx="3839170" cy="25514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0364EE2F-67A3-102A-576D-280ED28540BE}"/>
                  </a:ext>
                </a:extLst>
              </p:cNvPr>
              <p:cNvSpPr txBox="1"/>
              <p:nvPr/>
            </p:nvSpPr>
            <p:spPr>
              <a:xfrm>
                <a:off x="1503706" y="4024811"/>
                <a:ext cx="6154270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ra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0364EE2F-67A3-102A-576D-280ED2854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706" y="4024811"/>
                <a:ext cx="6154270" cy="9106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CE0CE120-ED70-1AED-F014-406DC74298ED}"/>
              </a:ext>
            </a:extLst>
          </p:cNvPr>
          <p:cNvCxnSpPr>
            <a:cxnSpLocks/>
          </p:cNvCxnSpPr>
          <p:nvPr/>
        </p:nvCxnSpPr>
        <p:spPr>
          <a:xfrm flipH="1" flipV="1">
            <a:off x="2589028" y="4874111"/>
            <a:ext cx="1642313" cy="751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B8CB9EED-887E-C744-63E9-12825AED95D0}"/>
              </a:ext>
            </a:extLst>
          </p:cNvPr>
          <p:cNvSpPr txBox="1"/>
          <p:nvPr/>
        </p:nvSpPr>
        <p:spPr>
          <a:xfrm>
            <a:off x="4223224" y="5495103"/>
            <a:ext cx="295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Profil du potentiel pour </a:t>
            </a:r>
            <a:r>
              <a:rPr lang="fr-FR" dirty="0" err="1"/>
              <a:t>T</a:t>
            </a:r>
            <a:r>
              <a:rPr lang="fr-FR" dirty="0"/>
              <a:t> &gt; Tc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9076D9C-5CA8-242B-4830-04ED28BF4029}"/>
              </a:ext>
            </a:extLst>
          </p:cNvPr>
          <p:cNvSpPr txBox="1"/>
          <p:nvPr/>
        </p:nvSpPr>
        <p:spPr>
          <a:xfrm>
            <a:off x="3662350" y="6096003"/>
            <a:ext cx="295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Profil du potentiel pour </a:t>
            </a:r>
            <a:r>
              <a:rPr lang="fr-FR" dirty="0" err="1"/>
              <a:t>T</a:t>
            </a:r>
            <a:r>
              <a:rPr lang="fr-FR" dirty="0"/>
              <a:t> &lt; Tc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C4A74AD-49E5-DFFD-32EB-914864D34052}"/>
              </a:ext>
            </a:extLst>
          </p:cNvPr>
          <p:cNvCxnSpPr>
            <a:cxnSpLocks/>
          </p:cNvCxnSpPr>
          <p:nvPr/>
        </p:nvCxnSpPr>
        <p:spPr>
          <a:xfrm flipH="1" flipV="1">
            <a:off x="3039130" y="5755053"/>
            <a:ext cx="623220" cy="52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00B61882-51EF-6AB6-F0B6-3FD3EBA685E5}"/>
                  </a:ext>
                </a:extLst>
              </p:cNvPr>
              <p:cNvSpPr txBox="1"/>
              <p:nvPr/>
            </p:nvSpPr>
            <p:spPr>
              <a:xfrm>
                <a:off x="776351" y="235703"/>
                <a:ext cx="5562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Matériau isotrope,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fr-FR" dirty="0"/>
                  <a:t> est une fonction paire / symétrique </a:t>
                </a:r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00B61882-51EF-6AB6-F0B6-3FD3EBA68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51" y="235703"/>
                <a:ext cx="5562741" cy="369332"/>
              </a:xfrm>
              <a:prstGeom prst="rect">
                <a:avLst/>
              </a:prstGeom>
              <a:blipFill>
                <a:blip r:embed="rId17"/>
                <a:stretch>
                  <a:fillRect l="-682" t="-6667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01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iagramme, ligne, Police&#10;&#10;Description générée automatiquement">
            <a:extLst>
              <a:ext uri="{FF2B5EF4-FFF2-40B4-BE49-F238E27FC236}">
                <a16:creationId xmlns:a16="http://schemas.microsoft.com/office/drawing/2014/main" id="{3C9DFDFA-A160-2580-4467-F3290DED1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64" y="648073"/>
            <a:ext cx="8923696" cy="434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4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4" descr="Une image contenant capture d’écran, Caractère coloré, ligne, texte&#10;&#10;Description générée automatiquement">
            <a:extLst>
              <a:ext uri="{FF2B5EF4-FFF2-40B4-BE49-F238E27FC236}">
                <a16:creationId xmlns:a16="http://schemas.microsoft.com/office/drawing/2014/main" id="{3D70D75F-8FC3-60BD-7BD5-DAAE926B2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88" y="317921"/>
            <a:ext cx="6347759" cy="343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2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71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7027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159</Words>
  <Application>Microsoft Macintosh PowerPoint</Application>
  <PresentationFormat>Grand écran</PresentationFormat>
  <Paragraphs>23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Century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Elie LACOMBE</dc:creator>
  <cp:lastModifiedBy>Elie LACOMBE</cp:lastModifiedBy>
  <cp:revision>7</cp:revision>
  <dcterms:created xsi:type="dcterms:W3CDTF">2024-05-27T13:51:51Z</dcterms:created>
  <dcterms:modified xsi:type="dcterms:W3CDTF">2024-05-29T14:26:41Z</dcterms:modified>
</cp:coreProperties>
</file>