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309" r:id="rId4"/>
    <p:sldId id="310" r:id="rId5"/>
    <p:sldId id="315" r:id="rId6"/>
    <p:sldId id="311" r:id="rId7"/>
    <p:sldId id="312" r:id="rId8"/>
    <p:sldId id="316" r:id="rId9"/>
    <p:sldId id="31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54"/>
  </p:normalViewPr>
  <p:slideViewPr>
    <p:cSldViewPr snapToGrid="0">
      <p:cViewPr varScale="1">
        <p:scale>
          <a:sx n="102" d="100"/>
          <a:sy n="102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20E7-C763-4588-A187-B0365C63F16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4859-7D9F-4650-8B33-ABADC2E0C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D1FE-9C6E-41F4-8831-46EDA567EC97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06ED-98D1-49B1-85D4-66BC0244D892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9B11-8B55-4196-B73F-A2BD6E1EC7CA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FC9F-6DE7-47E5-B36A-87B64621C645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C7B3-ED42-4C64-AB70-2F20BC3FC501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146-FB94-406E-BD0E-1165CD4C7CDA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37A-2A1C-4850-9174-9E6D4F826E50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9958-D6A5-4EFE-BA06-5C2D57F452F9}" type="datetime1">
              <a:rPr lang="fr-FR" smtClean="0"/>
              <a:t>08/06/2024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F90A-7DD8-46D1-BF3D-FC9C1961E0A9}" type="datetime1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BFB-4118-400C-9B00-B86EFB50360A}" type="datetime1">
              <a:rPr lang="fr-FR" smtClean="0"/>
              <a:t>08/06/2024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811-9BE3-496E-8AC4-55A64A1D45F8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F730-A4F1-4330-AC4F-7BB3FFAE8C42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073D-076B-4384-A412-30D27BBA2A36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07A-9444-4C3C-B82B-DFF406A4B691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AD28-09CD-46AA-8DDF-6FB43FDB8E81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3213-69DA-46B4-AF40-04351CBD69BD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C12E-D330-45AD-BBE5-53D9591F357C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64DB-EE13-4F3A-A9CD-4EE9F539635D}" type="datetime1">
              <a:rPr lang="fr-FR" smtClean="0"/>
              <a:t>08/06/2024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6398-2D31-46CA-8605-6CAC74360B4D}" type="datetime1">
              <a:rPr lang="fr-FR" smtClean="0"/>
              <a:t>08/06/2024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DBB-C8D7-454C-B0C9-548184FE62C8}" type="datetime1">
              <a:rPr lang="fr-FR" smtClean="0"/>
              <a:t>08/06/2024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86C1D4-465E-446E-8377-6F96F490BEE5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02-1852-4D82-84F0-A39A61EB538B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B25FA3-17B4-4D45-9142-22AA292269CA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9C5A-1FB8-4984-8066-EA78A6BC53FC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LP37 – Absorption et émission de la lumière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Elie Lacombe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E8C68D-CF62-3E98-FB6C-5B6BD5AE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F43AE7-317F-DEAD-3203-00A0925F8DE6}"/>
              </a:ext>
            </a:extLst>
          </p:cNvPr>
          <p:cNvSpPr txBox="1"/>
          <p:nvPr/>
        </p:nvSpPr>
        <p:spPr>
          <a:xfrm>
            <a:off x="986657" y="1469311"/>
            <a:ext cx="102258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0E2675-C3D2-2841-E115-3CD66BED6F11}"/>
              </a:ext>
            </a:extLst>
          </p:cNvPr>
          <p:cNvSpPr txBox="1"/>
          <p:nvPr/>
        </p:nvSpPr>
        <p:spPr>
          <a:xfrm>
            <a:off x="-144195" y="412600"/>
            <a:ext cx="117453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lpha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lumière matière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l’importance de la quantification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différentes processus d’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intéraction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lumière matière - Coefficients d’Einstein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Lien entre les coefficients d’Einstein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Comparaison entre les types d’émission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Émission stimulée : le LASER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Principe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Système à deux niveaux - Nécessité de l’inversion de population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Laser à 3 niveaux (optionnelle)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Rôle de la cavité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Propriétés de la cavité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9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E8C68D-CF62-3E98-FB6C-5B6BD5AE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F43AE7-317F-DEAD-3203-00A0925F8DE6}"/>
              </a:ext>
            </a:extLst>
          </p:cNvPr>
          <p:cNvSpPr txBox="1"/>
          <p:nvPr/>
        </p:nvSpPr>
        <p:spPr>
          <a:xfrm>
            <a:off x="986657" y="1469311"/>
            <a:ext cx="102258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50EDBF-D01E-6282-340C-A6B8DF7C06BF}"/>
              </a:ext>
            </a:extLst>
          </p:cNvPr>
          <p:cNvSpPr txBox="1"/>
          <p:nvPr/>
        </p:nvSpPr>
        <p:spPr>
          <a:xfrm>
            <a:off x="418512" y="402104"/>
            <a:ext cx="115765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lpha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lumière matière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ii) Les différentes processus d’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intéraction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lumière matière - Coefficients d’Einstein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 9" descr="Une image contenant lign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57511752-3AF5-3676-F9CE-1E07BC14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58" y="1851348"/>
            <a:ext cx="5511800" cy="2514600"/>
          </a:xfrm>
          <a:prstGeom prst="rect">
            <a:avLst/>
          </a:prstGeom>
        </p:spPr>
      </p:pic>
      <p:pic>
        <p:nvPicPr>
          <p:cNvPr id="12" name="Image 11" descr="Une image contenant Police, Graphique, blanc, conception&#10;&#10;Description générée automatiquement">
            <a:extLst>
              <a:ext uri="{FF2B5EF4-FFF2-40B4-BE49-F238E27FC236}">
                <a16:creationId xmlns:a16="http://schemas.microsoft.com/office/drawing/2014/main" id="{2F59DA06-CAA0-C4E9-FD01-1A3A8E9E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17" y="1613476"/>
            <a:ext cx="2578100" cy="635000"/>
          </a:xfrm>
          <a:prstGeom prst="rect">
            <a:avLst/>
          </a:prstGeom>
        </p:spPr>
      </p:pic>
      <p:pic>
        <p:nvPicPr>
          <p:cNvPr id="14" name="Image 13" descr="Une image contenant texte, Police, ligne, nombre&#10;&#10;Description générée automatiquement">
            <a:extLst>
              <a:ext uri="{FF2B5EF4-FFF2-40B4-BE49-F238E27FC236}">
                <a16:creationId xmlns:a16="http://schemas.microsoft.com/office/drawing/2014/main" id="{F64A6D26-92EE-E112-EF0E-8D6CA9DBC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9" y="4470985"/>
            <a:ext cx="3913196" cy="154707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E294609-29A8-2A18-BFB4-BA7046ECCBB2}"/>
              </a:ext>
            </a:extLst>
          </p:cNvPr>
          <p:cNvSpPr txBox="1"/>
          <p:nvPr/>
        </p:nvSpPr>
        <p:spPr>
          <a:xfrm>
            <a:off x="986657" y="428631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Ordre de grandeur</a:t>
            </a:r>
            <a:endParaRPr lang="fr-FR" u="sng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E8C68D-CF62-3E98-FB6C-5B6BD5AE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F43AE7-317F-DEAD-3203-00A0925F8DE6}"/>
              </a:ext>
            </a:extLst>
          </p:cNvPr>
          <p:cNvSpPr txBox="1"/>
          <p:nvPr/>
        </p:nvSpPr>
        <p:spPr>
          <a:xfrm>
            <a:off x="986657" y="1469311"/>
            <a:ext cx="102258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50EDBF-D01E-6282-340C-A6B8DF7C06BF}"/>
              </a:ext>
            </a:extLst>
          </p:cNvPr>
          <p:cNvSpPr txBox="1"/>
          <p:nvPr/>
        </p:nvSpPr>
        <p:spPr>
          <a:xfrm>
            <a:off x="418512" y="402104"/>
            <a:ext cx="115765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lpha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lumière matière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ii) Les différentes processus d’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intéraction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lumière matière - Coefficients d’Einstein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Une image contenant diagramme, ligne, capture d’écran, conception&#10;&#10;Description générée automatiquement">
            <a:extLst>
              <a:ext uri="{FF2B5EF4-FFF2-40B4-BE49-F238E27FC236}">
                <a16:creationId xmlns:a16="http://schemas.microsoft.com/office/drawing/2014/main" id="{12B791CB-2E13-726B-AC71-5BDFC1993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3" y="1469311"/>
            <a:ext cx="7772400" cy="29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E8C68D-CF62-3E98-FB6C-5B6BD5AE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F43AE7-317F-DEAD-3203-00A0925F8DE6}"/>
              </a:ext>
            </a:extLst>
          </p:cNvPr>
          <p:cNvSpPr txBox="1"/>
          <p:nvPr/>
        </p:nvSpPr>
        <p:spPr>
          <a:xfrm>
            <a:off x="986657" y="1469311"/>
            <a:ext cx="102258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, ligne, diagramme, Police&#10;&#10;Description générée automatiquement">
            <a:extLst>
              <a:ext uri="{FF2B5EF4-FFF2-40B4-BE49-F238E27FC236}">
                <a16:creationId xmlns:a16="http://schemas.microsoft.com/office/drawing/2014/main" id="{C49F8CC5-2182-DD6A-D6F7-96B81398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1356769"/>
            <a:ext cx="9390478" cy="31157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23BFA49-014D-F416-E403-5FD81E508026}"/>
              </a:ext>
            </a:extLst>
          </p:cNvPr>
          <p:cNvSpPr txBox="1"/>
          <p:nvPr/>
        </p:nvSpPr>
        <p:spPr>
          <a:xfrm>
            <a:off x="418512" y="402104"/>
            <a:ext cx="115765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lpha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lumière matière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ii) Les différentes processus d’</a:t>
            </a:r>
            <a:r>
              <a:rPr lang="fr-F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intéraction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lumière matière - Coefficients d’Einstein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8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E8C68D-CF62-3E98-FB6C-5B6BD5AE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F43AE7-317F-DEAD-3203-00A0925F8DE6}"/>
              </a:ext>
            </a:extLst>
          </p:cNvPr>
          <p:cNvSpPr txBox="1"/>
          <p:nvPr/>
        </p:nvSpPr>
        <p:spPr>
          <a:xfrm>
            <a:off x="986657" y="1469311"/>
            <a:ext cx="102258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Police, blanc, typographie, texte&#10;&#10;Description générée automatiquement">
            <a:extLst>
              <a:ext uri="{FF2B5EF4-FFF2-40B4-BE49-F238E27FC236}">
                <a16:creationId xmlns:a16="http://schemas.microsoft.com/office/drawing/2014/main" id="{CCE782BB-9210-568B-B0B6-2C64456A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64" y="2038313"/>
            <a:ext cx="3517900" cy="6985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285B931-1F24-191D-B67A-C0DCCA1EAA1D}"/>
              </a:ext>
            </a:extLst>
          </p:cNvPr>
          <p:cNvSpPr txBox="1"/>
          <p:nvPr/>
        </p:nvSpPr>
        <p:spPr>
          <a:xfrm>
            <a:off x="2428700" y="323339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" panose="02040604050505020304" pitchFamily="18" charset="0"/>
              </a:rPr>
              <a:t>Loi de </a:t>
            </a:r>
            <a:r>
              <a:rPr lang="fr-FR" dirty="0" err="1">
                <a:latin typeface="Century" panose="02040604050505020304" pitchFamily="18" charset="0"/>
              </a:rPr>
              <a:t>Boltzman</a:t>
            </a:r>
            <a:endParaRPr lang="fr-FR" dirty="0">
              <a:latin typeface="Century" panose="02040604050505020304" pitchFamily="18" charset="0"/>
            </a:endParaRPr>
          </a:p>
        </p:txBody>
      </p:sp>
      <p:pic>
        <p:nvPicPr>
          <p:cNvPr id="10" name="Image 9" descr="Une image contenant texte, Police, ligne, diagramme&#10;&#10;Description générée automatiquement">
            <a:extLst>
              <a:ext uri="{FF2B5EF4-FFF2-40B4-BE49-F238E27FC236}">
                <a16:creationId xmlns:a16="http://schemas.microsoft.com/office/drawing/2014/main" id="{C443B8B2-23A1-B835-100D-990ED5B3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31" y="4387384"/>
            <a:ext cx="5156200" cy="1066800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3CC3EF03-07A1-C415-01D2-018F8917EC9E}"/>
              </a:ext>
            </a:extLst>
          </p:cNvPr>
          <p:cNvGrpSpPr/>
          <p:nvPr/>
        </p:nvGrpSpPr>
        <p:grpSpPr>
          <a:xfrm>
            <a:off x="4276867" y="2856696"/>
            <a:ext cx="3205009" cy="1099944"/>
            <a:chOff x="4890328" y="3827080"/>
            <a:chExt cx="3205009" cy="1099944"/>
          </a:xfrm>
        </p:grpSpPr>
        <p:pic>
          <p:nvPicPr>
            <p:cNvPr id="7" name="Image 6" descr="Une image contenant Police, blanc, texte, diagramme&#10;&#10;Description générée automatiquement">
              <a:extLst>
                <a:ext uri="{FF2B5EF4-FFF2-40B4-BE49-F238E27FC236}">
                  <a16:creationId xmlns:a16="http://schemas.microsoft.com/office/drawing/2014/main" id="{A502D24D-4B26-5AE6-A1F0-D124935FB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328" y="3827080"/>
              <a:ext cx="3205009" cy="1099944"/>
            </a:xfrm>
            <a:prstGeom prst="rect">
              <a:avLst/>
            </a:prstGeom>
          </p:spPr>
        </p:pic>
        <p:pic>
          <p:nvPicPr>
            <p:cNvPr id="11" name="Image 10" descr="Une image contenant Police, blanc, texte, diagramme&#10;&#10;Description générée automatiquement">
              <a:extLst>
                <a:ext uri="{FF2B5EF4-FFF2-40B4-BE49-F238E27FC236}">
                  <a16:creationId xmlns:a16="http://schemas.microsoft.com/office/drawing/2014/main" id="{D0E7F803-DF64-ABAD-D4F4-C71C50E85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45"/>
            <a:stretch/>
          </p:blipFill>
          <p:spPr>
            <a:xfrm>
              <a:off x="5923722" y="4011746"/>
              <a:ext cx="250050" cy="915278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C115B95-0DF1-2CBD-C033-2DB33BAD3F0C}"/>
              </a:ext>
            </a:extLst>
          </p:cNvPr>
          <p:cNvSpPr txBox="1"/>
          <p:nvPr/>
        </p:nvSpPr>
        <p:spPr>
          <a:xfrm>
            <a:off x="516168" y="4491438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" panose="02040604050505020304" pitchFamily="18" charset="0"/>
              </a:rPr>
              <a:t>Comparaison de la loi de Planck </a:t>
            </a:r>
          </a:p>
          <a:p>
            <a:r>
              <a:rPr lang="fr-FR" dirty="0">
                <a:latin typeface="Century" panose="02040604050505020304" pitchFamily="18" charset="0"/>
              </a:rPr>
              <a:t>avec l’expression obtenue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7259C7-FC03-3FA5-8D77-8B6AD0ED4A56}"/>
              </a:ext>
            </a:extLst>
          </p:cNvPr>
          <p:cNvSpPr txBox="1"/>
          <p:nvPr/>
        </p:nvSpPr>
        <p:spPr>
          <a:xfrm>
            <a:off x="133243" y="1480702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" panose="02040604050505020304" pitchFamily="18" charset="0"/>
              </a:rPr>
              <a:t>Bilan dans un gaz de N1 + N2 atomes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BC0C6C-6DF6-A7C1-68C6-861A3F247E24}"/>
                  </a:ext>
                </a:extLst>
              </p:cNvPr>
              <p:cNvSpPr/>
              <p:nvPr/>
            </p:nvSpPr>
            <p:spPr>
              <a:xfrm>
                <a:off x="5117389" y="1457443"/>
                <a:ext cx="2370089" cy="48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fr-FR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donc </a:t>
                </a:r>
                <a:endParaRPr lang="fr-F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BC0C6C-6DF6-A7C1-68C6-861A3F247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89" y="1457443"/>
                <a:ext cx="2370089" cy="487680"/>
              </a:xfrm>
              <a:prstGeom prst="rect">
                <a:avLst/>
              </a:prstGeom>
              <a:blipFill>
                <a:blip r:embed="rId5"/>
                <a:stretch>
                  <a:fillRect l="-2128"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 descr="Une image contenant Police, texte, blanc, écriture manuscrite&#10;&#10;Description générée automatiquement">
            <a:extLst>
              <a:ext uri="{FF2B5EF4-FFF2-40B4-BE49-F238E27FC236}">
                <a16:creationId xmlns:a16="http://schemas.microsoft.com/office/drawing/2014/main" id="{046E3C95-8169-B5F4-C805-443DA4EB0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58" y="5400557"/>
            <a:ext cx="5842000" cy="8128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7302F99-E4D8-FF0F-7FEA-8A3643F5B085}"/>
              </a:ext>
            </a:extLst>
          </p:cNvPr>
          <p:cNvSpPr txBox="1"/>
          <p:nvPr/>
        </p:nvSpPr>
        <p:spPr>
          <a:xfrm>
            <a:off x="2142553" y="562721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entury" panose="02040604050505020304" pitchFamily="18" charset="0"/>
              </a:rPr>
              <a:t>donc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B848EF-7AE5-F476-20FF-DF13D01E96DF}"/>
              </a:ext>
            </a:extLst>
          </p:cNvPr>
          <p:cNvSpPr txBox="1"/>
          <p:nvPr/>
        </p:nvSpPr>
        <p:spPr>
          <a:xfrm>
            <a:off x="-228659" y="56790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iii) Lien entre les coefficients d’Einstein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1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8810F8-D542-0E82-697D-13AC3A8B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 descr="Une image contenant diagramme, texte, ligne, capture d’écran&#10;&#10;Description générée automatiquement">
            <a:extLst>
              <a:ext uri="{FF2B5EF4-FFF2-40B4-BE49-F238E27FC236}">
                <a16:creationId xmlns:a16="http://schemas.microsoft.com/office/drawing/2014/main" id="{3741EB52-762B-EAC2-7818-EE3B1F475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3" y="1174474"/>
            <a:ext cx="10802938" cy="45090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3FF2DCE-2BF6-5FE1-4BF2-7901DF3B7E52}"/>
              </a:ext>
            </a:extLst>
          </p:cNvPr>
          <p:cNvSpPr txBox="1"/>
          <p:nvPr/>
        </p:nvSpPr>
        <p:spPr>
          <a:xfrm>
            <a:off x="565219" y="34347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Émission stimulée : le LASER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romanLcParenR"/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Principe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3E2711-7E98-B55D-E7DD-7A9FBDA6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69F33B-6505-69B8-80CE-6F5F26672A43}"/>
              </a:ext>
            </a:extLst>
          </p:cNvPr>
          <p:cNvSpPr txBox="1"/>
          <p:nvPr/>
        </p:nvSpPr>
        <p:spPr>
          <a:xfrm>
            <a:off x="986657" y="1469311"/>
            <a:ext cx="102258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BC6BBC-63E9-8D24-4D22-ABBFA69F0F69}"/>
              </a:ext>
            </a:extLst>
          </p:cNvPr>
          <p:cNvSpPr txBox="1"/>
          <p:nvPr/>
        </p:nvSpPr>
        <p:spPr>
          <a:xfrm>
            <a:off x="986657" y="220749"/>
            <a:ext cx="102258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Détermination de la constante de Rydberg à partir de l’étude des raies spectrales de l'atome d'hydrogène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83A886-4A30-B18D-122C-439657EF16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7" y="1259404"/>
            <a:ext cx="8329721" cy="1584808"/>
          </a:xfrm>
          <a:prstGeom prst="rect">
            <a:avLst/>
          </a:prstGeom>
        </p:spPr>
      </p:pic>
      <p:pic>
        <p:nvPicPr>
          <p:cNvPr id="7" name="Image 6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9C26F9E7-5208-1CF5-DA03-83A0396CD2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7" y="3030200"/>
            <a:ext cx="4025827" cy="3130253"/>
          </a:xfrm>
          <a:prstGeom prst="rect">
            <a:avLst/>
          </a:prstGeom>
        </p:spPr>
      </p:pic>
      <p:pic>
        <p:nvPicPr>
          <p:cNvPr id="8" name="Image 7" descr="Une image contenant texte, Police, capture d’écran, document&#10;&#10;Description générée automatiquement">
            <a:extLst>
              <a:ext uri="{FF2B5EF4-FFF2-40B4-BE49-F238E27FC236}">
                <a16:creationId xmlns:a16="http://schemas.microsoft.com/office/drawing/2014/main" id="{FDB59384-EB7F-1A45-A130-0B8BBB04F7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1"/>
          <a:stretch/>
        </p:blipFill>
        <p:spPr bwMode="auto">
          <a:xfrm>
            <a:off x="4932942" y="3051870"/>
            <a:ext cx="4925763" cy="2859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1726</TotalTime>
  <Words>185</Words>
  <Application>Microsoft Macintosh PowerPoint</Application>
  <PresentationFormat>Grand écran</PresentationFormat>
  <Paragraphs>39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</vt:lpstr>
      <vt:lpstr>Times New Roman</vt:lpstr>
      <vt:lpstr>Rétrospective</vt:lpstr>
      <vt:lpstr>Conception personnalisée</vt:lpstr>
      <vt:lpstr>LP37 – Absorption et émission de la lumière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Elie LACOMBE</cp:lastModifiedBy>
  <cp:revision>45</cp:revision>
  <dcterms:created xsi:type="dcterms:W3CDTF">2019-02-02T09:11:16Z</dcterms:created>
  <dcterms:modified xsi:type="dcterms:W3CDTF">2024-06-08T13:13:04Z</dcterms:modified>
</cp:coreProperties>
</file>