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4"/>
  </p:normalViewPr>
  <p:slideViewPr>
    <p:cSldViewPr snapToGrid="0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0712-A53B-633B-DFA5-1974FDB31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78E18-7215-13E8-3FD7-198188B9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8E355-F239-124A-29F2-97EC4B62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8607D-329E-2EB3-D802-6B0B2A90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5AB1D-1BB0-38E9-57A6-CEAE926D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86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7078D-D29C-0671-3D75-343491C5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F066C-3C52-D601-068B-FA68182A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2A357-CA12-258D-6535-1AE26625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FCB76F-E73C-CBE0-AC9D-10DBB7CB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A758A-FA76-9BB8-7765-41963C2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D15877-B8FA-A05A-810C-C9E6AE3E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1D971-525A-26A1-8144-48943059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99A4F-F193-0688-9E05-1D3373B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1B7DE-A3CF-84B3-CF7B-E313ED8A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C4D7D-FD64-F5B4-3744-30177DE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0EBBB-9870-BA4A-4222-3BB509FA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845CE-58AE-4587-9C18-B4D90A56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93634-1755-509E-2CCD-63943D9E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89437-E391-F489-E987-077A257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49F40-D3BA-9859-5CF7-A3AAE97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40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75D3-C572-49EB-5E6F-DFD8A756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B15C8-150B-E2C0-4E2F-A32E558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0FEF19-43F3-B459-ABB6-5C43093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73BB0-63A1-C88F-36BF-4199190D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A55BB-2B94-779E-8446-F5F66C2A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5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CF554-0F24-2F78-4D7F-C64C6D0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CAA3A-D800-8B4B-4CB5-CE56C27F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5A02C7-8173-ED6E-32A3-6E3F5D97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FD9EF-CB53-F295-091A-5A686CC7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926CF1-FAA0-E4D0-77C8-41528D2B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11026-BCEA-B28A-32EA-C0E2706F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AB82-5C7C-6A43-C6AB-AA0F0138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AB74B-352C-79A0-C44F-C904F5F1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5E52A-FA2C-4F6D-0C32-FDA9E019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AA57E-BA0D-D296-2F6A-1186F7E2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C31CF2-D035-046B-378E-4C742236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6F9B54-DFF7-6297-9FBC-3B34EFA2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9F8433-ED9E-86AD-1DDC-F01C084F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F3F11-AAC1-346F-6F73-3657F633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D3F8-BBDD-A7E5-ED99-7BE28871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80ABD8-2583-5747-75F0-4F453DF0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CA2D71-F099-AA6C-4C63-BA8365C3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BD6D65-97E6-20FD-DBCA-AFF48B7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5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B4D7EA-0DED-367C-8F44-40E81996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7B6210-0B10-986D-2C59-4D69ADAA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D9378-396A-44EE-1619-A9F0B5A4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8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F330A-6A92-B5AC-6431-6175F1B2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2BA39-8D3D-936C-FF59-7B603A2C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102896-AB1D-87FD-33DF-7FB3C4A9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D56A7-C5ED-3B58-F23F-199F5DCE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A0C6A-6A25-2FDA-4D39-CC138496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52C02D-068B-BD57-0D50-404C81F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9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F7FFD-30C6-3881-7A94-86E724B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3BD016-560C-FE4F-ED1E-46DF768F4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95E6A-FB1D-5176-C9AA-EE7449B1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0331F-8BBF-F9AF-CB57-000EA3FC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FBD275-1DBB-070C-8D2F-CA0511D8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290A4F-9F60-8F04-836C-5DE537B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4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8F0B3-B82A-3375-86F3-26CC6240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C7DF-7359-281D-ADB0-9586F5C5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52A0C-CF5B-7990-A9AA-FD9179198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8C904-C44D-1A1F-68C6-67595A9D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0F556-92D1-EF65-7317-159808C2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Rectangle, diagramme&#10;&#10;Description générée automatiquement">
            <a:extLst>
              <a:ext uri="{FF2B5EF4-FFF2-40B4-BE49-F238E27FC236}">
                <a16:creationId xmlns:a16="http://schemas.microsoft.com/office/drawing/2014/main" id="{AA1E85FE-46DB-08A8-DF29-595409E6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9135" y="1329451"/>
            <a:ext cx="5773729" cy="47836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F0F0E46-A5CE-B2BC-69BF-7A69C8F3142A}"/>
              </a:ext>
            </a:extLst>
          </p:cNvPr>
          <p:cNvSpPr txBox="1"/>
          <p:nvPr/>
        </p:nvSpPr>
        <p:spPr>
          <a:xfrm>
            <a:off x="2117" y="3614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Notion de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viscosite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F0F0E46-A5CE-B2BC-69BF-7A69C8F3142A}"/>
              </a:ext>
            </a:extLst>
          </p:cNvPr>
          <p:cNvSpPr txBox="1"/>
          <p:nvPr/>
        </p:nvSpPr>
        <p:spPr>
          <a:xfrm>
            <a:off x="2117" y="3614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 de grandeur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FBFFF17-963E-F2F4-799C-09EBD5330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089232"/>
                  </p:ext>
                </p:extLst>
              </p:nvPr>
            </p:nvGraphicFramePr>
            <p:xfrm>
              <a:off x="1202635" y="1434916"/>
              <a:ext cx="9211365" cy="18062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50080">
                      <a:extLst>
                        <a:ext uri="{9D8B030D-6E8A-4147-A177-3AD203B41FA5}">
                          <a16:colId xmlns:a16="http://schemas.microsoft.com/office/drawing/2014/main" val="2201196376"/>
                        </a:ext>
                      </a:extLst>
                    </a:gridCol>
                    <a:gridCol w="3515112">
                      <a:extLst>
                        <a:ext uri="{9D8B030D-6E8A-4147-A177-3AD203B41FA5}">
                          <a16:colId xmlns:a16="http://schemas.microsoft.com/office/drawing/2014/main" val="2996992239"/>
                        </a:ext>
                      </a:extLst>
                    </a:gridCol>
                    <a:gridCol w="4046173">
                      <a:extLst>
                        <a:ext uri="{9D8B030D-6E8A-4147-A177-3AD203B41FA5}">
                          <a16:colId xmlns:a16="http://schemas.microsoft.com/office/drawing/2014/main" val="1643162018"/>
                        </a:ext>
                      </a:extLst>
                    </a:gridCol>
                  </a:tblGrid>
                  <a:tr h="52759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 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u="none" strike="noStrike" dirty="0">
                              <a:effectLst/>
                            </a:rPr>
                            <a:t>Viscosité dynamique (</a:t>
                          </a:r>
                          <a:r>
                            <a:rPr lang="fr-FR" sz="2000" u="none" strike="noStrike" dirty="0" err="1">
                              <a:effectLst/>
                            </a:rPr>
                            <a:t>Pa.s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b="1" dirty="0">
                              <a:solidFill>
                                <a:srgbClr val="000000"/>
                              </a:solidFill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𝜼</m:t>
                              </m:r>
                            </m:oMath>
                          </a14:m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>
                              <a:effectLst/>
                            </a:rPr>
                            <a:t>Viscosité cinématique (m2.s-1)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41192980"/>
                      </a:ext>
                    </a:extLst>
                  </a:tr>
                  <a:tr h="6594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Air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1,80E-05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1,56E-05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97475739"/>
                      </a:ext>
                    </a:extLst>
                  </a:tr>
                  <a:tr h="52759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Eau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1,00E-03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>
                              <a:effectLst/>
                            </a:rPr>
                            <a:t>1,00E-06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0987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FBFFF17-963E-F2F4-799C-09EBD5330B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089232"/>
                  </p:ext>
                </p:extLst>
              </p:nvPr>
            </p:nvGraphicFramePr>
            <p:xfrm>
              <a:off x="1202635" y="1434916"/>
              <a:ext cx="9211365" cy="18062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50080">
                      <a:extLst>
                        <a:ext uri="{9D8B030D-6E8A-4147-A177-3AD203B41FA5}">
                          <a16:colId xmlns:a16="http://schemas.microsoft.com/office/drawing/2014/main" val="2201196376"/>
                        </a:ext>
                      </a:extLst>
                    </a:gridCol>
                    <a:gridCol w="3515112">
                      <a:extLst>
                        <a:ext uri="{9D8B030D-6E8A-4147-A177-3AD203B41FA5}">
                          <a16:colId xmlns:a16="http://schemas.microsoft.com/office/drawing/2014/main" val="2996992239"/>
                        </a:ext>
                      </a:extLst>
                    </a:gridCol>
                    <a:gridCol w="4046173">
                      <a:extLst>
                        <a:ext uri="{9D8B030D-6E8A-4147-A177-3AD203B41FA5}">
                          <a16:colId xmlns:a16="http://schemas.microsoft.com/office/drawing/2014/main" val="1643162018"/>
                        </a:ext>
                      </a:extLst>
                    </a:gridCol>
                  </a:tblGrid>
                  <a:tr h="6191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 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6931" t="-10204" r="-115884" b="-2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127586" t="-10204" r="-627" b="-2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192980"/>
                      </a:ext>
                    </a:extLst>
                  </a:tr>
                  <a:tr h="6594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Air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1,80E-05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1,56E-05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97475739"/>
                      </a:ext>
                    </a:extLst>
                  </a:tr>
                  <a:tr h="52759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Eau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>
                              <a:effectLst/>
                            </a:rPr>
                            <a:t>1,00E-03</a:t>
                          </a:r>
                          <a:endParaRPr lang="fr-FR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>
                              <a:effectLst/>
                            </a:rPr>
                            <a:t>1,00E-06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09879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1361E6-A0D2-3FAE-9BF8-A081F2FBEBDD}"/>
                  </a:ext>
                </a:extLst>
              </p:cNvPr>
              <p:cNvSpPr txBox="1"/>
              <p:nvPr/>
            </p:nvSpPr>
            <p:spPr>
              <a:xfrm>
                <a:off x="2941983" y="3908502"/>
                <a:ext cx="6096000" cy="716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ctr"/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𝝂</m:t>
                    </m:r>
                    <m:r>
                      <a:rPr lang="fr-FR" sz="2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𝜼</m:t>
                        </m:r>
                      </m:num>
                      <m:den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den>
                    </m:f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𝒆𝒏</m:t>
                    </m:r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p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sz="2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fr-FR" sz="2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1361E6-A0D2-3FAE-9BF8-A081F2FB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3" y="3908502"/>
                <a:ext cx="6096000" cy="716222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6A8FB6-CC1A-CE11-C074-94EEEB27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31" y="552638"/>
            <a:ext cx="1624261" cy="594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81C403-8A8F-0E14-FA75-7F2FE1E5AE32}"/>
              </a:ext>
            </a:extLst>
          </p:cNvPr>
          <p:cNvSpPr txBox="1"/>
          <p:nvPr/>
        </p:nvSpPr>
        <p:spPr>
          <a:xfrm>
            <a:off x="2117" y="3614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 de la viscosité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CA9896-6E10-7388-D125-C7C67A9054C4}"/>
              </a:ext>
            </a:extLst>
          </p:cNvPr>
          <p:cNvSpPr txBox="1"/>
          <p:nvPr/>
        </p:nvSpPr>
        <p:spPr>
          <a:xfrm>
            <a:off x="5446644" y="176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Viscosimètre d'</a:t>
            </a:r>
            <a:r>
              <a:rPr lang="fr-FR" dirty="0" err="1"/>
              <a:t>Ubbelohde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2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17C0600-B9C5-E389-FF9F-2EB307F0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757" y="1114838"/>
            <a:ext cx="7368485" cy="5552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C72EED-C4B1-6B91-8B49-CBBC3BEFE1E0}"/>
              </a:ext>
            </a:extLst>
          </p:cNvPr>
          <p:cNvSpPr txBox="1"/>
          <p:nvPr/>
        </p:nvSpPr>
        <p:spPr>
          <a:xfrm>
            <a:off x="92766" y="160731"/>
            <a:ext cx="8454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Équivalent</a:t>
            </a:r>
            <a:r>
              <a:rPr lang="fr-F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volumique de la force de cisaillement </a:t>
            </a:r>
          </a:p>
        </p:txBody>
      </p:sp>
    </p:spTree>
    <p:extLst>
      <p:ext uri="{BB962C8B-B14F-4D97-AF65-F5344CB8AC3E}">
        <p14:creationId xmlns:p14="http://schemas.microsoft.com/office/powerpoint/2010/main" val="38139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E9CA4D-6DA0-2D93-3127-C7ED366D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816113"/>
            <a:ext cx="115697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071C64-6515-8C09-FDD1-A63633B87F8A}"/>
              </a:ext>
            </a:extLst>
          </p:cNvPr>
          <p:cNvSpPr txBox="1"/>
          <p:nvPr/>
        </p:nvSpPr>
        <p:spPr>
          <a:xfrm>
            <a:off x="311150" y="1697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 du coefficient de perte de charge linéaire</a:t>
            </a:r>
            <a:br>
              <a:rPr lang="fr-FR" b="1" i="0" dirty="0">
                <a:solidFill>
                  <a:srgbClr val="484848"/>
                </a:solidFill>
                <a:effectLst/>
                <a:latin typeface="Arial" panose="020B0604020202020204" pitchFamily="34" charset="0"/>
              </a:rPr>
            </a:br>
            <a:endParaRPr lang="fr-FR" b="1" i="0" dirty="0">
              <a:solidFill>
                <a:srgbClr val="48484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texte, Police, blanc, typographie&#10;&#10;Description générée automatiquement">
            <a:extLst>
              <a:ext uri="{FF2B5EF4-FFF2-40B4-BE49-F238E27FC236}">
                <a16:creationId xmlns:a16="http://schemas.microsoft.com/office/drawing/2014/main" id="{998B7673-487B-6260-EA81-FDE4BD0D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7" y="4715565"/>
            <a:ext cx="4305300" cy="660400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E81E461-D66A-E251-6316-7EAB09A2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517" y="3883715"/>
            <a:ext cx="5918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2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9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427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</Words>
  <Application>Microsoft Macintosh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3</cp:revision>
  <dcterms:created xsi:type="dcterms:W3CDTF">2024-05-27T08:36:01Z</dcterms:created>
  <dcterms:modified xsi:type="dcterms:W3CDTF">2024-05-27T10:09:33Z</dcterms:modified>
</cp:coreProperties>
</file>