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20/05/2024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20/05/2024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20/05/2024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20/05/2024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20/05/2024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Phénomènes de résonance dans différents domaines de la physique.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chemeClr val="accent2"/>
                </a:solidFill>
              </a:rPr>
              <a:t>I. Réponse d’un oscillateur harmonique à un forçage</a:t>
            </a:r>
            <a:br>
              <a:rPr lang="fr-FR" sz="4400" b="1" dirty="0">
                <a:solidFill>
                  <a:schemeClr val="accent2"/>
                </a:solidFill>
              </a:rPr>
            </a:br>
            <a:r>
              <a:rPr lang="fr-FR" sz="4400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1. Résonance en vitesse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Réponse à basses fréquences (</a:t>
            </a:r>
            <a:r>
              <a:rPr lang="fr-FR" i="1" dirty="0" err="1">
                <a:solidFill>
                  <a:schemeClr val="bg1"/>
                </a:solidFill>
              </a:rPr>
              <a:t>Supermanuel</a:t>
            </a:r>
            <a:r>
              <a:rPr lang="fr-FR" i="1" dirty="0">
                <a:solidFill>
                  <a:schemeClr val="bg1"/>
                </a:solidFill>
              </a:rPr>
              <a:t> de Physique</a:t>
            </a:r>
            <a:r>
              <a:rPr lang="fr-FR" dirty="0">
                <a:solidFill>
                  <a:schemeClr val="bg1"/>
                </a:solidFill>
              </a:rPr>
              <a:t>, J. </a:t>
            </a:r>
            <a:r>
              <a:rPr lang="fr-FR" dirty="0" err="1">
                <a:solidFill>
                  <a:schemeClr val="bg1"/>
                </a:solidFill>
              </a:rPr>
              <a:t>Majou</a:t>
            </a:r>
            <a:r>
              <a:rPr lang="fr-FR" dirty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1" t="2652" r="1672" b="16011"/>
          <a:stretch/>
        </p:blipFill>
        <p:spPr>
          <a:xfrm>
            <a:off x="1096963" y="1793081"/>
            <a:ext cx="6591869" cy="4503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14792" y="2660587"/>
            <a:ext cx="3771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 </a:t>
            </a:r>
            <a:r>
              <a:rPr lang="fr-FR" b="1" dirty="0"/>
              <a:t>basses fréquences </a:t>
            </a:r>
            <a:r>
              <a:rPr lang="fr-FR" dirty="0"/>
              <a:t>l’élasticité du ressort n’est pas sollicitée et celui-ci se translate sans se déformer. 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La position</a:t>
            </a:r>
            <a:r>
              <a:rPr lang="fr-FR" dirty="0"/>
              <a:t> du résonateur est en phase avec celle de l’excitateur.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L’évolution étant quasi-statique, </a:t>
            </a:r>
            <a:r>
              <a:rPr lang="fr-FR" u="sng" dirty="0"/>
              <a:t>la vitesse</a:t>
            </a:r>
            <a:r>
              <a:rPr lang="fr-FR" dirty="0"/>
              <a:t> est proche de 0. Elle est en quadrature de phase avec l’excitateur.</a:t>
            </a:r>
          </a:p>
        </p:txBody>
      </p:sp>
    </p:spTree>
    <p:extLst>
      <p:ext uri="{BB962C8B-B14F-4D97-AF65-F5344CB8AC3E}">
        <p14:creationId xmlns:p14="http://schemas.microsoft.com/office/powerpoint/2010/main" val="35594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Réponse à hautes fréquences (</a:t>
            </a:r>
            <a:r>
              <a:rPr lang="fr-FR" i="1" dirty="0" err="1">
                <a:solidFill>
                  <a:schemeClr val="bg1"/>
                </a:solidFill>
              </a:rPr>
              <a:t>Supermanuel</a:t>
            </a:r>
            <a:r>
              <a:rPr lang="fr-FR" i="1" dirty="0">
                <a:solidFill>
                  <a:schemeClr val="bg1"/>
                </a:solidFill>
              </a:rPr>
              <a:t> de Physique</a:t>
            </a:r>
            <a:r>
              <a:rPr lang="fr-FR" dirty="0">
                <a:solidFill>
                  <a:schemeClr val="bg1"/>
                </a:solidFill>
              </a:rPr>
              <a:t>, J. </a:t>
            </a:r>
            <a:r>
              <a:rPr lang="fr-FR" dirty="0" err="1">
                <a:solidFill>
                  <a:schemeClr val="bg1"/>
                </a:solidFill>
              </a:rPr>
              <a:t>Majou</a:t>
            </a:r>
            <a:r>
              <a:rPr lang="fr-FR" dirty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10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07" r="897" b="13681"/>
          <a:stretch/>
        </p:blipFill>
        <p:spPr>
          <a:xfrm>
            <a:off x="1096963" y="1778087"/>
            <a:ext cx="6456757" cy="4519729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chemeClr val="accent2"/>
                </a:solidFill>
              </a:rPr>
              <a:t>I. Réponse d’un oscillateur harmonique à un forçage</a:t>
            </a:r>
            <a:br>
              <a:rPr lang="fr-FR" sz="4400" b="1" dirty="0">
                <a:solidFill>
                  <a:schemeClr val="accent2"/>
                </a:solidFill>
              </a:rPr>
            </a:br>
            <a:r>
              <a:rPr lang="fr-FR" sz="4400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1. Résonance en vitesse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14792" y="2383588"/>
            <a:ext cx="3771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 </a:t>
            </a:r>
            <a:r>
              <a:rPr lang="fr-FR" b="1" dirty="0"/>
              <a:t>hautes fréquences </a:t>
            </a:r>
            <a:r>
              <a:rPr lang="fr-FR" dirty="0"/>
              <a:t>l’inertie de la masse l’empêche d’effectuer des mouvement conséquents.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La position</a:t>
            </a:r>
            <a:r>
              <a:rPr lang="fr-FR" dirty="0"/>
              <a:t> du résonateur est presque toujours la même, et accuse un retard d’une demi-période sur l’excitateur (opposition de phase)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Le résonateur étant quasi-immobile, </a:t>
            </a:r>
            <a:r>
              <a:rPr lang="fr-FR" u="sng" dirty="0"/>
              <a:t>la vitesse</a:t>
            </a:r>
            <a:r>
              <a:rPr lang="fr-FR" dirty="0"/>
              <a:t> est proche de 0. Elle est en quadrature de phase avec l’excitateur.</a:t>
            </a:r>
          </a:p>
        </p:txBody>
      </p:sp>
    </p:spTree>
    <p:extLst>
      <p:ext uri="{BB962C8B-B14F-4D97-AF65-F5344CB8AC3E}">
        <p14:creationId xmlns:p14="http://schemas.microsoft.com/office/powerpoint/2010/main" val="16479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Réponse en position de l’oscillateur mécanique (</a:t>
            </a:r>
            <a:r>
              <a:rPr lang="fr-FR" i="1" dirty="0" err="1">
                <a:solidFill>
                  <a:schemeClr val="bg1"/>
                </a:solidFill>
              </a:rPr>
              <a:t>Supermanuel</a:t>
            </a:r>
            <a:r>
              <a:rPr lang="fr-FR" i="1" dirty="0">
                <a:solidFill>
                  <a:schemeClr val="bg1"/>
                </a:solidFill>
              </a:rPr>
              <a:t> de Physique</a:t>
            </a:r>
            <a:r>
              <a:rPr lang="fr-FR" dirty="0">
                <a:solidFill>
                  <a:schemeClr val="bg1"/>
                </a:solidFill>
              </a:rPr>
              <a:t>, J. </a:t>
            </a:r>
            <a:r>
              <a:rPr lang="fr-FR" dirty="0" err="1">
                <a:solidFill>
                  <a:schemeClr val="bg1"/>
                </a:solidFill>
              </a:rPr>
              <a:t>Majou</a:t>
            </a:r>
            <a:r>
              <a:rPr lang="fr-FR" dirty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13" t="3040" r="5220" b="12977"/>
          <a:stretch/>
        </p:blipFill>
        <p:spPr>
          <a:xfrm>
            <a:off x="60050" y="1972753"/>
            <a:ext cx="8145467" cy="421228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chemeClr val="accent2"/>
                </a:solidFill>
              </a:rPr>
              <a:t>I. Réponse d’un oscillateur harmonique à un forçage</a:t>
            </a:r>
            <a:br>
              <a:rPr lang="fr-FR" sz="4400" b="1" dirty="0">
                <a:solidFill>
                  <a:schemeClr val="accent2"/>
                </a:solidFill>
              </a:rPr>
            </a:br>
            <a:r>
              <a:rPr lang="fr-FR" sz="4400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1. Résonance en vitesse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33157" y="2219383"/>
                <a:ext cx="377133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/>
                  <a:t>A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dirty="0"/>
                  <a:t> le transfert d’énergie entre l’excitateur, l’élasticité et l’inertie est optimal. Il y a résonance.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u="sng" dirty="0"/>
                  <a:t>La position</a:t>
                </a:r>
                <a:r>
                  <a:rPr lang="fr-FR" dirty="0"/>
                  <a:t> du résonateur oscille avec une amplitude plus importante que celle de l’excitateur, en quadrature de phase.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Le résonateur parcourt une amplitude plus large toujours en une période. </a:t>
                </a:r>
                <a:r>
                  <a:rPr lang="fr-FR" u="sng" dirty="0"/>
                  <a:t>La vitesse</a:t>
                </a:r>
                <a:r>
                  <a:rPr lang="fr-FR" dirty="0"/>
                  <a:t> est dont elle aussi maximale, et en phase avec l’excitateur.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157" y="2219383"/>
                <a:ext cx="3771332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456" t="-825" r="-1456" b="-1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Réponse en position de l’oscillateur mécanique (</a:t>
            </a:r>
            <a:r>
              <a:rPr lang="fr-FR" i="1" dirty="0" err="1">
                <a:solidFill>
                  <a:schemeClr val="bg1"/>
                </a:solidFill>
              </a:rPr>
              <a:t>Supermanuel</a:t>
            </a:r>
            <a:r>
              <a:rPr lang="fr-FR" i="1" dirty="0">
                <a:solidFill>
                  <a:schemeClr val="bg1"/>
                </a:solidFill>
              </a:rPr>
              <a:t> de Physique</a:t>
            </a:r>
            <a:r>
              <a:rPr lang="fr-FR" dirty="0">
                <a:solidFill>
                  <a:schemeClr val="bg1"/>
                </a:solidFill>
              </a:rPr>
              <a:t>, J. </a:t>
            </a:r>
            <a:r>
              <a:rPr lang="fr-FR" dirty="0" err="1">
                <a:solidFill>
                  <a:schemeClr val="bg1"/>
                </a:solidFill>
              </a:rPr>
              <a:t>Majou</a:t>
            </a:r>
            <a:r>
              <a:rPr lang="fr-FR" dirty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52" t="2865" r="2085" b="21547"/>
          <a:stretch/>
        </p:blipFill>
        <p:spPr>
          <a:xfrm>
            <a:off x="421714" y="1820248"/>
            <a:ext cx="5636526" cy="44490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411" t="945" r="1264" b="35141"/>
          <a:stretch/>
        </p:blipFill>
        <p:spPr>
          <a:xfrm>
            <a:off x="6126480" y="2381765"/>
            <a:ext cx="5847707" cy="3326019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chemeClr val="accent2"/>
                </a:solidFill>
              </a:rPr>
              <a:t>I. Réponse d’un oscillateur harmonique à un forçage</a:t>
            </a:r>
            <a:br>
              <a:rPr lang="fr-FR" sz="4400" b="1" dirty="0">
                <a:solidFill>
                  <a:schemeClr val="accent2"/>
                </a:solidFill>
              </a:rPr>
            </a:br>
            <a:r>
              <a:rPr lang="fr-FR" sz="4400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2. Résonance en position</a:t>
            </a:r>
          </a:p>
        </p:txBody>
      </p:sp>
    </p:spTree>
    <p:extLst>
      <p:ext uri="{BB962C8B-B14F-4D97-AF65-F5344CB8AC3E}">
        <p14:creationId xmlns:p14="http://schemas.microsoft.com/office/powerpoint/2010/main" val="236217142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1505</TotalTime>
  <Words>331</Words>
  <Application>Microsoft Macintosh PowerPoint</Application>
  <PresentationFormat>Grand écran</PresentationFormat>
  <Paragraphs>30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Phénomènes de résonance dans différents domaines de la physique.</vt:lpstr>
      <vt:lpstr>I. Réponse d’un oscillateur harmonique à un forçage  1. Résonance en vitesse</vt:lpstr>
      <vt:lpstr>I. Réponse d’un oscillateur harmonique à un forçage  1. Résonance en vitesse</vt:lpstr>
      <vt:lpstr>I. Réponse d’un oscillateur harmonique à un forçage  1. Résonance en vitesse</vt:lpstr>
      <vt:lpstr>I. Réponse d’un oscillateur harmonique à un forçage  2. Résonance en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Elie LACOMBE</cp:lastModifiedBy>
  <cp:revision>27</cp:revision>
  <cp:lastPrinted>2019-06-05T15:35:48Z</cp:lastPrinted>
  <dcterms:created xsi:type="dcterms:W3CDTF">2019-02-02T09:11:16Z</dcterms:created>
  <dcterms:modified xsi:type="dcterms:W3CDTF">2024-05-20T16:55:54Z</dcterms:modified>
</cp:coreProperties>
</file>