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4B28-75A4-A24F-BBFB-2BB5A0F6699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466F-BB4C-F842-9B05-7930A0DE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3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466F-BB4C-F842-9B05-7930A0DED4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69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668D0-3E3B-7882-8124-97EB511D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5EB930-7A48-37A6-BE3D-4B2A0D2DB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87063-6E6B-3827-F568-D66BDA16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CD68F-825A-B28C-E677-9088D740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887AF-3CF1-B9AC-C445-E73359B0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7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46D9D-6619-A322-AA4C-3A64E9EE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7C61B4-041B-CFD1-80B1-BCFFABD6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B0DD9-03F4-EECB-C37C-E1F55E80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818221-B5B6-69D1-D839-D50772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0CC9C-9A77-F7FB-ACEA-1D3C2A05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FF74C9-9D20-8399-8E7D-799DDC7E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8A0865-6B1A-E6B4-B88F-700BE5C4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6EE85-D169-BB68-592F-5DDF4827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25D763-9F3A-B251-6A9E-7297B51B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F47625-E4C9-A26C-9089-E52FAD2B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74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F1336-21A6-3F94-7F3C-29C7B94B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6AC58-066F-C95D-31F0-5F13E070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938D6-E924-39C0-B0AC-590924A7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8F0B6-E7C0-5EAB-B630-E3939D99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73387-7E98-618F-4176-30E2E02D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5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7A927-DE52-0806-CE96-C571EF4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CED5E9-05A2-B2C8-69C8-30E10AB2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73ACD-A7E0-8AE7-7BE7-8BA05532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420BA-C855-071D-70C5-5E13A0D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1B7E4-A0F7-3753-F041-783899D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2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26091-1BBA-8452-B1CE-875CE277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46C3C-10F4-92D1-6DA2-D6C762F4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B79FA1-0752-F21D-7A36-3FDC6D0F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C6ACA5-5A70-798E-5874-2DD7210D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B47315-58FD-460B-CEB2-F50426A1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4ADAF6-2151-FCC3-2DFE-B087DD17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526BA-B6F0-9BC8-B2CE-A8170A42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2FF9C-72C9-A15B-FE54-6C2EF23C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9D4D92-D3A7-93B5-BDEF-5D4BBAD9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38E8B4-B3C2-B9E6-C837-2FF4B0E72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F507BF-2553-05B0-DC48-EFCA14417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7FBB50-E7C8-529D-B469-B58FBD71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1C7B46-1C8B-BAC7-F160-642C126A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4CE711-3CED-67A1-0E70-4D91E8D8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5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32683-285C-3B91-46E9-95C28FA2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661FDC-617D-618E-F9FB-08192282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CEF8B-1937-B7DF-C16C-BD1A978B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985240-E98F-F06E-E328-A586B172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DD8387-063C-CC03-ACA9-9B804C4F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D91DA8-83CD-1AE9-9495-FEFDE64D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9B1BAB-BEDC-C473-F242-0ACDC1BC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90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5BF7E-EB0E-5F02-3ED4-2E62BAD8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B7947D-CCDC-142B-9F9F-261942A1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573048-19E2-6BE1-F160-B4C63919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D8AA7-3B79-7692-E7A1-6E57F60D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D9CCF5-B15C-AE64-8F69-72B0A3B5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2F8E0F-E188-0968-D145-8DFC2115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7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12735-373E-63D2-E049-AEE86366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BA785F-5824-DA5D-CC6F-63E49BC59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DD7A0-B555-72C1-4D64-18A29D695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4B3B37-5818-FD8E-ADC1-DAB1F112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DA2CD-0DA7-E947-6EB8-DD55DDFD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B27C6-1785-7BE5-E157-C80FCFCD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86DEC2-9D6F-A137-D5E1-FF2F3B07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35B0F-AF65-99D0-23E1-4D7FC562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B7CC4C-0E92-8DC8-F066-B8F453A9F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592F-43AE-C143-BC14-6FA8359770B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EA087-74A7-6C95-1316-80221108E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FF91D-6E0E-FB9B-A79D-D3EA886DB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E678-675F-754C-8DB7-4F8D3D844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DED382-348B-A6CE-93DE-BBF9E14C6C48}"/>
              </a:ext>
            </a:extLst>
          </p:cNvPr>
          <p:cNvSpPr txBox="1"/>
          <p:nvPr/>
        </p:nvSpPr>
        <p:spPr>
          <a:xfrm>
            <a:off x="184878" y="156360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Leçon 27 </a:t>
            </a: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Effet tunnel : application à la radioactivité alpha</a:t>
            </a:r>
            <a:r>
              <a:rPr lang="fr-FR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 descr="Une image contenant diagramme, ligne, Police, Tracé&#10;&#10;Description générée automatiquement">
            <a:extLst>
              <a:ext uri="{FF2B5EF4-FFF2-40B4-BE49-F238E27FC236}">
                <a16:creationId xmlns:a16="http://schemas.microsoft.com/office/drawing/2014/main" id="{4DD2896A-A307-7097-CF48-EB4E23D8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657045"/>
            <a:ext cx="7648989" cy="2966881"/>
          </a:xfrm>
          <a:prstGeom prst="rect">
            <a:avLst/>
          </a:prstGeom>
        </p:spPr>
      </p:pic>
      <p:pic>
        <p:nvPicPr>
          <p:cNvPr id="9" name="Image 8" descr="Une image contenant texte, Police, blanc, écriture manuscrite&#10;&#10;Description générée automatiquement">
            <a:extLst>
              <a:ext uri="{FF2B5EF4-FFF2-40B4-BE49-F238E27FC236}">
                <a16:creationId xmlns:a16="http://schemas.microsoft.com/office/drawing/2014/main" id="{D75B4FCD-6967-7D08-826D-132A7D0A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15" y="4408998"/>
            <a:ext cx="5152321" cy="97366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C7C8018-79A1-476A-5380-95D65A216468}"/>
              </a:ext>
            </a:extLst>
          </p:cNvPr>
          <p:cNvSpPr txBox="1"/>
          <p:nvPr/>
        </p:nvSpPr>
        <p:spPr>
          <a:xfrm>
            <a:off x="184878" y="4062201"/>
            <a:ext cx="7849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effectLst/>
                <a:latin typeface="Century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Equation de </a:t>
            </a:r>
            <a:r>
              <a:rPr lang="fr-FR" sz="1400" dirty="0" err="1">
                <a:effectLst/>
                <a:latin typeface="Century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Schrodinger</a:t>
            </a:r>
            <a:r>
              <a:rPr lang="fr-FR" sz="1400" dirty="0">
                <a:effectLst/>
                <a:latin typeface="Century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sur la fonction d’onde : </a:t>
            </a:r>
            <a:endParaRPr lang="fr-FR" sz="1400" dirty="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6525B9-3969-7EE4-E56F-495CE53B08DF}"/>
              </a:ext>
            </a:extLst>
          </p:cNvPr>
          <p:cNvSpPr txBox="1"/>
          <p:nvPr/>
        </p:nvSpPr>
        <p:spPr>
          <a:xfrm>
            <a:off x="184878" y="3524736"/>
            <a:ext cx="7849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  <a:cs typeface="Calibri" panose="020F0502020204030204" pitchFamily="34" charset="0"/>
              </a:rPr>
              <a:t>Soit une particule de masse m et d’énergie E &lt; V</a:t>
            </a:r>
            <a:r>
              <a:rPr lang="fr-FR" sz="1400" baseline="-25000" dirty="0">
                <a:latin typeface="Century" panose="02040604050505020304" pitchFamily="18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454C7D-1A6C-5FBE-E69F-CACD0E495A77}"/>
              </a:ext>
            </a:extLst>
          </p:cNvPr>
          <p:cNvSpPr txBox="1"/>
          <p:nvPr/>
        </p:nvSpPr>
        <p:spPr>
          <a:xfrm>
            <a:off x="184877" y="657045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I) L’effet Tunnel : principe </a:t>
            </a:r>
            <a:endParaRPr lang="fr-FR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DED382-348B-A6CE-93DE-BBF9E14C6C48}"/>
              </a:ext>
            </a:extLst>
          </p:cNvPr>
          <p:cNvSpPr txBox="1"/>
          <p:nvPr/>
        </p:nvSpPr>
        <p:spPr>
          <a:xfrm>
            <a:off x="184878" y="156360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Leçon 27 </a:t>
            </a: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Effet tunnel : application à la radioactivité alpha</a:t>
            </a:r>
            <a:r>
              <a:rPr lang="fr-FR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2DB278-46F0-682B-BBE4-DAC1717B9129}"/>
              </a:ext>
            </a:extLst>
          </p:cNvPr>
          <p:cNvSpPr txBox="1"/>
          <p:nvPr/>
        </p:nvSpPr>
        <p:spPr>
          <a:xfrm>
            <a:off x="357157" y="1298371"/>
            <a:ext cx="10668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  <a:cs typeface="Calibri" panose="020F0502020204030204" pitchFamily="34" charset="0"/>
              </a:rPr>
              <a:t>On cherche des solutions stationnaires en ondes planes de l’équation de </a:t>
            </a:r>
            <a:r>
              <a:rPr lang="fr-FR" sz="1400" dirty="0" err="1">
                <a:effectLst/>
                <a:latin typeface="Century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Schrodinger</a:t>
            </a:r>
            <a:r>
              <a:rPr lang="fr-FR" sz="1400" dirty="0">
                <a:latin typeface="Century" panose="02040604050505020304" pitchFamily="18" charset="0"/>
                <a:cs typeface="Calibri" panose="020F0502020204030204" pitchFamily="34" charset="0"/>
              </a:rPr>
              <a:t> du fait de l’indépendance du temps de V </a:t>
            </a:r>
            <a:endParaRPr lang="fr-FR" sz="1400" baseline="-25000" dirty="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Image 6" descr="Une image contenant Police, texte, blanc, écriture manuscrite&#10;&#10;Description générée automatiquement">
            <a:extLst>
              <a:ext uri="{FF2B5EF4-FFF2-40B4-BE49-F238E27FC236}">
                <a16:creationId xmlns:a16="http://schemas.microsoft.com/office/drawing/2014/main" id="{AC1477A1-6678-E5FF-8366-A048DFDB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29" y="2908300"/>
            <a:ext cx="3860800" cy="1041400"/>
          </a:xfrm>
          <a:prstGeom prst="rect">
            <a:avLst/>
          </a:prstGeom>
        </p:spPr>
      </p:pic>
      <p:pic>
        <p:nvPicPr>
          <p:cNvPr id="8" name="Image 7" descr="Une image contenant texte, Police, blanc, écriture manuscrite&#10;&#10;Description générée automatiquement">
            <a:extLst>
              <a:ext uri="{FF2B5EF4-FFF2-40B4-BE49-F238E27FC236}">
                <a16:creationId xmlns:a16="http://schemas.microsoft.com/office/drawing/2014/main" id="{4C026B66-247A-E59B-70FA-5DF3A93E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9" y="2908300"/>
            <a:ext cx="5152321" cy="973667"/>
          </a:xfrm>
          <a:prstGeom prst="rect">
            <a:avLst/>
          </a:prstGeom>
        </p:spPr>
      </p:pic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14E92BBB-8CCD-B490-ABC8-0065C047929B}"/>
              </a:ext>
            </a:extLst>
          </p:cNvPr>
          <p:cNvSpPr/>
          <p:nvPr/>
        </p:nvSpPr>
        <p:spPr>
          <a:xfrm>
            <a:off x="6137229" y="3263900"/>
            <a:ext cx="5080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Police, écriture manuscrite, blanc, calligraphie&#10;&#10;Description générée automatiquement">
            <a:extLst>
              <a:ext uri="{FF2B5EF4-FFF2-40B4-BE49-F238E27FC236}">
                <a16:creationId xmlns:a16="http://schemas.microsoft.com/office/drawing/2014/main" id="{349C6EC0-00EF-FE6A-E5A3-73449C0BE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279" y="2314161"/>
            <a:ext cx="1739900" cy="63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 11" descr="Une image contenant texte, Police, reçu, blanc&#10;&#10;Description générée automatiquement">
            <a:extLst>
              <a:ext uri="{FF2B5EF4-FFF2-40B4-BE49-F238E27FC236}">
                <a16:creationId xmlns:a16="http://schemas.microsoft.com/office/drawing/2014/main" id="{4D8FD19A-1C59-0303-7847-CD0B35020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27" r="24234"/>
          <a:stretch/>
        </p:blipFill>
        <p:spPr>
          <a:xfrm>
            <a:off x="4593627" y="4744279"/>
            <a:ext cx="5888843" cy="1247812"/>
          </a:xfrm>
          <a:prstGeom prst="rect">
            <a:avLst/>
          </a:prstGeom>
        </p:spPr>
      </p:pic>
      <p:pic>
        <p:nvPicPr>
          <p:cNvPr id="14" name="Image 13" descr="Une image contenant texte, diagramme, ligne, reçu&#10;&#10;Description générée automatiquement">
            <a:extLst>
              <a:ext uri="{FF2B5EF4-FFF2-40B4-BE49-F238E27FC236}">
                <a16:creationId xmlns:a16="http://schemas.microsoft.com/office/drawing/2014/main" id="{2A89F9BC-9077-6A7F-1188-D1A11A6F7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16" y="4141770"/>
            <a:ext cx="4082534" cy="2084698"/>
          </a:xfrm>
          <a:prstGeom prst="rect">
            <a:avLst/>
          </a:prstGeom>
        </p:spPr>
      </p:pic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9AE67F68-717E-D02A-75B8-427E60C3F186}"/>
              </a:ext>
            </a:extLst>
          </p:cNvPr>
          <p:cNvSpPr/>
          <p:nvPr/>
        </p:nvSpPr>
        <p:spPr>
          <a:xfrm>
            <a:off x="4173239" y="5175836"/>
            <a:ext cx="5080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AC4B0A0-C829-3772-F87B-EA93B39C0A6F}"/>
              </a:ext>
            </a:extLst>
          </p:cNvPr>
          <p:cNvSpPr txBox="1"/>
          <p:nvPr/>
        </p:nvSpPr>
        <p:spPr>
          <a:xfrm>
            <a:off x="466446" y="3862737"/>
            <a:ext cx="10668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  <a:cs typeface="Calibri" panose="020F0502020204030204" pitchFamily="34" charset="0"/>
              </a:rPr>
              <a:t>Dans chacune des régions on a alors</a:t>
            </a:r>
            <a:endParaRPr lang="fr-FR" sz="1400" baseline="-25000" dirty="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3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DED382-348B-A6CE-93DE-BBF9E14C6C48}"/>
              </a:ext>
            </a:extLst>
          </p:cNvPr>
          <p:cNvSpPr txBox="1"/>
          <p:nvPr/>
        </p:nvSpPr>
        <p:spPr>
          <a:xfrm>
            <a:off x="184878" y="156360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Leçon 27 </a:t>
            </a: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Effet tunnel : application à la radioactivité alpha</a:t>
            </a:r>
            <a:r>
              <a:rPr lang="fr-FR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F77B4F-A710-4CA0-E07B-EFC0CC1F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48" y="11264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 continuité de la fonction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Φ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Φ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 x=0 et x=a, on obtient les relations suivantes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 228" descr="Une image contenant texte, écriture manuscrite, Police, calligraphie&#10;&#10;Description générée automatiquement">
            <a:extLst>
              <a:ext uri="{FF2B5EF4-FFF2-40B4-BE49-F238E27FC236}">
                <a16:creationId xmlns:a16="http://schemas.microsoft.com/office/drawing/2014/main" id="{2DE35986-B31B-07B7-086C-73BDB8B2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896" y="1583635"/>
            <a:ext cx="4949135" cy="164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FB8CC87-CC2F-1DD1-2288-7DD19698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48" y="29552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83A491-3577-54A3-7B7F-DAE3A550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48" y="3365213"/>
            <a:ext cx="33153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On cherche alors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la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transmisttance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  <a:ea typeface="Times New Roman" panose="02020603050405020304" pitchFamily="18" charset="0"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 descr="Une image contenant Police, texte, blanc, conception&#10;&#10;Description générée automatiquement">
            <a:extLst>
              <a:ext uri="{FF2B5EF4-FFF2-40B4-BE49-F238E27FC236}">
                <a16:creationId xmlns:a16="http://schemas.microsoft.com/office/drawing/2014/main" id="{BA37F04F-1430-039B-12A9-CEFEEFE3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02" y="3137177"/>
            <a:ext cx="1182480" cy="756012"/>
          </a:xfrm>
          <a:prstGeom prst="rect">
            <a:avLst/>
          </a:prstGeom>
        </p:spPr>
      </p:pic>
      <p:pic>
        <p:nvPicPr>
          <p:cNvPr id="8" name="Image 7" descr="Une image contenant texte, Police, écriture manuscrite, ligne&#10;&#10;Description générée automatiquement">
            <a:extLst>
              <a:ext uri="{FF2B5EF4-FFF2-40B4-BE49-F238E27FC236}">
                <a16:creationId xmlns:a16="http://schemas.microsoft.com/office/drawing/2014/main" id="{691C9EEF-8DB7-5E09-364D-57A1054C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19" y="4108261"/>
            <a:ext cx="3314700" cy="59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062E4D34-19A4-727E-78AF-DCB9FA346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47" y="4896486"/>
                <a:ext cx="10516020" cy="6131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" panose="02040604050505020304" pitchFamily="18" charset="0"/>
                    <a:ea typeface="Times New Roman" panose="02020603050405020304" pitchFamily="18" charset="0"/>
                  </a:rPr>
                  <a:t>Si la barrière est épaisse c’est</a:t>
                </a:r>
                <a:r>
                  <a:rPr lang="fr-FR" altLang="fr-FR" sz="1400" dirty="0">
                    <a:solidFill>
                      <a:srgbClr val="000000"/>
                    </a:solidFill>
                    <a:latin typeface="Century" panose="020406040505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kumimoji="0" lang="fr-FR" altLang="fr-F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" panose="02040604050505020304" pitchFamily="18" charset="0"/>
                    <a:ea typeface="Times New Roman" panose="02020603050405020304" pitchFamily="18" charset="0"/>
                  </a:rPr>
                  <a:t>à-dire si l’épaisseur de l’obstacle est très grande devant la longueur caractéristique de l’onde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FR" altLang="fr-FR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fr-FR" altLang="fr-FR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fr-FR" altLang="fr-FR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kumimoji="0" lang="fr-FR" altLang="fr-FR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400" dirty="0" err="1">
                    <a:solidFill>
                      <a:srgbClr val="C00000"/>
                    </a:solidFill>
                    <a:latin typeface="Century" panose="02040604050505020304" pitchFamily="18" charset="0"/>
                  </a:rPr>
                  <a:t>k’a</a:t>
                </a:r>
                <a:r>
                  <a:rPr lang="fr-FR" altLang="fr-FR" sz="1400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&gt;&gt; 1</a:t>
                </a:r>
                <a:r>
                  <a:rPr lang="fr-FR" altLang="fr-FR" sz="1400" dirty="0">
                    <a:solidFill>
                      <a:srgbClr val="000000"/>
                    </a:solidFill>
                    <a:latin typeface="Century" panose="02040604050505020304" pitchFamily="18" charset="0"/>
                  </a:rPr>
                  <a:t>, alors </a:t>
                </a: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062E4D34-19A4-727E-78AF-DCB9FA346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47" y="4896486"/>
                <a:ext cx="10516020" cy="613117"/>
              </a:xfrm>
              <a:prstGeom prst="rect">
                <a:avLst/>
              </a:prstGeom>
              <a:blipFill>
                <a:blip r:embed="rId5"/>
                <a:stretch>
                  <a:fillRect l="-241" b="-12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 descr="Une image contenant texte, Police, blanc, écriture manuscrite&#10;&#10;Description générée automatiquement">
            <a:extLst>
              <a:ext uri="{FF2B5EF4-FFF2-40B4-BE49-F238E27FC236}">
                <a16:creationId xmlns:a16="http://schemas.microsoft.com/office/drawing/2014/main" id="{9DC8E9B7-EDC4-02CC-B612-654508A83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702" y="5509603"/>
            <a:ext cx="2578100" cy="889000"/>
          </a:xfrm>
          <a:prstGeom prst="rect">
            <a:avLst/>
          </a:prstGeom>
        </p:spPr>
      </p:pic>
      <p:pic>
        <p:nvPicPr>
          <p:cNvPr id="14" name="Image 13" descr="Une image contenant Police, blanc, conception, typographie&#10;&#10;Description générée automatiquement">
            <a:extLst>
              <a:ext uri="{FF2B5EF4-FFF2-40B4-BE49-F238E27FC236}">
                <a16:creationId xmlns:a16="http://schemas.microsoft.com/office/drawing/2014/main" id="{7B7E34B4-0DF6-401B-9AAF-0B3A8FF20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300" y="5620387"/>
            <a:ext cx="1155700" cy="647700"/>
          </a:xfrm>
          <a:prstGeom prst="rect">
            <a:avLst/>
          </a:prstGeom>
        </p:spPr>
      </p:pic>
      <p:pic>
        <p:nvPicPr>
          <p:cNvPr id="16" name="Image 15" descr="Une image contenant Police, blanc, ligne, texte&#10;&#10;Description générée automatiquement">
            <a:extLst>
              <a:ext uri="{FF2B5EF4-FFF2-40B4-BE49-F238E27FC236}">
                <a16:creationId xmlns:a16="http://schemas.microsoft.com/office/drawing/2014/main" id="{E8B4147C-A718-4E3F-EA0D-EE357E48D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617553"/>
            <a:ext cx="2159000" cy="673100"/>
          </a:xfrm>
          <a:prstGeom prst="rect">
            <a:avLst/>
          </a:prstGeom>
        </p:spPr>
      </p:pic>
      <p:pic>
        <p:nvPicPr>
          <p:cNvPr id="18" name="Image 17" descr="Une image contenant croquis, conception&#10;&#10;Description générée automatiquement">
            <a:extLst>
              <a:ext uri="{FF2B5EF4-FFF2-40B4-BE49-F238E27FC236}">
                <a16:creationId xmlns:a16="http://schemas.microsoft.com/office/drawing/2014/main" id="{6365A80B-1B14-8A99-9EAB-C2B2D942B2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578" y="5617553"/>
            <a:ext cx="482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6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DED382-348B-A6CE-93DE-BBF9E14C6C48}"/>
              </a:ext>
            </a:extLst>
          </p:cNvPr>
          <p:cNvSpPr txBox="1"/>
          <p:nvPr/>
        </p:nvSpPr>
        <p:spPr>
          <a:xfrm>
            <a:off x="184878" y="156360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Leçon 27 </a:t>
            </a: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Effet tunnel : application à la radioactivité alpha</a:t>
            </a:r>
            <a:r>
              <a:rPr lang="fr-FR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4B6234-F4E2-E2EE-FACC-ED85592FA1C7}"/>
              </a:ext>
            </a:extLst>
          </p:cNvPr>
          <p:cNvSpPr txBox="1"/>
          <p:nvPr/>
        </p:nvSpPr>
        <p:spPr>
          <a:xfrm>
            <a:off x="184877" y="657045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II) Application à la radioactivité alpha </a:t>
            </a:r>
            <a:endParaRPr lang="fr-FR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AE11B60-1B70-7C60-76A1-5EEE27A2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66" y="1545607"/>
            <a:ext cx="4846785" cy="4461055"/>
          </a:xfrm>
          <a:prstGeom prst="rect">
            <a:avLst/>
          </a:prstGeom>
        </p:spPr>
      </p:pic>
      <p:pic>
        <p:nvPicPr>
          <p:cNvPr id="15" name="Image 14" descr="Une image contenant texte, ligne, diagramme, Parallèle&#10;&#10;Description générée automatiquement">
            <a:extLst>
              <a:ext uri="{FF2B5EF4-FFF2-40B4-BE49-F238E27FC236}">
                <a16:creationId xmlns:a16="http://schemas.microsoft.com/office/drawing/2014/main" id="{3D5E465B-C3FA-E077-B5D6-B93F0C59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51" y="586100"/>
            <a:ext cx="5292834" cy="4920099"/>
          </a:xfrm>
          <a:prstGeom prst="rect">
            <a:avLst/>
          </a:prstGeom>
        </p:spPr>
      </p:pic>
      <p:pic>
        <p:nvPicPr>
          <p:cNvPr id="17" name="Image 16" descr="Une image contenant texte, Police, blanc, typographie&#10;&#10;Description générée automatiquement">
            <a:extLst>
              <a:ext uri="{FF2B5EF4-FFF2-40B4-BE49-F238E27FC236}">
                <a16:creationId xmlns:a16="http://schemas.microsoft.com/office/drawing/2014/main" id="{2CB82049-E0B0-74C4-000A-4AEE6927F6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9" b="7712"/>
          <a:stretch/>
        </p:blipFill>
        <p:spPr>
          <a:xfrm>
            <a:off x="7031420" y="5301889"/>
            <a:ext cx="2995448" cy="105777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5C4789C-A206-AA8A-A7BC-09C19B8F1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419" y="6359667"/>
            <a:ext cx="5135313" cy="3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DED382-348B-A6CE-93DE-BBF9E14C6C48}"/>
              </a:ext>
            </a:extLst>
          </p:cNvPr>
          <p:cNvSpPr txBox="1"/>
          <p:nvPr/>
        </p:nvSpPr>
        <p:spPr>
          <a:xfrm>
            <a:off x="184878" y="156360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Leçon 27 </a:t>
            </a: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Effet tunnel : application à la radioactivité alpha</a:t>
            </a:r>
            <a:r>
              <a:rPr lang="fr-FR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4447F22-449C-D91E-7CDB-D07BC09472F0}"/>
                  </a:ext>
                </a:extLst>
              </p:cNvPr>
              <p:cNvSpPr txBox="1"/>
              <p:nvPr/>
            </p:nvSpPr>
            <p:spPr>
              <a:xfrm>
                <a:off x="184878" y="706538"/>
                <a:ext cx="6672683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1" u="sng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II) Application à la radioactivité alpha</a:t>
                </a:r>
              </a:p>
              <a:p>
                <a:r>
                  <a:rPr lang="fr-FR" sz="2400" b="1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a</a:t>
                </a:r>
                <a:r>
                  <a:rPr lang="fr-FR" sz="2400" b="1" u="sng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</a:t>
                </a:r>
                <a:r>
                  <a:rPr lang="fr-FR" sz="2400" b="1" u="sng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Necessité</a:t>
                </a:r>
                <a:r>
                  <a:rPr lang="fr-FR" sz="2400" b="1" u="sng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d’un effet tunnel </a:t>
                </a:r>
              </a:p>
              <a:p>
                <a:endParaRPr lang="fr-FR" sz="2400" b="1" u="sng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Il faut faire appel à l’effet tunnel pour expliquer le phénomène de désintégration radioactive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4447F22-449C-D91E-7CDB-D07BC094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8" y="706538"/>
                <a:ext cx="6672683" cy="1754326"/>
              </a:xfrm>
              <a:prstGeom prst="rect">
                <a:avLst/>
              </a:prstGeom>
              <a:blipFill>
                <a:blip r:embed="rId2"/>
                <a:stretch>
                  <a:fillRect l="-1331" t="-2878" b="-5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43DE7A3-53F6-1EF7-B5BB-EF2A5CA26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90" y="2243659"/>
            <a:ext cx="7335275" cy="3302533"/>
          </a:xfrm>
          <a:prstGeom prst="rect">
            <a:avLst/>
          </a:prstGeom>
        </p:spPr>
      </p:pic>
      <p:pic>
        <p:nvPicPr>
          <p:cNvPr id="7" name="Image 6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9390EA6B-F6CF-2D02-3AEB-5B2AA999F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61" y="5711040"/>
            <a:ext cx="3721100" cy="9906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21A394-2CF5-3127-F5FD-AF2926DFA5C0}"/>
              </a:ext>
            </a:extLst>
          </p:cNvPr>
          <p:cNvSpPr txBox="1"/>
          <p:nvPr/>
        </p:nvSpPr>
        <p:spPr>
          <a:xfrm>
            <a:off x="2819873" y="5683148"/>
            <a:ext cx="179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Intéraction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forte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9580284F-18E5-BC5A-9DFC-4F7731AF25D7}"/>
              </a:ext>
            </a:extLst>
          </p:cNvPr>
          <p:cNvSpPr/>
          <p:nvPr/>
        </p:nvSpPr>
        <p:spPr>
          <a:xfrm rot="5400000">
            <a:off x="3379182" y="4952529"/>
            <a:ext cx="296648" cy="1164591"/>
          </a:xfrm>
          <a:prstGeom prst="rightBrace">
            <a:avLst>
              <a:gd name="adj1" fmla="val 4935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BFCEC533-3132-42CA-6E1F-1187F94391AD}"/>
              </a:ext>
            </a:extLst>
          </p:cNvPr>
          <p:cNvSpPr/>
          <p:nvPr/>
        </p:nvSpPr>
        <p:spPr>
          <a:xfrm rot="5400000">
            <a:off x="6060792" y="3406853"/>
            <a:ext cx="296647" cy="4198627"/>
          </a:xfrm>
          <a:prstGeom prst="rightBrace">
            <a:avLst>
              <a:gd name="adj1" fmla="val 4935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DE0607-ACA8-8967-8CA4-3B9FE3B639A6}"/>
              </a:ext>
            </a:extLst>
          </p:cNvPr>
          <p:cNvSpPr txBox="1"/>
          <p:nvPr/>
        </p:nvSpPr>
        <p:spPr>
          <a:xfrm>
            <a:off x="5230522" y="5683148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répulsion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coulombienne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3E2A330-E9E4-CF22-4CB6-0D614731DD5E}"/>
                  </a:ext>
                </a:extLst>
              </p:cNvPr>
              <p:cNvSpPr txBox="1"/>
              <p:nvPr/>
            </p:nvSpPr>
            <p:spPr>
              <a:xfrm>
                <a:off x="6857561" y="1141669"/>
                <a:ext cx="6101254" cy="1520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0" dirty="0">
                    <a:solidFill>
                      <a:schemeClr val="accent1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Cas  du radium 226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𝑐𝑖𝑛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𝑡𝑖𝑞𝑢𝑒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=4,78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𝑀𝑒𝑉</m:t>
                      </m:r>
                    </m:oMath>
                  </m:oMathPara>
                </a14:m>
                <a:endParaRPr lang="fr-FR" b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𝑏𝑎𝑟𝑟𝑖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è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𝑟𝑒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𝑐𝑜𝑢𝑙𝑜𝑚𝑏𝑖𝑒𝑛𝑛𝑒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=31,2 </m:t>
                      </m:r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𝑀𝑒𝑉</m:t>
                      </m:r>
                    </m:oMath>
                  </m:oMathPara>
                </a14:m>
                <a:endParaRPr lang="fr-FR" b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𝑏𝑎𝑟𝑟𝑖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è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𝑟𝑒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𝑐𝑜𝑢𝑙𝑜𝑚𝑏𝑖𝑒𝑛𝑛𝑒</m:t>
                        </m:r>
                      </m:sub>
                    </m:sSub>
                    <m:r>
                      <a:rPr lang="fr-FR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fr-FR" b="0" dirty="0">
                    <a:solidFill>
                      <a:schemeClr val="accent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𝑐𝑖𝑛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é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𝑡𝑖𝑞𝑢𝑒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sub>
                    </m:sSub>
                  </m:oMath>
                </a14:m>
                <a:endParaRPr lang="fr-FR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3E2A330-E9E4-CF22-4CB6-0D614731D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1" y="1141669"/>
                <a:ext cx="6101254" cy="1520160"/>
              </a:xfrm>
              <a:prstGeom prst="rect">
                <a:avLst/>
              </a:prstGeom>
              <a:blipFill>
                <a:blip r:embed="rId5"/>
                <a:stretch>
                  <a:fillRect l="-832" t="-1653" b="-4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 20">
            <a:extLst>
              <a:ext uri="{FF2B5EF4-FFF2-40B4-BE49-F238E27FC236}">
                <a16:creationId xmlns:a16="http://schemas.microsoft.com/office/drawing/2014/main" id="{88BF5C77-884F-CF58-7D85-3EBA0C9AE3C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53987" y="963205"/>
            <a:ext cx="3124200" cy="546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75FC4F-F1F4-353D-FDE0-2AD500126BF0}"/>
              </a:ext>
            </a:extLst>
          </p:cNvPr>
          <p:cNvSpPr/>
          <p:nvPr/>
        </p:nvSpPr>
        <p:spPr>
          <a:xfrm>
            <a:off x="6716110" y="959935"/>
            <a:ext cx="5281449" cy="17365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6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DED382-348B-A6CE-93DE-BBF9E14C6C48}"/>
              </a:ext>
            </a:extLst>
          </p:cNvPr>
          <p:cNvSpPr txBox="1"/>
          <p:nvPr/>
        </p:nvSpPr>
        <p:spPr>
          <a:xfrm>
            <a:off x="184878" y="156360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Leçon 27 </a:t>
            </a: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Effet tunnel : application à la radioactivité alpha</a:t>
            </a:r>
            <a:r>
              <a:rPr lang="fr-FR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B0B081-BA8A-0547-8179-33EF09B3F763}"/>
              </a:ext>
            </a:extLst>
          </p:cNvPr>
          <p:cNvSpPr txBox="1"/>
          <p:nvPr/>
        </p:nvSpPr>
        <p:spPr>
          <a:xfrm>
            <a:off x="184878" y="706538"/>
            <a:ext cx="66726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II) Application à la radioactivité alpha</a:t>
            </a:r>
          </a:p>
          <a:p>
            <a:r>
              <a:rPr lang="fr-FR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</a:t>
            </a:r>
            <a:r>
              <a:rPr lang="fr-FR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Prise en compte de l’effet tunnel</a:t>
            </a:r>
          </a:p>
          <a:p>
            <a:endParaRPr lang="fr-FR" sz="2400" b="1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Image 3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434BE194-9F9A-8CDF-E2D2-2C9E0DA8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0" y="1906866"/>
            <a:ext cx="6959211" cy="1200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66BAF5-FDE9-373B-9297-EF9226A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96" y="3195708"/>
            <a:ext cx="6432331" cy="2896004"/>
          </a:xfrm>
          <a:prstGeom prst="rect">
            <a:avLst/>
          </a:prstGeom>
        </p:spPr>
      </p:pic>
      <p:pic>
        <p:nvPicPr>
          <p:cNvPr id="8" name="Image 7" descr="Une image contenant texte, Police, blanc, conception&#10;&#10;Description générée automatiquement">
            <a:extLst>
              <a:ext uri="{FF2B5EF4-FFF2-40B4-BE49-F238E27FC236}">
                <a16:creationId xmlns:a16="http://schemas.microsoft.com/office/drawing/2014/main" id="{792C8D3F-A67B-C0F1-57F6-AAD40E0A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51" y="3052306"/>
            <a:ext cx="1701800" cy="6985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AA40AE3D-E9F9-C54E-1D37-19420073A033}"/>
              </a:ext>
            </a:extLst>
          </p:cNvPr>
          <p:cNvSpPr/>
          <p:nvPr/>
        </p:nvSpPr>
        <p:spPr>
          <a:xfrm>
            <a:off x="8198067" y="4225158"/>
            <a:ext cx="204951" cy="1734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Police, texte, blanc, typographie&#10;&#10;Description générée automatiquement">
            <a:extLst>
              <a:ext uri="{FF2B5EF4-FFF2-40B4-BE49-F238E27FC236}">
                <a16:creationId xmlns:a16="http://schemas.microsoft.com/office/drawing/2014/main" id="{9030B657-3E50-748B-F2B7-C7F27E870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919" y="3869558"/>
            <a:ext cx="3784600" cy="7112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0B398EB-1119-5E70-4893-1B7F215FD56B}"/>
              </a:ext>
            </a:extLst>
          </p:cNvPr>
          <p:cNvSpPr txBox="1"/>
          <p:nvPr/>
        </p:nvSpPr>
        <p:spPr>
          <a:xfrm>
            <a:off x="1059175" y="4105828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  <a:cs typeface="Calibri" panose="020F0502020204030204" pitchFamily="34" charset="0"/>
              </a:rPr>
              <a:t>Donc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3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DED382-348B-A6CE-93DE-BBF9E14C6C48}"/>
              </a:ext>
            </a:extLst>
          </p:cNvPr>
          <p:cNvSpPr txBox="1"/>
          <p:nvPr/>
        </p:nvSpPr>
        <p:spPr>
          <a:xfrm>
            <a:off x="184878" y="156360"/>
            <a:ext cx="7849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Leçon 27 </a:t>
            </a: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Effet tunnel : application à la radioactivité alpha</a:t>
            </a:r>
            <a:r>
              <a:rPr lang="fr-FR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B0B081-BA8A-0547-8179-33EF09B3F763}"/>
              </a:ext>
            </a:extLst>
          </p:cNvPr>
          <p:cNvSpPr txBox="1"/>
          <p:nvPr/>
        </p:nvSpPr>
        <p:spPr>
          <a:xfrm>
            <a:off x="184878" y="706538"/>
            <a:ext cx="66726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II) Application à la radioactivité alpha</a:t>
            </a:r>
          </a:p>
          <a:p>
            <a:r>
              <a:rPr lang="fr-FR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</a:t>
            </a:r>
            <a:r>
              <a:rPr lang="fr-FR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Prise en compte de l’effet tunnel</a:t>
            </a:r>
          </a:p>
          <a:p>
            <a:endParaRPr lang="fr-FR" sz="2400" b="1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Image 2" descr="Une image contenant texte, reçu, Police, blanc&#10;&#10;Description générée automatiquement">
            <a:extLst>
              <a:ext uri="{FF2B5EF4-FFF2-40B4-BE49-F238E27FC236}">
                <a16:creationId xmlns:a16="http://schemas.microsoft.com/office/drawing/2014/main" id="{4418FC13-59F1-1B66-05D5-41906B1A1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4" y="2694672"/>
            <a:ext cx="10002330" cy="28674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D15FE2-3DA7-9FAA-1145-D43D9173BA76}"/>
              </a:ext>
            </a:extLst>
          </p:cNvPr>
          <p:cNvSpPr txBox="1"/>
          <p:nvPr/>
        </p:nvSpPr>
        <p:spPr>
          <a:xfrm>
            <a:off x="471228" y="2146881"/>
            <a:ext cx="6672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  <a:cs typeface="Calibri" panose="020F0502020204030204" pitchFamily="34" charset="0"/>
              </a:rPr>
              <a:t>On vient de prouver que la constante radioactive est fonction de la probabilité de transmission et de la vitesse de la particule alpha  </a:t>
            </a:r>
            <a:endParaRPr lang="fr-FR" sz="1400" dirty="0"/>
          </a:p>
        </p:txBody>
      </p:sp>
      <p:pic>
        <p:nvPicPr>
          <p:cNvPr id="12" name="Image 11" descr="Une image contenant Police, blanc, texte, symbole&#10;&#10;Description générée automatiquement">
            <a:extLst>
              <a:ext uri="{FF2B5EF4-FFF2-40B4-BE49-F238E27FC236}">
                <a16:creationId xmlns:a16="http://schemas.microsoft.com/office/drawing/2014/main" id="{97AC4EC0-C859-CF20-76AA-31B49181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78" y="2146881"/>
            <a:ext cx="1270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295</Words>
  <Application>Microsoft Macintosh PowerPoint</Application>
  <PresentationFormat>Grand écran</PresentationFormat>
  <Paragraphs>35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4</cp:revision>
  <dcterms:created xsi:type="dcterms:W3CDTF">2024-05-24T13:48:29Z</dcterms:created>
  <dcterms:modified xsi:type="dcterms:W3CDTF">2024-06-10T09:46:14Z</dcterms:modified>
</cp:coreProperties>
</file>