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812" autoAdjust="0"/>
  </p:normalViewPr>
  <p:slideViewPr>
    <p:cSldViewPr snapToGrid="0" snapToObjects="1">
      <p:cViewPr>
        <p:scale>
          <a:sx n="60" d="100"/>
          <a:sy n="60" d="100"/>
        </p:scale>
        <p:origin x="106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38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73454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Hiperautomação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3991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hiperautomação é uma abordagem inovadora que combina diversas tecnologias para impulsionar a automação empresarial a um novo nível.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500062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Por Caique Cruz-Eliel Soares-Jamilly Rodrigues-Lais Brandão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90123"/>
            <a:ext cx="7223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Definição de Hiperautomação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hiperautomação é o uso estratégico e integrado de tecnologias avançadas, como inteligência artificial, machine learning, robótica e automação de processos, para melhorar a eficiência operacional, aprimorar a qualidade, otimizar os recursos e impulsionar a inovação nas organizações.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838"/>
          </a:xfrm>
          <a:prstGeom prst="rect">
            <a:avLst/>
          </a:prstGeom>
          <a:solidFill>
            <a:srgbClr val="0C0C0C">
              <a:alpha val="75000"/>
            </a:srgbClr>
          </a:solidFill>
          <a:ln w="13573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713792" y="599361"/>
            <a:ext cx="7330440" cy="681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63"/>
              </a:lnSpc>
              <a:buNone/>
            </a:pPr>
            <a:r>
              <a:rPr lang="en-US" sz="4291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Benefícios da Hiperautomação</a:t>
            </a:r>
            <a:endParaRPr lang="en-US" sz="4291" dirty="0"/>
          </a:p>
        </p:txBody>
      </p:sp>
      <p:sp>
        <p:nvSpPr>
          <p:cNvPr id="5" name="Shape 2"/>
          <p:cNvSpPr/>
          <p:nvPr/>
        </p:nvSpPr>
        <p:spPr>
          <a:xfrm>
            <a:off x="2713792" y="1716405"/>
            <a:ext cx="4492466" cy="2677835"/>
          </a:xfrm>
          <a:prstGeom prst="roundRect">
            <a:avLst>
              <a:gd name="adj" fmla="val 3663"/>
            </a:avLst>
          </a:prstGeom>
          <a:solidFill>
            <a:srgbClr val="790709"/>
          </a:solidFill>
          <a:ln w="13573">
            <a:solidFill>
              <a:srgbClr val="91080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945249" y="1947862"/>
            <a:ext cx="2385060" cy="340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2"/>
              </a:lnSpc>
              <a:buNone/>
            </a:pPr>
            <a:r>
              <a:rPr lang="en-US" sz="2145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Maior produtividade</a:t>
            </a:r>
            <a:endParaRPr lang="en-US" sz="2145" dirty="0"/>
          </a:p>
        </p:txBody>
      </p:sp>
      <p:sp>
        <p:nvSpPr>
          <p:cNvPr id="7" name="Text 4"/>
          <p:cNvSpPr/>
          <p:nvPr/>
        </p:nvSpPr>
        <p:spPr>
          <a:xfrm>
            <a:off x="2945249" y="2419112"/>
            <a:ext cx="4029551" cy="1743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6"/>
              </a:lnSpc>
              <a:buNone/>
            </a:pPr>
            <a:r>
              <a:rPr lang="en-US" sz="1716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inteligência artificial e a automação de processos reduzem o tempo gasto em tarefas manuais e repetitivas, liberando os funcionários para se concentrarem em atividades de maior valor agregado.</a:t>
            </a:r>
            <a:endParaRPr lang="en-US" sz="1716" dirty="0"/>
          </a:p>
        </p:txBody>
      </p:sp>
      <p:sp>
        <p:nvSpPr>
          <p:cNvPr id="8" name="Shape 5"/>
          <p:cNvSpPr/>
          <p:nvPr/>
        </p:nvSpPr>
        <p:spPr>
          <a:xfrm>
            <a:off x="7424142" y="1716405"/>
            <a:ext cx="4492466" cy="2677835"/>
          </a:xfrm>
          <a:prstGeom prst="roundRect">
            <a:avLst>
              <a:gd name="adj" fmla="val 3663"/>
            </a:avLst>
          </a:prstGeom>
          <a:solidFill>
            <a:srgbClr val="790709"/>
          </a:solidFill>
          <a:ln w="13573">
            <a:solidFill>
              <a:srgbClr val="91080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5600" y="1947862"/>
            <a:ext cx="3756660" cy="340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2"/>
              </a:lnSpc>
              <a:buNone/>
            </a:pPr>
            <a:r>
              <a:rPr lang="en-US" sz="2145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Tomada de decisão mais rápida</a:t>
            </a:r>
            <a:endParaRPr lang="en-US" sz="2145" dirty="0"/>
          </a:p>
        </p:txBody>
      </p:sp>
      <p:sp>
        <p:nvSpPr>
          <p:cNvPr id="10" name="Text 7"/>
          <p:cNvSpPr/>
          <p:nvPr/>
        </p:nvSpPr>
        <p:spPr>
          <a:xfrm>
            <a:off x="7655600" y="2419112"/>
            <a:ext cx="4029551" cy="13949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6"/>
              </a:lnSpc>
              <a:buNone/>
            </a:pPr>
            <a:r>
              <a:rPr lang="en-US" sz="1716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 a hiperautomação, as informações são processadas e analisadas em tempo real, permitindo uma tomada de decisão mais ágil e precisa.</a:t>
            </a:r>
            <a:endParaRPr lang="en-US" sz="1716" dirty="0"/>
          </a:p>
        </p:txBody>
      </p:sp>
      <p:sp>
        <p:nvSpPr>
          <p:cNvPr id="11" name="Shape 8"/>
          <p:cNvSpPr/>
          <p:nvPr/>
        </p:nvSpPr>
        <p:spPr>
          <a:xfrm>
            <a:off x="2713792" y="4612124"/>
            <a:ext cx="4492466" cy="3018353"/>
          </a:xfrm>
          <a:prstGeom prst="roundRect">
            <a:avLst>
              <a:gd name="adj" fmla="val 3250"/>
            </a:avLst>
          </a:prstGeom>
          <a:solidFill>
            <a:srgbClr val="790709"/>
          </a:solidFill>
          <a:ln w="13573">
            <a:solidFill>
              <a:srgbClr val="91080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945249" y="4843582"/>
            <a:ext cx="2560320" cy="340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2"/>
              </a:lnSpc>
              <a:buNone/>
            </a:pPr>
            <a:r>
              <a:rPr lang="en-US" sz="2145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Otimização de custos</a:t>
            </a:r>
            <a:endParaRPr lang="en-US" sz="2145" dirty="0"/>
          </a:p>
        </p:txBody>
      </p:sp>
      <p:sp>
        <p:nvSpPr>
          <p:cNvPr id="13" name="Text 10"/>
          <p:cNvSpPr/>
          <p:nvPr/>
        </p:nvSpPr>
        <p:spPr>
          <a:xfrm>
            <a:off x="2945249" y="5314831"/>
            <a:ext cx="4029551" cy="1743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6"/>
              </a:lnSpc>
              <a:buNone/>
            </a:pPr>
            <a:r>
              <a:rPr lang="en-US" sz="1716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automação de processos, combinada com a robótica, reduz os erros humanos e os custos operacionais, tornando as organizações mais eficientes e econômicas.</a:t>
            </a:r>
            <a:endParaRPr lang="en-US" sz="1716" dirty="0"/>
          </a:p>
        </p:txBody>
      </p:sp>
      <p:sp>
        <p:nvSpPr>
          <p:cNvPr id="14" name="Shape 11"/>
          <p:cNvSpPr/>
          <p:nvPr/>
        </p:nvSpPr>
        <p:spPr>
          <a:xfrm>
            <a:off x="7424142" y="4612124"/>
            <a:ext cx="4492466" cy="3018353"/>
          </a:xfrm>
          <a:prstGeom prst="roundRect">
            <a:avLst>
              <a:gd name="adj" fmla="val 3250"/>
            </a:avLst>
          </a:prstGeom>
          <a:solidFill>
            <a:srgbClr val="790709"/>
          </a:solidFill>
          <a:ln w="13573">
            <a:solidFill>
              <a:srgbClr val="91080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5600" y="4843582"/>
            <a:ext cx="4029551" cy="681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2"/>
              </a:lnSpc>
              <a:buNone/>
            </a:pPr>
            <a:r>
              <a:rPr lang="en-US" sz="2145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Melhoria da experiência do cliente</a:t>
            </a:r>
            <a:endParaRPr lang="en-US" sz="2145" dirty="0"/>
          </a:p>
        </p:txBody>
      </p:sp>
      <p:sp>
        <p:nvSpPr>
          <p:cNvPr id="16" name="Text 13"/>
          <p:cNvSpPr/>
          <p:nvPr/>
        </p:nvSpPr>
        <p:spPr>
          <a:xfrm>
            <a:off x="7655600" y="5655350"/>
            <a:ext cx="4029551" cy="1743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6"/>
              </a:lnSpc>
              <a:buNone/>
            </a:pPr>
            <a:r>
              <a:rPr lang="en-US" sz="1716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hiperautomação permite a personalização em massa e a entrega de serviços e produtos de alta qualidade, proporcionando uma experiência excepcional para os clientes.</a:t>
            </a:r>
            <a:endParaRPr lang="en-US" sz="171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0C0C0C">
              <a:alpha val="75000"/>
            </a:srgbClr>
          </a:solidFill>
          <a:ln w="13692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71643" y="604838"/>
            <a:ext cx="8199120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12"/>
              </a:lnSpc>
              <a:buNone/>
            </a:pPr>
            <a:r>
              <a:rPr lang="en-US" sz="433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Componentes da Hiperautomação</a:t>
            </a:r>
            <a:endParaRPr lang="en-US" sz="433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643" y="1732002"/>
            <a:ext cx="2074307" cy="12819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71643" y="3288863"/>
            <a:ext cx="2074307" cy="687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Inteligência Artificial</a:t>
            </a:r>
            <a:endParaRPr lang="en-US" sz="2165" dirty="0"/>
          </a:p>
        </p:txBody>
      </p:sp>
      <p:sp>
        <p:nvSpPr>
          <p:cNvPr id="7" name="Text 3"/>
          <p:cNvSpPr/>
          <p:nvPr/>
        </p:nvSpPr>
        <p:spPr>
          <a:xfrm>
            <a:off x="2671643" y="4108013"/>
            <a:ext cx="2074307" cy="3518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IA desempenha um papel fundamental na automação inteligente, permitindo o aprendizado de máquina, a visão computacional e a tomada de decisões baseada em dados.</a:t>
            </a:r>
            <a:endParaRPr lang="en-US" sz="173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873" y="1732002"/>
            <a:ext cx="2074307" cy="128194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75873" y="3288863"/>
            <a:ext cx="2074307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Robótica</a:t>
            </a:r>
            <a:endParaRPr lang="en-US" sz="2165" dirty="0"/>
          </a:p>
        </p:txBody>
      </p:sp>
      <p:sp>
        <p:nvSpPr>
          <p:cNvPr id="10" name="Text 5"/>
          <p:cNvSpPr/>
          <p:nvPr/>
        </p:nvSpPr>
        <p:spPr>
          <a:xfrm>
            <a:off x="5075873" y="3764399"/>
            <a:ext cx="2074307" cy="31664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robótica automatiza tarefas físicas e repetitivas. Robôs colaborativos podem trabalhar em parceria com humanos para aumentar a produtividade.</a:t>
            </a:r>
            <a:endParaRPr lang="en-US" sz="173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102" y="1732002"/>
            <a:ext cx="2074307" cy="128194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0102" y="3288863"/>
            <a:ext cx="2074307" cy="687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Automação de Processos</a:t>
            </a:r>
            <a:endParaRPr lang="en-US" sz="2165" dirty="0"/>
          </a:p>
        </p:txBody>
      </p:sp>
      <p:sp>
        <p:nvSpPr>
          <p:cNvPr id="13" name="Text 7"/>
          <p:cNvSpPr/>
          <p:nvPr/>
        </p:nvSpPr>
        <p:spPr>
          <a:xfrm>
            <a:off x="7480102" y="4108013"/>
            <a:ext cx="2074307" cy="31664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automação de processos permite a execução rápida e precisa de atividades, eliminando a necessidade de intervenção manual e reduzindo erros.</a:t>
            </a:r>
            <a:endParaRPr lang="en-US" sz="173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4331" y="1732002"/>
            <a:ext cx="2074426" cy="128206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9884331" y="3288983"/>
            <a:ext cx="2074426" cy="687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Aprendizado de Máquina</a:t>
            </a:r>
            <a:endParaRPr lang="en-US" sz="2165" dirty="0"/>
          </a:p>
        </p:txBody>
      </p:sp>
      <p:sp>
        <p:nvSpPr>
          <p:cNvPr id="16" name="Text 9"/>
          <p:cNvSpPr/>
          <p:nvPr/>
        </p:nvSpPr>
        <p:spPr>
          <a:xfrm>
            <a:off x="9884331" y="4108133"/>
            <a:ext cx="2074426" cy="31664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aprendizado de máquina permite que os sistemas se adaptem e melhorem com base em dados, identificando padrões e tomando decisões inteligentes.</a:t>
            </a:r>
            <a:endParaRPr lang="en-US" sz="1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692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80097" y="604957"/>
            <a:ext cx="9270087" cy="13720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Exemplos de Aplicação da Hiperautomação</a:t>
            </a:r>
            <a:endParaRPr lang="en-US" sz="4322" dirty="0"/>
          </a:p>
        </p:txBody>
      </p:sp>
      <p:sp>
        <p:nvSpPr>
          <p:cNvPr id="5" name="Shape 2"/>
          <p:cNvSpPr/>
          <p:nvPr/>
        </p:nvSpPr>
        <p:spPr>
          <a:xfrm>
            <a:off x="7293173" y="2416135"/>
            <a:ext cx="43815" cy="5208389"/>
          </a:xfrm>
          <a:prstGeom prst="roundRect">
            <a:avLst>
              <a:gd name="adj" fmla="val 225494"/>
            </a:avLst>
          </a:prstGeom>
          <a:solidFill>
            <a:srgbClr val="91080B"/>
          </a:solidFill>
          <a:ln/>
        </p:spPr>
      </p:sp>
      <p:sp>
        <p:nvSpPr>
          <p:cNvPr id="6" name="Shape 3"/>
          <p:cNvSpPr/>
          <p:nvPr/>
        </p:nvSpPr>
        <p:spPr>
          <a:xfrm>
            <a:off x="7562076" y="2812613"/>
            <a:ext cx="768429" cy="43815"/>
          </a:xfrm>
          <a:prstGeom prst="roundRect">
            <a:avLst>
              <a:gd name="adj" fmla="val 225494"/>
            </a:avLst>
          </a:prstGeom>
          <a:solidFill>
            <a:srgbClr val="91080B"/>
          </a:solidFill>
          <a:ln/>
        </p:spPr>
      </p:sp>
      <p:sp>
        <p:nvSpPr>
          <p:cNvPr id="7" name="Shape 4"/>
          <p:cNvSpPr/>
          <p:nvPr/>
        </p:nvSpPr>
        <p:spPr>
          <a:xfrm>
            <a:off x="7068086" y="2587585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692">
            <a:solidFill>
              <a:srgbClr val="91080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57871" y="2628781"/>
            <a:ext cx="11430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93" dirty="0"/>
          </a:p>
        </p:txBody>
      </p:sp>
      <p:sp>
        <p:nvSpPr>
          <p:cNvPr id="9" name="Text 6"/>
          <p:cNvSpPr/>
          <p:nvPr/>
        </p:nvSpPr>
        <p:spPr>
          <a:xfrm>
            <a:off x="8522613" y="2635687"/>
            <a:ext cx="281178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Atendimento ao Cliente</a:t>
            </a:r>
            <a:endParaRPr lang="en-US" sz="2161" dirty="0"/>
          </a:p>
        </p:txBody>
      </p:sp>
      <p:sp>
        <p:nvSpPr>
          <p:cNvPr id="10" name="Text 7"/>
          <p:cNvSpPr/>
          <p:nvPr/>
        </p:nvSpPr>
        <p:spPr>
          <a:xfrm>
            <a:off x="8522613" y="3110389"/>
            <a:ext cx="3427571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Chatbots com IA fornecem suporte instantâneo e personalizado 24 horas por dia, 7 dias por semana, melhorando a satisfação do cliente.</a:t>
            </a:r>
            <a:endParaRPr lang="en-US" sz="1729" dirty="0"/>
          </a:p>
        </p:txBody>
      </p:sp>
      <p:sp>
        <p:nvSpPr>
          <p:cNvPr id="11" name="Shape 8"/>
          <p:cNvSpPr/>
          <p:nvPr/>
        </p:nvSpPr>
        <p:spPr>
          <a:xfrm>
            <a:off x="6299656" y="3910370"/>
            <a:ext cx="768429" cy="43815"/>
          </a:xfrm>
          <a:prstGeom prst="roundRect">
            <a:avLst>
              <a:gd name="adj" fmla="val 225494"/>
            </a:avLst>
          </a:prstGeom>
          <a:solidFill>
            <a:srgbClr val="91080B"/>
          </a:solidFill>
          <a:ln/>
        </p:spPr>
      </p:sp>
      <p:sp>
        <p:nvSpPr>
          <p:cNvPr id="12" name="Shape 9"/>
          <p:cNvSpPr/>
          <p:nvPr/>
        </p:nvSpPr>
        <p:spPr>
          <a:xfrm>
            <a:off x="7068086" y="368534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692">
            <a:solidFill>
              <a:srgbClr val="91080B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581" y="3726537"/>
            <a:ext cx="18288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93" dirty="0"/>
          </a:p>
        </p:txBody>
      </p:sp>
      <p:sp>
        <p:nvSpPr>
          <p:cNvPr id="14" name="Text 11"/>
          <p:cNvSpPr/>
          <p:nvPr/>
        </p:nvSpPr>
        <p:spPr>
          <a:xfrm>
            <a:off x="3585329" y="3733443"/>
            <a:ext cx="252222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Gestão de Processos</a:t>
            </a:r>
            <a:endParaRPr lang="en-US" sz="2161" dirty="0"/>
          </a:p>
        </p:txBody>
      </p:sp>
      <p:sp>
        <p:nvSpPr>
          <p:cNvPr id="15" name="Text 12"/>
          <p:cNvSpPr/>
          <p:nvPr/>
        </p:nvSpPr>
        <p:spPr>
          <a:xfrm>
            <a:off x="2680097" y="4208145"/>
            <a:ext cx="3427452" cy="175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66"/>
              </a:lnSpc>
              <a:buNone/>
            </a:pPr>
            <a:r>
              <a:rPr lang="en-US" sz="1729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automação de processos agiliza fluxos de trabalho, reduzindo o tempo e o número de erros em atividades como gestão financeira e de recursos humanos.</a:t>
            </a:r>
            <a:endParaRPr lang="en-US" sz="1729" dirty="0"/>
          </a:p>
        </p:txBody>
      </p:sp>
      <p:sp>
        <p:nvSpPr>
          <p:cNvPr id="16" name="Shape 13"/>
          <p:cNvSpPr/>
          <p:nvPr/>
        </p:nvSpPr>
        <p:spPr>
          <a:xfrm>
            <a:off x="7562076" y="5355074"/>
            <a:ext cx="768429" cy="43815"/>
          </a:xfrm>
          <a:prstGeom prst="roundRect">
            <a:avLst>
              <a:gd name="adj" fmla="val 225494"/>
            </a:avLst>
          </a:prstGeom>
          <a:solidFill>
            <a:srgbClr val="91080B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8086" y="5130046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692">
            <a:solidFill>
              <a:srgbClr val="91080B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7391" y="5171242"/>
            <a:ext cx="17526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93" dirty="0"/>
          </a:p>
        </p:txBody>
      </p:sp>
      <p:sp>
        <p:nvSpPr>
          <p:cNvPr id="19" name="Text 16"/>
          <p:cNvSpPr/>
          <p:nvPr/>
        </p:nvSpPr>
        <p:spPr>
          <a:xfrm>
            <a:off x="8522613" y="5178147"/>
            <a:ext cx="3427571" cy="686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Gestão da Cadeia de Suprimentos</a:t>
            </a:r>
            <a:endParaRPr lang="en-US" sz="2161" dirty="0"/>
          </a:p>
        </p:txBody>
      </p:sp>
      <p:sp>
        <p:nvSpPr>
          <p:cNvPr id="20" name="Text 17"/>
          <p:cNvSpPr/>
          <p:nvPr/>
        </p:nvSpPr>
        <p:spPr>
          <a:xfrm>
            <a:off x="8522613" y="5995868"/>
            <a:ext cx="3427571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uso de robôs autônomos e IA otimiza a logística, desde o armazenamento e o transporte até a gestão de estoques e pedidos.</a:t>
            </a:r>
            <a:endParaRPr lang="en-US" sz="172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6847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Desafios da Implementação da Hiperautomação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064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83562" y="3105745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140393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Resistência à mudança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620810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adoção da hiperautomação requer uma mudança cultural nas organizações, à medida que os funcionários se adaptam a novas formas de trabalho.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064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3558" y="310574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140393"/>
            <a:ext cx="2857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Integração de sistemas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620810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integração de sistemas legados com as novas tecnologias pode ser complexa e exigir investimentos em infraestrutura e capacitação.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7935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53082" y="583525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869900"/>
            <a:ext cx="2979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Privacidade e segurança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635031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À medida que mais dados são coletados e processados, as preocupações com privacidade e segurança aumentam, exigindo medidas adequadas de proteção.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24376" y="1657231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Estratégias para uma Implementação Bem-sucedida da Hiperautomação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60140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Estratégia 1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624376" y="4240054"/>
            <a:ext cx="27654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Identifique processos adequados à automação e priorize sua implementação com base no impacto e benefícios potenciais.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360140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Estratégia 2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939433" y="4240054"/>
            <a:ext cx="27654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Desenvolva uma cultura de aprendizado contínuo, fornecendo treinamento e recursos para capacitar os funcionários a trabalharem com as novas tecnologias.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60140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Estratégia 3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254490" y="4240054"/>
            <a:ext cx="27654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Estabeleça parcerias com especialistas em hiperautomação para obter suporte na implementação, garantindo uma transição suave e bem-sucedida.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24376" y="427886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Conclusão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624376" y="5306497"/>
            <a:ext cx="93816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hiperautomação é a chave para impulsionar a transformação digital e alcançar uma vantagem competitiva no mundo empresarial atual. Ao combinar tecnologias avançadas, é possível otimizar processos, melhorar a eficiência e impulsionar a inovação. Estar preparado para abraçar a hiperautomação é essencial para se destacar na era digital.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Personalizar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Barlow</vt:lpstr>
      <vt:lpstr>Barlow, sans-serif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Rodrigo Lazaro</cp:lastModifiedBy>
  <cp:revision>2</cp:revision>
  <dcterms:created xsi:type="dcterms:W3CDTF">2023-12-08T21:04:34Z</dcterms:created>
  <dcterms:modified xsi:type="dcterms:W3CDTF">2023-12-13T00:03:51Z</dcterms:modified>
</cp:coreProperties>
</file>