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3320fbb2c_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3320fbb2c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3320fbb2c_0_1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3320fbb2c_0_1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3320fbb2c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3320fbb2c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3320fbb2c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3320fbb2c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3320fbb2c_0_1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3320fbb2c_0_1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3320d6c6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3320d6c6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3320fbb2c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3320fbb2c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4c788a8a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4c788a8a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3320fbb2c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3320fbb2c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320d6c6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3320d6c6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3320fbb2c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3320fbb2c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3320fbb2c_0_1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3320fbb2c_0_1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320d6c6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3320d6c6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3320fbb2c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3320fbb2c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youtube.com/watch?v=qqWb3nFSOs0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0" y="744575"/>
            <a:ext cx="8520600" cy="9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>
                <a:latin typeface="Inter"/>
                <a:ea typeface="Inter"/>
                <a:cs typeface="Inter"/>
                <a:sym typeface="Inter"/>
              </a:rPr>
              <a:t>MotorIST project, SIRS</a:t>
            </a:r>
            <a:endParaRPr b="1" i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1878545"/>
            <a:ext cx="4242600" cy="110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CFE2F3"/>
                </a:solidFill>
                <a:latin typeface="Inter"/>
                <a:ea typeface="Inter"/>
                <a:cs typeface="Inter"/>
                <a:sym typeface="Inter"/>
              </a:rPr>
              <a:t>Elie Bruno,</a:t>
            </a:r>
            <a:endParaRPr b="1" sz="1800">
              <a:solidFill>
                <a:srgbClr val="CFE2F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CFE2F3"/>
                </a:solidFill>
                <a:latin typeface="Inter"/>
                <a:ea typeface="Inter"/>
                <a:cs typeface="Inter"/>
                <a:sym typeface="Inter"/>
              </a:rPr>
              <a:t>Flavien Valea,</a:t>
            </a:r>
            <a:endParaRPr b="1" sz="1800">
              <a:solidFill>
                <a:srgbClr val="CFE2F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CFE2F3"/>
                </a:solidFill>
                <a:latin typeface="Inter"/>
                <a:ea typeface="Inter"/>
                <a:cs typeface="Inter"/>
                <a:sym typeface="Inter"/>
              </a:rPr>
              <a:t>Tanguy Vésy</a:t>
            </a:r>
            <a:r>
              <a:rPr b="1" lang="fr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300" y="1878550"/>
            <a:ext cx="3135924" cy="313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949" y="1855175"/>
            <a:ext cx="2664082" cy="266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589950" y="1673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Deal with the challenges..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292875" y="1008775"/>
            <a:ext cx="83955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16613">
            <a:off x="6949625" y="1565150"/>
            <a:ext cx="2340775" cy="2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 rot="3790474">
            <a:off x="7005899" y="2801700"/>
            <a:ext cx="2340775" cy="2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832650" y="1465350"/>
            <a:ext cx="60120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2"/>
          <p:cNvSpPr txBox="1"/>
          <p:nvPr>
            <p:ph idx="4294967295" type="subTitle"/>
          </p:nvPr>
        </p:nvSpPr>
        <p:spPr>
          <a:xfrm>
            <a:off x="122025" y="989125"/>
            <a:ext cx="86424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3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[SR1: Confidentiality] The car configurations can only be seen by the car owner.</a:t>
            </a:r>
            <a:endParaRPr b="1" sz="6912">
              <a:solidFill>
                <a:schemeClr val="accent3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[SR2: Integrity 1] The car can only accept configurations sent by the car owner.</a:t>
            </a:r>
            <a:endParaRPr b="1" sz="6912">
              <a:solidFill>
                <a:schemeClr val="accent3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[SR3: Integrity 2] The car firmware updates can only be sent by the car manufacturer.</a:t>
            </a:r>
            <a:endParaRPr b="1" sz="6912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[SR4: Authentication] The car manufacture cannot deny having sent firmware updates.</a:t>
            </a:r>
            <a:endParaRPr b="1" sz="6912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81A1E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1452075" y="2615425"/>
            <a:ext cx="6077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6AA84F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The car and user have both a pair of RSA and EC keys that guarantee the confidentiality and the integrity of the configurations sent to the car</a:t>
            </a:r>
            <a:endParaRPr b="1" sz="1800">
              <a:solidFill>
                <a:srgbClr val="6AA84F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589950" y="1673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Deal with the challenges..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292875" y="1008775"/>
            <a:ext cx="83955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16613">
            <a:off x="6949625" y="1565150"/>
            <a:ext cx="2340775" cy="2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 rot="3790474">
            <a:off x="7005899" y="2801700"/>
            <a:ext cx="2340775" cy="2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832650" y="1465350"/>
            <a:ext cx="60120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9" name="Google Shape;199;p23"/>
          <p:cNvSpPr txBox="1"/>
          <p:nvPr>
            <p:ph idx="4294967295" type="subTitle"/>
          </p:nvPr>
        </p:nvSpPr>
        <p:spPr>
          <a:xfrm>
            <a:off x="122025" y="989125"/>
            <a:ext cx="86424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3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[SR1: Confidentiality] The car configurations can only be seen by the car owner.</a:t>
            </a:r>
            <a:endParaRPr b="1" sz="6912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[SR2: Integrity 1] The car can only accept configurations sent by the car owner.</a:t>
            </a:r>
            <a:endParaRPr b="1" sz="6912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[SR3: Integrity 2] The car firmware updates can only be sent by the car manufacturer.</a:t>
            </a:r>
            <a:endParaRPr b="1" sz="6912">
              <a:solidFill>
                <a:schemeClr val="accent3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[SR4: Authentication] The car manufacture cannot deny having sen</a:t>
            </a:r>
            <a:r>
              <a:rPr b="1" lang="fr" sz="6912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 firm</a:t>
            </a:r>
            <a:r>
              <a:rPr b="1" lang="fr" sz="6912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ware updates.</a:t>
            </a:r>
            <a:endParaRPr b="1" sz="6912">
              <a:solidFill>
                <a:schemeClr val="accent3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81A1E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1800000" y="1953438"/>
            <a:ext cx="60771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6AA84F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b="1" lang="fr" sz="1800">
                <a:solidFill>
                  <a:srgbClr val="6AA84F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manufacturer also has it’s own private key that is trusted and the message is sent  with a timestamp + nonce. The manufacturer signs the message.</a:t>
            </a:r>
            <a:endParaRPr b="1" sz="1800">
              <a:solidFill>
                <a:srgbClr val="6AA84F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ctrTitle"/>
          </p:nvPr>
        </p:nvSpPr>
        <p:spPr>
          <a:xfrm>
            <a:off x="460950" y="148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Security Challenge 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0" y="1245275"/>
            <a:ext cx="86424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[SRA1: data privacy] One user cannot know the configuration of the other user, but may know some current information of the car.</a:t>
            </a:r>
            <a:r>
              <a:rPr b="1" lang="fr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[SRA2: authorization] An unauthorized user cannot change the configuration of the other user.</a:t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[SRA3: authenticity] It must be possible to audit the car and verify which configuration actions were performed by which users.</a:t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12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1341977">
            <a:off x="4925725" y="3799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397273">
            <a:off x="6764525" y="3733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200420">
            <a:off x="5834950" y="3689450"/>
            <a:ext cx="1677650" cy="16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 txBox="1"/>
          <p:nvPr/>
        </p:nvSpPr>
        <p:spPr>
          <a:xfrm>
            <a:off x="460950" y="691500"/>
            <a:ext cx="6410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Security challenge</a:t>
            </a:r>
            <a:endParaRPr b="1" i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025050" y="2009400"/>
            <a:ext cx="7077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88038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The  user can  not know the configuration of another user because he doesn’t have his private key. He can know public information about the car because he is a user “mock info”</a:t>
            </a:r>
            <a:endParaRPr b="1" sz="1800">
              <a:solidFill>
                <a:srgbClr val="188038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ctrTitle"/>
          </p:nvPr>
        </p:nvSpPr>
        <p:spPr>
          <a:xfrm>
            <a:off x="460950" y="148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Security Challenge 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1245275"/>
            <a:ext cx="86424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[SRA1: data privacy] One user cannot know the configuration of the other user, but may know some current information of the car. </a:t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3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[SRA2: authorization] An unauthorized user cannot change the configuration of the other user.</a:t>
            </a:r>
            <a:endParaRPr b="1" sz="1800">
              <a:solidFill>
                <a:schemeClr val="accent3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[SRA3: authenticity] It must be possible to audit the car and verify which configuration actions were performed by which users.</a:t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12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1341977">
            <a:off x="4925725" y="3799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397273">
            <a:off x="6764525" y="3733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200420">
            <a:off x="5834950" y="3689450"/>
            <a:ext cx="1677650" cy="16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460950" y="691500"/>
            <a:ext cx="6410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Security challenge</a:t>
            </a:r>
            <a:endParaRPr b="1" i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732800" y="2757850"/>
            <a:ext cx="7077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88038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The car knows the keys of the user and based on that accept the change or not.</a:t>
            </a:r>
            <a:endParaRPr b="1" sz="1800">
              <a:solidFill>
                <a:srgbClr val="188038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ctrTitle"/>
          </p:nvPr>
        </p:nvSpPr>
        <p:spPr>
          <a:xfrm>
            <a:off x="460950" y="148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Security Challenge 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0" name="Google Shape;230;p26"/>
          <p:cNvSpPr txBox="1"/>
          <p:nvPr>
            <p:ph idx="1" type="subTitle"/>
          </p:nvPr>
        </p:nvSpPr>
        <p:spPr>
          <a:xfrm>
            <a:off x="0" y="1245275"/>
            <a:ext cx="86424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[SRA1: data privacy] One user cannot know the configuration of the other user, but may know some current information of the car. </a:t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highlight>
                <a:schemeClr val="dk1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6"/>
                </a:solidFill>
                <a:highlight>
                  <a:schemeClr val="accent6"/>
                </a:highlight>
                <a:latin typeface="Inter"/>
                <a:ea typeface="Inter"/>
                <a:cs typeface="Inter"/>
                <a:sym typeface="Inter"/>
              </a:rPr>
              <a:t>[SRA2: authorization] An unauthorized user cannot change the configuration of the other user.</a:t>
            </a:r>
            <a:endParaRPr b="1" sz="1800">
              <a:solidFill>
                <a:schemeClr val="accent6"/>
              </a:solidFill>
              <a:highlight>
                <a:schemeClr val="accent6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chemeClr val="accent3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[SRA3: authenticity] It must be possible to audit the car and verify which configuration actions were performed by which users.</a:t>
            </a:r>
            <a:endParaRPr b="1" sz="1800">
              <a:solidFill>
                <a:schemeClr val="accent3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12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" name="Google Shape;231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1341977">
            <a:off x="4925725" y="3799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397273">
            <a:off x="6764525" y="3733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200420">
            <a:off x="5834950" y="3689450"/>
            <a:ext cx="1677650" cy="16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6"/>
          <p:cNvSpPr txBox="1"/>
          <p:nvPr/>
        </p:nvSpPr>
        <p:spPr>
          <a:xfrm>
            <a:off x="460950" y="698250"/>
            <a:ext cx="6410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Security challenge</a:t>
            </a:r>
            <a:endParaRPr b="1" i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1220325" y="3717775"/>
            <a:ext cx="7077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88038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The car database stores encrypted all the message that were </a:t>
            </a:r>
            <a:r>
              <a:rPr b="1" lang="fr" sz="1800">
                <a:solidFill>
                  <a:srgbClr val="188038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received</a:t>
            </a:r>
            <a:r>
              <a:rPr b="1" lang="fr" sz="1800">
                <a:solidFill>
                  <a:srgbClr val="188038"/>
                </a:solidFill>
                <a:highlight>
                  <a:schemeClr val="lt1"/>
                </a:highlight>
                <a:latin typeface="Inter"/>
                <a:ea typeface="Inter"/>
                <a:cs typeface="Inter"/>
                <a:sym typeface="Inter"/>
              </a:rPr>
              <a:t> as well as the signature </a:t>
            </a:r>
            <a:endParaRPr b="1" sz="1800">
              <a:solidFill>
                <a:srgbClr val="188038"/>
              </a:solidFill>
              <a:highlight>
                <a:schemeClr val="lt1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ctrTitle"/>
          </p:nvPr>
        </p:nvSpPr>
        <p:spPr>
          <a:xfrm>
            <a:off x="354025" y="107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fr" sz="2800">
                <a:latin typeface="Inter"/>
                <a:ea typeface="Inter"/>
                <a:cs typeface="Inter"/>
                <a:sym typeface="Inter"/>
              </a:rPr>
              <a:t>DEMO</a:t>
            </a:r>
            <a:endParaRPr b="1" sz="28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2" name="Google Shape;242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43" name="Google Shape;243;p27" title="Projet final SIRS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612" y="946300"/>
            <a:ext cx="6409075" cy="360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8900" y="4015150"/>
            <a:ext cx="1059700" cy="105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250" y="3230775"/>
            <a:ext cx="1847651" cy="1847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0800" y="1677650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0800" y="0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86375" y="1107450"/>
            <a:ext cx="2928600" cy="2928600"/>
          </a:xfrm>
          <a:prstGeom prst="roundRect">
            <a:avLst>
              <a:gd fmla="val 17784" name="adj"/>
            </a:avLst>
          </a:prstGeom>
          <a:noFill/>
          <a:ln cap="flat" cmpd="sng" w="2286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4"/>
          <p:cNvSpPr txBox="1"/>
          <p:nvPr/>
        </p:nvSpPr>
        <p:spPr>
          <a:xfrm>
            <a:off x="830725" y="667125"/>
            <a:ext cx="19182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Owner/s</a:t>
            </a:r>
            <a:endParaRPr b="1" sz="32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14250" y="2275700"/>
            <a:ext cx="26115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Mechanic</a:t>
            </a:r>
            <a:endParaRPr b="1" sz="32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0" y="4116300"/>
            <a:ext cx="28791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Manufacturer</a:t>
            </a:r>
            <a:endParaRPr b="1" sz="31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783175" y="1107450"/>
            <a:ext cx="8916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200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Car</a:t>
            </a:r>
            <a:endParaRPr b="1" sz="32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ctrTitle"/>
          </p:nvPr>
        </p:nvSpPr>
        <p:spPr>
          <a:xfrm>
            <a:off x="460950" y="148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Goals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5"/>
          <p:cNvSpPr txBox="1"/>
          <p:nvPr>
            <p:ph idx="1" type="subTitle"/>
          </p:nvPr>
        </p:nvSpPr>
        <p:spPr>
          <a:xfrm>
            <a:off x="0" y="1245275"/>
            <a:ext cx="86424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383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[SR1: Confidentiality] The car configurations can only be seen by the car owner.</a:t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0F6FC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[SR2: Integrity 1] The car can only accept configurations sent by the car owner.</a:t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0F6FC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[SR3: Integrity 2] The car firmware updates can only be sent by the car manufacturer.</a:t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8337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0F6FC"/>
              </a:buClr>
              <a:buSzPct val="100000"/>
              <a:buFont typeface="Inter"/>
              <a:buChar char="●"/>
            </a:pPr>
            <a:r>
              <a:rPr b="1" lang="fr" sz="6912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[SR4: Authentication] The car manufacture cannot deny having sent firmware updates.</a:t>
            </a:r>
            <a:endParaRPr b="1" sz="69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81A1E"/>
              </a:solidFill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ctrTitle"/>
          </p:nvPr>
        </p:nvSpPr>
        <p:spPr>
          <a:xfrm>
            <a:off x="460950" y="1481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SRA-Multiple users-Audit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0" y="1245275"/>
            <a:ext cx="8642400" cy="38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[SRA1: data privacy] One user cannot know the configuration of the other user, but may know some current information of the car. </a:t>
            </a:r>
            <a:endParaRPr b="1" sz="18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0F6FC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[SRA2: authorization] An unauthorized user cannot change the configuration of the other user.</a:t>
            </a:r>
            <a:endParaRPr b="1" sz="18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F0F6FC"/>
              </a:buClr>
              <a:buSzPts val="1800"/>
              <a:buFont typeface="Inter"/>
              <a:buChar char="●"/>
            </a:pPr>
            <a:r>
              <a:rPr b="1" lang="fr" sz="1800">
                <a:solidFill>
                  <a:srgbClr val="F0F6FC"/>
                </a:solidFill>
                <a:latin typeface="Inter"/>
                <a:ea typeface="Inter"/>
                <a:cs typeface="Inter"/>
                <a:sym typeface="Inter"/>
              </a:rPr>
              <a:t>[SRA3: authenticity] It must be possible to audit the car and verify which configuration actions were performed by which users.</a:t>
            </a:r>
            <a:endParaRPr b="1" sz="1800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512">
              <a:solidFill>
                <a:srgbClr val="F0F6F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1341977">
            <a:off x="4925725" y="3799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397273">
            <a:off x="6764525" y="3733125"/>
            <a:ext cx="1677650" cy="16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200420">
            <a:off x="5834950" y="3689450"/>
            <a:ext cx="1677650" cy="16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460950" y="691500"/>
            <a:ext cx="6410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18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rPr>
              <a:t>Security challenge</a:t>
            </a:r>
            <a:endParaRPr b="1" i="1" sz="1800">
              <a:solidFill>
                <a:schemeClr val="accent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50" y="381450"/>
            <a:ext cx="8427900" cy="4380600"/>
          </a:xfrm>
          <a:prstGeom prst="roundRect">
            <a:avLst>
              <a:gd fmla="val 6534" name="adj"/>
            </a:avLst>
          </a:prstGeom>
          <a:noFill/>
          <a:ln cap="flat" cmpd="sng" w="2286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362806" y="4553565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7035050" y="3818800"/>
            <a:ext cx="28962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All connection 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are TLS !!!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70025" y="3532775"/>
            <a:ext cx="156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WebServer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5065675" y="3888200"/>
            <a:ext cx="156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Car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0325" y="3888200"/>
            <a:ext cx="324724" cy="324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17"/>
          <p:cNvSpPr txBox="1"/>
          <p:nvPr/>
        </p:nvSpPr>
        <p:spPr>
          <a:xfrm>
            <a:off x="5852625" y="2405425"/>
            <a:ext cx="156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Mechanic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6460600" y="1581600"/>
            <a:ext cx="1563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Owner/s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919500" y="603225"/>
            <a:ext cx="18096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Manufacturer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181A1E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4461" t="0"/>
          <a:stretch/>
        </p:blipFill>
        <p:spPr>
          <a:xfrm>
            <a:off x="200850" y="176400"/>
            <a:ext cx="8742300" cy="4790700"/>
          </a:xfrm>
          <a:prstGeom prst="roundRect">
            <a:avLst>
              <a:gd fmla="val 4881" name="adj"/>
            </a:avLst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43" name="Google Shape;143;p18"/>
          <p:cNvSpPr txBox="1"/>
          <p:nvPr/>
        </p:nvSpPr>
        <p:spPr>
          <a:xfrm>
            <a:off x="1269075" y="324875"/>
            <a:ext cx="136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Mechanic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269075" y="1539800"/>
            <a:ext cx="136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Owner/s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1269075" y="2720900"/>
            <a:ext cx="1918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Manufacturer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7844700" y="624200"/>
            <a:ext cx="136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Car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7460250" y="2978350"/>
            <a:ext cx="1482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Webserver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609650" y="2353100"/>
            <a:ext cx="18018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All connection 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are TLS !!!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4925" y="2513350"/>
            <a:ext cx="324724" cy="324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394456" y="45734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181A1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460950" y="2099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Hybrid c</a:t>
            </a:r>
            <a:r>
              <a:rPr b="1" lang="fr">
                <a:latin typeface="Inter"/>
                <a:ea typeface="Inter"/>
                <a:cs typeface="Inter"/>
                <a:sym typeface="Inter"/>
              </a:rPr>
              <a:t>ryptographic scheme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6500575" y="3160575"/>
            <a:ext cx="2108026" cy="21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/>
        </p:nvSpPr>
        <p:spPr>
          <a:xfrm>
            <a:off x="227775" y="1008775"/>
            <a:ext cx="6825600" cy="3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AES-256/GCM</a:t>
            </a:r>
            <a:r>
              <a:rPr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for data encryption (fast, symmetric),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RSA</a:t>
            </a:r>
            <a:r>
              <a:rPr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securely encrypt the AES key (asymmetric),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b="1"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ECDSA + SHA3-256</a:t>
            </a:r>
            <a:r>
              <a:rPr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for integrity and authenticity (digital signatures).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nter"/>
              <a:buChar char="●"/>
            </a:pPr>
            <a:r>
              <a:rPr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adds </a:t>
            </a:r>
            <a:r>
              <a:rPr b="1"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timestamp and nonce </a:t>
            </a:r>
            <a:r>
              <a:rPr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for freshness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It uses </a:t>
            </a:r>
            <a:r>
              <a:rPr b="1"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BouncyCastle</a:t>
            </a:r>
            <a:r>
              <a:rPr lang="fr" sz="2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to provide certain algorithms and maintain compatibility.</a:t>
            </a:r>
            <a:endParaRPr sz="2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3616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The secure document format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75" y="969425"/>
            <a:ext cx="2400063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9750" y="1689088"/>
            <a:ext cx="4274926" cy="1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589950" y="1673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Inter"/>
                <a:ea typeface="Inter"/>
                <a:cs typeface="Inter"/>
                <a:sym typeface="Inter"/>
              </a:rPr>
              <a:t>Key Distibution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301025" y="854225"/>
            <a:ext cx="8395500" cy="3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21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516613">
            <a:off x="6949625" y="1565150"/>
            <a:ext cx="2340775" cy="23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>
          <a:blip r:embed="rId3">
            <a:alphaModFix amt="79000"/>
          </a:blip>
          <a:stretch>
            <a:fillRect/>
          </a:stretch>
        </p:blipFill>
        <p:spPr>
          <a:xfrm rot="3790474">
            <a:off x="7005899" y="2801700"/>
            <a:ext cx="2340775" cy="23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1"/>
          <p:cNvSpPr txBox="1"/>
          <p:nvPr/>
        </p:nvSpPr>
        <p:spPr>
          <a:xfrm>
            <a:off x="832650" y="1465350"/>
            <a:ext cx="6012000" cy="22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Each entity has its own pair of private and public RSA and EC key given by the manufacturer when the car was build</a:t>
            </a:r>
            <a:endParaRPr b="1" sz="24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A64D79"/>
                </a:solidFill>
                <a:latin typeface="Inter"/>
                <a:ea typeface="Inter"/>
                <a:cs typeface="Inter"/>
                <a:sym typeface="Inter"/>
              </a:rPr>
              <a:t>In a real case we would have opted for a manual distribution </a:t>
            </a:r>
            <a:endParaRPr b="1" sz="2400">
              <a:solidFill>
                <a:srgbClr val="A64D7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