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5" r:id="rId3"/>
    <p:sldId id="274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F32"/>
    <a:srgbClr val="11A8DD"/>
    <a:srgbClr val="C5FD7B"/>
    <a:srgbClr val="E32375"/>
    <a:srgbClr val="E5696C"/>
    <a:srgbClr val="1AD07E"/>
    <a:srgbClr val="FF6600"/>
    <a:srgbClr val="E7A013"/>
    <a:srgbClr val="BCC2FA"/>
    <a:srgbClr val="E1096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82" autoAdjust="0"/>
    <p:restoredTop sz="94660"/>
  </p:normalViewPr>
  <p:slideViewPr>
    <p:cSldViewPr showGuides="1">
      <p:cViewPr>
        <p:scale>
          <a:sx n="100" d="100"/>
          <a:sy n="100" d="100"/>
        </p:scale>
        <p:origin x="-2304" y="-294"/>
      </p:cViewPr>
      <p:guideLst>
        <p:guide orient="horz" pos="12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F3D7-F547-4FF2-A965-7E15ED302EE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7EC52-D5B5-4BA1-B729-2AD545F5D3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692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82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509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18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61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86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761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55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748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78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39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48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F3EB-56C3-4BF3-896F-0596CEF96321}" type="datetimeFigureOut">
              <a:rPr lang="ko-KR" altLang="en-US" smtClean="0"/>
              <a:pPr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89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1AD07E"/>
                </a:solidFill>
              </a:rPr>
              <a:t>▣ </a:t>
            </a:r>
            <a:r>
              <a:rPr lang="ko-KR" altLang="en-US" sz="2800" b="1" dirty="0" smtClean="0">
                <a:solidFill>
                  <a:srgbClr val="1AD07E"/>
                </a:solidFill>
              </a:rPr>
              <a:t>품목관리</a:t>
            </a:r>
            <a:endParaRPr lang="ko-KR" altLang="en-US" sz="2800" b="1" dirty="0">
              <a:solidFill>
                <a:srgbClr val="1AD0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2092158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품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639647"/>
            <a:ext cx="8569070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1520" y="192784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5" name="그룹 164"/>
          <p:cNvGrpSpPr/>
          <p:nvPr/>
        </p:nvGrpSpPr>
        <p:grpSpPr>
          <a:xfrm>
            <a:off x="279655" y="2639646"/>
            <a:ext cx="1006197" cy="571352"/>
            <a:chOff x="279655" y="2563446"/>
            <a:chExt cx="1340017" cy="571352"/>
          </a:xfrm>
        </p:grpSpPr>
        <p:sp>
          <p:nvSpPr>
            <p:cNvPr id="12" name="직사각형 11"/>
            <p:cNvSpPr/>
            <p:nvPr/>
          </p:nvSpPr>
          <p:spPr>
            <a:xfrm>
              <a:off x="279655" y="2563446"/>
              <a:ext cx="134001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9655" y="2853731"/>
              <a:ext cx="134001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300141" y="2639646"/>
            <a:ext cx="842967" cy="571353"/>
            <a:chOff x="1643979" y="2563446"/>
            <a:chExt cx="797348" cy="571353"/>
          </a:xfrm>
        </p:grpSpPr>
        <p:sp>
          <p:nvSpPr>
            <p:cNvPr id="79" name="직사각형 78"/>
            <p:cNvSpPr/>
            <p:nvPr/>
          </p:nvSpPr>
          <p:spPr>
            <a:xfrm>
              <a:off x="1643998" y="2563446"/>
              <a:ext cx="797329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품목명</a:t>
              </a:r>
              <a:endParaRPr lang="ko-KR" altLang="en-US" sz="1600" b="1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643979" y="2853732"/>
              <a:ext cx="797329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2153140" y="2639646"/>
            <a:ext cx="918662" cy="571353"/>
            <a:chOff x="2456799" y="2563446"/>
            <a:chExt cx="1047887" cy="571353"/>
          </a:xfrm>
        </p:grpSpPr>
        <p:sp>
          <p:nvSpPr>
            <p:cNvPr id="80" name="직사각형 79"/>
            <p:cNvSpPr/>
            <p:nvPr/>
          </p:nvSpPr>
          <p:spPr>
            <a:xfrm>
              <a:off x="2456799" y="2563446"/>
              <a:ext cx="104788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유</a:t>
              </a:r>
              <a:r>
                <a:rPr lang="ko-KR" altLang="en-US" sz="1600" b="1" dirty="0" smtClean="0"/>
                <a:t>형</a:t>
              </a:r>
              <a:endParaRPr lang="ko-KR" altLang="en-US" sz="1600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456799" y="2853732"/>
              <a:ext cx="104788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3081327" y="2639646"/>
            <a:ext cx="841344" cy="571353"/>
            <a:chOff x="3516342" y="2563446"/>
            <a:chExt cx="1199674" cy="571353"/>
          </a:xfrm>
        </p:grpSpPr>
        <p:sp>
          <p:nvSpPr>
            <p:cNvPr id="81" name="직사각형 80"/>
            <p:cNvSpPr/>
            <p:nvPr/>
          </p:nvSpPr>
          <p:spPr>
            <a:xfrm>
              <a:off x="3516342" y="2563446"/>
              <a:ext cx="119967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16342" y="2853732"/>
              <a:ext cx="119967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3930509" y="2639646"/>
            <a:ext cx="1051069" cy="571353"/>
            <a:chOff x="4735542" y="2563446"/>
            <a:chExt cx="1060594" cy="571353"/>
          </a:xfrm>
        </p:grpSpPr>
        <p:sp>
          <p:nvSpPr>
            <p:cNvPr id="82" name="직사각형 81"/>
            <p:cNvSpPr/>
            <p:nvPr/>
          </p:nvSpPr>
          <p:spPr>
            <a:xfrm>
              <a:off x="4735542" y="2563446"/>
              <a:ext cx="106059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수불단위</a:t>
              </a:r>
              <a:endParaRPr lang="ko-KR" altLang="en-US" sz="1600" b="1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735542" y="2853732"/>
              <a:ext cx="106059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4991103" y="2639646"/>
            <a:ext cx="1000122" cy="571353"/>
            <a:chOff x="5809600" y="2563446"/>
            <a:chExt cx="1048416" cy="571353"/>
          </a:xfrm>
        </p:grpSpPr>
        <p:sp>
          <p:nvSpPr>
            <p:cNvPr id="83" name="직사각형 82"/>
            <p:cNvSpPr/>
            <p:nvPr/>
          </p:nvSpPr>
          <p:spPr>
            <a:xfrm>
              <a:off x="5809600" y="2563446"/>
              <a:ext cx="1048416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809600" y="2853732"/>
              <a:ext cx="1048416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품목코드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</a:t>
            </a:r>
            <a:r>
              <a:rPr lang="ko-KR" altLang="en-US" sz="1600" b="1" dirty="0" smtClean="0"/>
              <a:t>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</a:t>
            </a:r>
            <a:r>
              <a:rPr lang="ko-KR" altLang="en-US" sz="1600" b="1" dirty="0" smtClean="0"/>
              <a:t>목</a:t>
            </a:r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7" name="이등변 삼각형 156"/>
          <p:cNvSpPr/>
          <p:nvPr/>
        </p:nvSpPr>
        <p:spPr>
          <a:xfrm rot="10800000">
            <a:off x="8592488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</a:t>
            </a:r>
            <a:endParaRPr lang="ko-KR" altLang="en-US" sz="1600" b="1" dirty="0"/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429388" y="0"/>
            <a:ext cx="704837" cy="704837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오른쪽 화살표 120"/>
          <p:cNvSpPr/>
          <p:nvPr/>
        </p:nvSpPr>
        <p:spPr>
          <a:xfrm rot="18900000">
            <a:off x="5993730" y="543841"/>
            <a:ext cx="728437" cy="4839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 smtClean="0"/>
              <a:t>부</a:t>
            </a:r>
            <a:endParaRPr lang="ko-KR" altLang="en-US" sz="1600" b="1" dirty="0"/>
          </a:p>
        </p:txBody>
      </p:sp>
      <p:sp>
        <p:nvSpPr>
          <p:cNvPr id="88" name="직사각형 87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6" name="이등변 삼각형 95"/>
          <p:cNvSpPr/>
          <p:nvPr/>
        </p:nvSpPr>
        <p:spPr>
          <a:xfrm rot="10800000">
            <a:off x="5728404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>
            <a:off x="6000760" y="2638419"/>
            <a:ext cx="1071569" cy="571352"/>
            <a:chOff x="279655" y="2563446"/>
            <a:chExt cx="1340017" cy="571352"/>
          </a:xfrm>
        </p:grpSpPr>
        <p:sp>
          <p:nvSpPr>
            <p:cNvPr id="211" name="직사각형 210"/>
            <p:cNvSpPr/>
            <p:nvPr/>
          </p:nvSpPr>
          <p:spPr>
            <a:xfrm>
              <a:off x="279655" y="2563446"/>
              <a:ext cx="134001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검사방법</a:t>
              </a:r>
              <a:endParaRPr lang="ko-KR" altLang="en-US" sz="1600" b="1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279655" y="2853731"/>
              <a:ext cx="134001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7081856" y="2638419"/>
            <a:ext cx="1004870" cy="571353"/>
            <a:chOff x="1643998" y="2563446"/>
            <a:chExt cx="797329" cy="571353"/>
          </a:xfrm>
        </p:grpSpPr>
        <p:sp>
          <p:nvSpPr>
            <p:cNvPr id="214" name="직사각형 213"/>
            <p:cNvSpPr/>
            <p:nvPr/>
          </p:nvSpPr>
          <p:spPr>
            <a:xfrm>
              <a:off x="1643998" y="2563446"/>
              <a:ext cx="797329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거래</a:t>
              </a:r>
              <a:r>
                <a:rPr lang="ko-KR" altLang="en-US" sz="1600" b="1" dirty="0" smtClean="0"/>
                <a:t>처</a:t>
              </a:r>
              <a:endParaRPr lang="ko-KR" altLang="en-US" sz="1600" b="1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1643998" y="2853732"/>
              <a:ext cx="797329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8096312" y="2638419"/>
            <a:ext cx="752443" cy="571353"/>
            <a:chOff x="2456799" y="2563446"/>
            <a:chExt cx="1047887" cy="571353"/>
          </a:xfrm>
        </p:grpSpPr>
        <p:sp>
          <p:nvSpPr>
            <p:cNvPr id="217" name="직사각형 216"/>
            <p:cNvSpPr/>
            <p:nvPr/>
          </p:nvSpPr>
          <p:spPr>
            <a:xfrm>
              <a:off x="2456799" y="2563446"/>
              <a:ext cx="104788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상</a:t>
              </a:r>
              <a:r>
                <a:rPr lang="ko-KR" altLang="en-US" sz="1600" b="1" dirty="0" smtClean="0"/>
                <a:t>태</a:t>
              </a:r>
              <a:endParaRPr lang="ko-KR" altLang="en-US" sz="1600" b="1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2456799" y="2853732"/>
              <a:ext cx="104788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1AD07E"/>
                </a:solidFill>
              </a:rPr>
              <a:t>▣ </a:t>
            </a:r>
            <a:r>
              <a:rPr lang="ko-KR" altLang="en-US" sz="2800" b="1" dirty="0" smtClean="0">
                <a:solidFill>
                  <a:srgbClr val="1AD07E"/>
                </a:solidFill>
              </a:rPr>
              <a:t>품목관리</a:t>
            </a:r>
            <a:endParaRPr lang="ko-KR" altLang="en-US" sz="2800" b="1" dirty="0">
              <a:solidFill>
                <a:srgbClr val="1AD0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2092158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품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639647"/>
            <a:ext cx="8569070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1520" y="192784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64"/>
          <p:cNvGrpSpPr/>
          <p:nvPr/>
        </p:nvGrpSpPr>
        <p:grpSpPr>
          <a:xfrm>
            <a:off x="279655" y="2639646"/>
            <a:ext cx="1006197" cy="571352"/>
            <a:chOff x="279655" y="2563446"/>
            <a:chExt cx="1340017" cy="571352"/>
          </a:xfrm>
        </p:grpSpPr>
        <p:sp>
          <p:nvSpPr>
            <p:cNvPr id="12" name="직사각형 11"/>
            <p:cNvSpPr/>
            <p:nvPr/>
          </p:nvSpPr>
          <p:spPr>
            <a:xfrm>
              <a:off x="279655" y="2563446"/>
              <a:ext cx="134001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9655" y="2853731"/>
              <a:ext cx="134001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그룹 165"/>
          <p:cNvGrpSpPr/>
          <p:nvPr/>
        </p:nvGrpSpPr>
        <p:grpSpPr>
          <a:xfrm>
            <a:off x="1300141" y="2639646"/>
            <a:ext cx="842967" cy="571353"/>
            <a:chOff x="1643979" y="2563446"/>
            <a:chExt cx="797348" cy="571353"/>
          </a:xfrm>
        </p:grpSpPr>
        <p:sp>
          <p:nvSpPr>
            <p:cNvPr id="79" name="직사각형 78"/>
            <p:cNvSpPr/>
            <p:nvPr/>
          </p:nvSpPr>
          <p:spPr>
            <a:xfrm>
              <a:off x="1643998" y="2563446"/>
              <a:ext cx="797329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품목명</a:t>
              </a:r>
              <a:endParaRPr lang="ko-KR" altLang="en-US" sz="1600" b="1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643979" y="2853732"/>
              <a:ext cx="797329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그룹 166"/>
          <p:cNvGrpSpPr/>
          <p:nvPr/>
        </p:nvGrpSpPr>
        <p:grpSpPr>
          <a:xfrm>
            <a:off x="2153140" y="2639646"/>
            <a:ext cx="918662" cy="571353"/>
            <a:chOff x="2456799" y="2563446"/>
            <a:chExt cx="1047887" cy="571353"/>
          </a:xfrm>
        </p:grpSpPr>
        <p:sp>
          <p:nvSpPr>
            <p:cNvPr id="80" name="직사각형 79"/>
            <p:cNvSpPr/>
            <p:nvPr/>
          </p:nvSpPr>
          <p:spPr>
            <a:xfrm>
              <a:off x="2456799" y="2563446"/>
              <a:ext cx="104788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유</a:t>
              </a:r>
              <a:r>
                <a:rPr lang="ko-KR" altLang="en-US" sz="1600" b="1" dirty="0" smtClean="0"/>
                <a:t>형</a:t>
              </a:r>
              <a:endParaRPr lang="ko-KR" altLang="en-US" sz="1600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456799" y="2853732"/>
              <a:ext cx="104788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167"/>
          <p:cNvGrpSpPr/>
          <p:nvPr/>
        </p:nvGrpSpPr>
        <p:grpSpPr>
          <a:xfrm>
            <a:off x="3081327" y="2639646"/>
            <a:ext cx="841344" cy="571353"/>
            <a:chOff x="3516342" y="2563446"/>
            <a:chExt cx="1199674" cy="571353"/>
          </a:xfrm>
        </p:grpSpPr>
        <p:sp>
          <p:nvSpPr>
            <p:cNvPr id="81" name="직사각형 80"/>
            <p:cNvSpPr/>
            <p:nvPr/>
          </p:nvSpPr>
          <p:spPr>
            <a:xfrm>
              <a:off x="3516342" y="2563446"/>
              <a:ext cx="119967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16342" y="2853732"/>
              <a:ext cx="119967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168"/>
          <p:cNvGrpSpPr/>
          <p:nvPr/>
        </p:nvGrpSpPr>
        <p:grpSpPr>
          <a:xfrm>
            <a:off x="3930509" y="2639646"/>
            <a:ext cx="1051069" cy="571353"/>
            <a:chOff x="4735542" y="2563446"/>
            <a:chExt cx="1060594" cy="571353"/>
          </a:xfrm>
        </p:grpSpPr>
        <p:sp>
          <p:nvSpPr>
            <p:cNvPr id="82" name="직사각형 81"/>
            <p:cNvSpPr/>
            <p:nvPr/>
          </p:nvSpPr>
          <p:spPr>
            <a:xfrm>
              <a:off x="4735542" y="2563446"/>
              <a:ext cx="106059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수불단위</a:t>
              </a:r>
              <a:endParaRPr lang="ko-KR" altLang="en-US" sz="1600" b="1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735542" y="2853732"/>
              <a:ext cx="106059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그룹 169"/>
          <p:cNvGrpSpPr/>
          <p:nvPr/>
        </p:nvGrpSpPr>
        <p:grpSpPr>
          <a:xfrm>
            <a:off x="4991103" y="2639646"/>
            <a:ext cx="1000122" cy="571353"/>
            <a:chOff x="5809600" y="2563446"/>
            <a:chExt cx="1048416" cy="571353"/>
          </a:xfrm>
        </p:grpSpPr>
        <p:sp>
          <p:nvSpPr>
            <p:cNvPr id="83" name="직사각형 82"/>
            <p:cNvSpPr/>
            <p:nvPr/>
          </p:nvSpPr>
          <p:spPr>
            <a:xfrm>
              <a:off x="5809600" y="2563446"/>
              <a:ext cx="1048416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809600" y="2853732"/>
              <a:ext cx="1048416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품목코드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</a:t>
            </a:r>
            <a:r>
              <a:rPr lang="ko-KR" altLang="en-US" sz="1600" b="1" dirty="0" smtClean="0"/>
              <a:t>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</a:t>
            </a:r>
            <a:r>
              <a:rPr lang="ko-KR" altLang="en-US" sz="1600" b="1" dirty="0" smtClean="0"/>
              <a:t>목</a:t>
            </a:r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7" name="이등변 삼각형 156"/>
          <p:cNvSpPr/>
          <p:nvPr/>
        </p:nvSpPr>
        <p:spPr>
          <a:xfrm rot="10800000">
            <a:off x="8592488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</a:t>
            </a:r>
            <a:endParaRPr lang="ko-KR" altLang="en-US" sz="1600" b="1" dirty="0"/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 smtClean="0"/>
              <a:t>부</a:t>
            </a:r>
            <a:endParaRPr lang="ko-KR" altLang="en-US" sz="1600" b="1" dirty="0"/>
          </a:p>
        </p:txBody>
      </p:sp>
      <p:sp>
        <p:nvSpPr>
          <p:cNvPr id="88" name="직사각형 87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6" name="이등변 삼각형 95"/>
          <p:cNvSpPr/>
          <p:nvPr/>
        </p:nvSpPr>
        <p:spPr>
          <a:xfrm rot="10800000">
            <a:off x="5728404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209"/>
          <p:cNvGrpSpPr/>
          <p:nvPr/>
        </p:nvGrpSpPr>
        <p:grpSpPr>
          <a:xfrm>
            <a:off x="6000760" y="2638419"/>
            <a:ext cx="1071569" cy="571352"/>
            <a:chOff x="279655" y="2563446"/>
            <a:chExt cx="1340017" cy="571352"/>
          </a:xfrm>
        </p:grpSpPr>
        <p:sp>
          <p:nvSpPr>
            <p:cNvPr id="211" name="직사각형 210"/>
            <p:cNvSpPr/>
            <p:nvPr/>
          </p:nvSpPr>
          <p:spPr>
            <a:xfrm>
              <a:off x="279655" y="2563446"/>
              <a:ext cx="134001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검사방법</a:t>
              </a:r>
              <a:endParaRPr lang="ko-KR" altLang="en-US" sz="1600" b="1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279655" y="2853731"/>
              <a:ext cx="134001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212"/>
          <p:cNvGrpSpPr/>
          <p:nvPr/>
        </p:nvGrpSpPr>
        <p:grpSpPr>
          <a:xfrm>
            <a:off x="7081856" y="2638419"/>
            <a:ext cx="1004870" cy="571353"/>
            <a:chOff x="1643998" y="2563446"/>
            <a:chExt cx="797329" cy="571353"/>
          </a:xfrm>
        </p:grpSpPr>
        <p:sp>
          <p:nvSpPr>
            <p:cNvPr id="214" name="직사각형 213"/>
            <p:cNvSpPr/>
            <p:nvPr/>
          </p:nvSpPr>
          <p:spPr>
            <a:xfrm>
              <a:off x="1643998" y="2563446"/>
              <a:ext cx="797329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거래</a:t>
              </a:r>
              <a:r>
                <a:rPr lang="ko-KR" altLang="en-US" sz="1600" b="1" dirty="0" smtClean="0"/>
                <a:t>처</a:t>
              </a:r>
              <a:endParaRPr lang="ko-KR" altLang="en-US" sz="1600" b="1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1643998" y="2853732"/>
              <a:ext cx="797329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215"/>
          <p:cNvGrpSpPr/>
          <p:nvPr/>
        </p:nvGrpSpPr>
        <p:grpSpPr>
          <a:xfrm>
            <a:off x="8096312" y="2638419"/>
            <a:ext cx="752443" cy="571353"/>
            <a:chOff x="2456799" y="2563446"/>
            <a:chExt cx="1047887" cy="571353"/>
          </a:xfrm>
        </p:grpSpPr>
        <p:sp>
          <p:nvSpPr>
            <p:cNvPr id="217" name="직사각형 216"/>
            <p:cNvSpPr/>
            <p:nvPr/>
          </p:nvSpPr>
          <p:spPr>
            <a:xfrm>
              <a:off x="2456799" y="2563446"/>
              <a:ext cx="104788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상</a:t>
              </a:r>
              <a:r>
                <a:rPr lang="ko-KR" altLang="en-US" sz="1600" b="1" dirty="0" smtClean="0"/>
                <a:t>태</a:t>
              </a:r>
              <a:endParaRPr lang="ko-KR" altLang="en-US" sz="1600" b="1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2456799" y="2853732"/>
              <a:ext cx="104788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-32" y="-24"/>
            <a:ext cx="9144000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2428860" y="1142984"/>
            <a:ext cx="4286280" cy="3714752"/>
            <a:chOff x="9858413" y="0"/>
            <a:chExt cx="4286280" cy="3714752"/>
          </a:xfrm>
        </p:grpSpPr>
        <p:sp>
          <p:nvSpPr>
            <p:cNvPr id="70" name="직사각형 69"/>
            <p:cNvSpPr/>
            <p:nvPr/>
          </p:nvSpPr>
          <p:spPr>
            <a:xfrm>
              <a:off x="9858413" y="212043"/>
              <a:ext cx="4286280" cy="350270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999849" y="490804"/>
              <a:ext cx="2644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1A8DD"/>
                  </a:solidFill>
                </a:rPr>
                <a:t>※</a:t>
              </a:r>
              <a:r>
                <a:rPr lang="ko-KR" altLang="en-US" sz="2000" b="1" dirty="0" smtClean="0">
                  <a:solidFill>
                    <a:srgbClr val="11A8DD"/>
                  </a:solidFill>
                </a:rPr>
                <a:t> </a:t>
              </a:r>
              <a:r>
                <a:rPr lang="ko-KR" altLang="en-US" sz="2000" b="1" dirty="0" smtClean="0">
                  <a:solidFill>
                    <a:srgbClr val="11A8DD"/>
                  </a:solidFill>
                </a:rPr>
                <a:t>품목 </a:t>
              </a:r>
              <a:r>
                <a:rPr lang="ko-KR" altLang="en-US" sz="2000" b="1" dirty="0" smtClean="0">
                  <a:solidFill>
                    <a:srgbClr val="11A8DD"/>
                  </a:solidFill>
                </a:rPr>
                <a:t>등록</a:t>
              </a:r>
              <a:endParaRPr lang="ko-KR" altLang="en-US" sz="2000" b="1" dirty="0">
                <a:solidFill>
                  <a:srgbClr val="11A8DD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9858413" y="0"/>
              <a:ext cx="4286280" cy="35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98"/>
            <p:cNvGrpSpPr/>
            <p:nvPr/>
          </p:nvGrpSpPr>
          <p:grpSpPr>
            <a:xfrm>
              <a:off x="13215998" y="48417"/>
              <a:ext cx="792249" cy="239615"/>
              <a:chOff x="8013112" y="778677"/>
              <a:chExt cx="792249" cy="239615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8013112" y="880345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8345727" y="817923"/>
                <a:ext cx="152391" cy="17080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" name="그룹 182"/>
              <p:cNvGrpSpPr/>
              <p:nvPr/>
            </p:nvGrpSpPr>
            <p:grpSpPr>
              <a:xfrm>
                <a:off x="8565746" y="778677"/>
                <a:ext cx="239615" cy="239615"/>
                <a:chOff x="8533393" y="1154750"/>
                <a:chExt cx="239615" cy="239615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 rot="18750471">
                  <a:off x="8533369" y="1251698"/>
                  <a:ext cx="23961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2658024">
                  <a:off x="8533393" y="1259071"/>
                  <a:ext cx="23961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4" name="직사각형 73"/>
            <p:cNvSpPr/>
            <p:nvPr/>
          </p:nvSpPr>
          <p:spPr>
            <a:xfrm>
              <a:off x="10006010" y="1393727"/>
              <a:ext cx="1070997" cy="2889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품목명</a:t>
              </a:r>
              <a:endParaRPr lang="ko-KR" altLang="en-US" sz="1600" b="1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1112829" y="1391311"/>
              <a:ext cx="1040504" cy="282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쌀가루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703289" y="2948163"/>
              <a:ext cx="1089747" cy="480189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저장</a:t>
              </a:r>
              <a:endParaRPr lang="ko-KR" altLang="en-US" sz="1600" b="1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896281" y="2948163"/>
              <a:ext cx="1089747" cy="48018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취소</a:t>
              </a:r>
              <a:endParaRPr lang="ko-KR" altLang="en-US" sz="1600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06011" y="1049170"/>
              <a:ext cx="1080521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1112699" y="1049170"/>
              <a:ext cx="1040634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C3015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006011" y="1738284"/>
              <a:ext cx="1080522" cy="3189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수불단위</a:t>
              </a:r>
              <a:endParaRPr lang="ko-KR" altLang="en-US" sz="1600" b="1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1123501" y="1738099"/>
              <a:ext cx="1029832" cy="31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포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2220018" y="1391311"/>
              <a:ext cx="776278" cy="2913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유형</a:t>
              </a:r>
              <a:endParaRPr lang="ko-KR" altLang="en-US" sz="16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3039159" y="1391311"/>
              <a:ext cx="909638" cy="291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원재료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2220018" y="1728574"/>
              <a:ext cx="776278" cy="3191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048683" y="1738099"/>
              <a:ext cx="895917" cy="319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2229543" y="1049170"/>
              <a:ext cx="1705532" cy="29137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중복조회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0006011" y="2109769"/>
              <a:ext cx="1080522" cy="3189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123501" y="2119110"/>
              <a:ext cx="1029832" cy="306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Kg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2220018" y="2105204"/>
              <a:ext cx="781040" cy="3238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상태</a:t>
              </a:r>
              <a:endParaRPr lang="ko-KR" altLang="en-US" sz="1400" b="1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3048683" y="2105203"/>
              <a:ext cx="904875" cy="328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0006011" y="2462569"/>
              <a:ext cx="1080522" cy="3189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검사방법</a:t>
              </a:r>
              <a:endParaRPr lang="ko-KR" altLang="en-US" sz="1600" b="1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1124635" y="2471909"/>
              <a:ext cx="1028698" cy="31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샘플링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2210493" y="2462384"/>
              <a:ext cx="790565" cy="3189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거래처</a:t>
              </a:r>
              <a:endParaRPr lang="ko-KR" altLang="en-US" sz="1400" b="1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3039159" y="2452860"/>
              <a:ext cx="923924" cy="31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err="1" smtClean="0">
                  <a:solidFill>
                    <a:schemeClr val="tx1"/>
                  </a:solidFill>
                </a:rPr>
                <a:t>태화물산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196949" y="2114541"/>
              <a:ext cx="609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911196" y="1735172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순서도: 추출 67"/>
            <p:cNvSpPr/>
            <p:nvPr/>
          </p:nvSpPr>
          <p:spPr>
            <a:xfrm rot="10800000">
              <a:off x="13768452" y="1472490"/>
              <a:ext cx="143002" cy="118916"/>
            </a:xfrm>
            <a:prstGeom prst="flowChartExtra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순서도: 추출 141"/>
            <p:cNvSpPr/>
            <p:nvPr/>
          </p:nvSpPr>
          <p:spPr>
            <a:xfrm rot="10800000">
              <a:off x="13754164" y="2205928"/>
              <a:ext cx="143002" cy="118916"/>
            </a:xfrm>
            <a:prstGeom prst="flowChartExtra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오른쪽 화살표 143"/>
          <p:cNvSpPr/>
          <p:nvPr/>
        </p:nvSpPr>
        <p:spPr>
          <a:xfrm rot="18900000">
            <a:off x="3850592" y="4472931"/>
            <a:ext cx="728437" cy="4839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4471983" y="3971945"/>
            <a:ext cx="704837" cy="704837"/>
          </a:xfrm>
          <a:prstGeom prst="ellipse">
            <a:avLst/>
          </a:prstGeom>
          <a:noFill/>
          <a:ln>
            <a:solidFill>
              <a:srgbClr val="EEAF3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95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1AD07E"/>
                </a:solidFill>
              </a:rPr>
              <a:t>▣ </a:t>
            </a:r>
            <a:r>
              <a:rPr lang="ko-KR" altLang="en-US" sz="2800" b="1" dirty="0" smtClean="0">
                <a:solidFill>
                  <a:srgbClr val="1AD07E"/>
                </a:solidFill>
              </a:rPr>
              <a:t>품목관리</a:t>
            </a:r>
            <a:endParaRPr lang="ko-KR" altLang="en-US" sz="2800" b="1" dirty="0">
              <a:solidFill>
                <a:srgbClr val="1AD0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2092158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▶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품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리스트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656" y="2639647"/>
            <a:ext cx="8569070" cy="1312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1520" y="1927842"/>
            <a:ext cx="8568952" cy="822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64"/>
          <p:cNvGrpSpPr/>
          <p:nvPr/>
        </p:nvGrpSpPr>
        <p:grpSpPr>
          <a:xfrm>
            <a:off x="279655" y="2639646"/>
            <a:ext cx="1006197" cy="571352"/>
            <a:chOff x="279655" y="2563446"/>
            <a:chExt cx="1340017" cy="571352"/>
          </a:xfrm>
        </p:grpSpPr>
        <p:sp>
          <p:nvSpPr>
            <p:cNvPr id="12" name="직사각형 11"/>
            <p:cNvSpPr/>
            <p:nvPr/>
          </p:nvSpPr>
          <p:spPr>
            <a:xfrm>
              <a:off x="279655" y="2563446"/>
              <a:ext cx="134001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9655" y="2853731"/>
              <a:ext cx="134001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10001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그룹 165"/>
          <p:cNvGrpSpPr/>
          <p:nvPr/>
        </p:nvGrpSpPr>
        <p:grpSpPr>
          <a:xfrm>
            <a:off x="1300141" y="2639646"/>
            <a:ext cx="842967" cy="571353"/>
            <a:chOff x="1643979" y="2563446"/>
            <a:chExt cx="797348" cy="571353"/>
          </a:xfrm>
        </p:grpSpPr>
        <p:sp>
          <p:nvSpPr>
            <p:cNvPr id="79" name="직사각형 78"/>
            <p:cNvSpPr/>
            <p:nvPr/>
          </p:nvSpPr>
          <p:spPr>
            <a:xfrm>
              <a:off x="1643998" y="2563446"/>
              <a:ext cx="797329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품목명</a:t>
              </a:r>
              <a:endParaRPr lang="ko-KR" altLang="en-US" sz="1600" b="1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643979" y="2853732"/>
              <a:ext cx="797329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쌀가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루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그룹 166"/>
          <p:cNvGrpSpPr/>
          <p:nvPr/>
        </p:nvGrpSpPr>
        <p:grpSpPr>
          <a:xfrm>
            <a:off x="2153140" y="2639646"/>
            <a:ext cx="918662" cy="571353"/>
            <a:chOff x="2456799" y="2563446"/>
            <a:chExt cx="1047887" cy="571353"/>
          </a:xfrm>
        </p:grpSpPr>
        <p:sp>
          <p:nvSpPr>
            <p:cNvPr id="80" name="직사각형 79"/>
            <p:cNvSpPr/>
            <p:nvPr/>
          </p:nvSpPr>
          <p:spPr>
            <a:xfrm>
              <a:off x="2456799" y="2563446"/>
              <a:ext cx="104788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유</a:t>
              </a:r>
              <a:r>
                <a:rPr lang="ko-KR" altLang="en-US" sz="1600" b="1" dirty="0" smtClean="0"/>
                <a:t>형</a:t>
              </a:r>
              <a:endParaRPr lang="ko-KR" altLang="en-US" sz="1600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456799" y="2853732"/>
              <a:ext cx="104788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원재료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167"/>
          <p:cNvGrpSpPr/>
          <p:nvPr/>
        </p:nvGrpSpPr>
        <p:grpSpPr>
          <a:xfrm>
            <a:off x="3081327" y="2639646"/>
            <a:ext cx="841344" cy="571353"/>
            <a:chOff x="3516342" y="2563446"/>
            <a:chExt cx="1199674" cy="571353"/>
          </a:xfrm>
        </p:grpSpPr>
        <p:sp>
          <p:nvSpPr>
            <p:cNvPr id="81" name="직사각형 80"/>
            <p:cNvSpPr/>
            <p:nvPr/>
          </p:nvSpPr>
          <p:spPr>
            <a:xfrm>
              <a:off x="3516342" y="2563446"/>
              <a:ext cx="119967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16342" y="2853732"/>
              <a:ext cx="119967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</a:t>
              </a:r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용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168"/>
          <p:cNvGrpSpPr/>
          <p:nvPr/>
        </p:nvGrpSpPr>
        <p:grpSpPr>
          <a:xfrm>
            <a:off x="3930509" y="2639646"/>
            <a:ext cx="1051069" cy="571353"/>
            <a:chOff x="4735542" y="2563446"/>
            <a:chExt cx="1060594" cy="571353"/>
          </a:xfrm>
        </p:grpSpPr>
        <p:sp>
          <p:nvSpPr>
            <p:cNvPr id="82" name="직사각형 81"/>
            <p:cNvSpPr/>
            <p:nvPr/>
          </p:nvSpPr>
          <p:spPr>
            <a:xfrm>
              <a:off x="4735542" y="2563446"/>
              <a:ext cx="1060594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수불단위</a:t>
              </a:r>
              <a:endParaRPr lang="ko-KR" altLang="en-US" sz="1600" b="1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735542" y="2853732"/>
              <a:ext cx="1060594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그룹 169"/>
          <p:cNvGrpSpPr/>
          <p:nvPr/>
        </p:nvGrpSpPr>
        <p:grpSpPr>
          <a:xfrm>
            <a:off x="4991103" y="2639646"/>
            <a:ext cx="1000122" cy="571353"/>
            <a:chOff x="5809600" y="2563446"/>
            <a:chExt cx="1048416" cy="571353"/>
          </a:xfrm>
        </p:grpSpPr>
        <p:sp>
          <p:nvSpPr>
            <p:cNvPr id="83" name="직사각형 82"/>
            <p:cNvSpPr/>
            <p:nvPr/>
          </p:nvSpPr>
          <p:spPr>
            <a:xfrm>
              <a:off x="5809600" y="2563446"/>
              <a:ext cx="1048416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809600" y="2853732"/>
              <a:ext cx="1048416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품목코드</a:t>
            </a:r>
            <a:endParaRPr lang="ko-KR" altLang="en-US" sz="16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</a:t>
            </a:r>
            <a:r>
              <a:rPr lang="ko-KR" altLang="en-US" sz="1600" b="1" dirty="0" smtClean="0"/>
              <a:t>명</a:t>
            </a:r>
            <a:endParaRPr lang="ko-KR" altLang="en-US" sz="16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</a:t>
            </a:r>
            <a:r>
              <a:rPr lang="ko-KR" altLang="en-US" sz="1600" b="1" dirty="0" smtClean="0"/>
              <a:t>목</a:t>
            </a:r>
            <a:r>
              <a:rPr lang="ko-KR" altLang="en-US" sz="1600" b="1" dirty="0" smtClean="0"/>
              <a:t>유형</a:t>
            </a:r>
            <a:endParaRPr lang="ko-KR" altLang="en-US" sz="16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500078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7" name="이등변 삼각형 156"/>
          <p:cNvSpPr/>
          <p:nvPr/>
        </p:nvSpPr>
        <p:spPr>
          <a:xfrm rot="10800000">
            <a:off x="8592488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거래처</a:t>
            </a:r>
            <a:endParaRPr lang="ko-KR" altLang="en-US" sz="1600" b="1" dirty="0"/>
          </a:p>
        </p:txBody>
      </p:sp>
      <p:sp>
        <p:nvSpPr>
          <p:cNvPr id="159" name="직사각형 158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2808980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사용여</a:t>
            </a:r>
            <a:r>
              <a:rPr lang="ko-KR" altLang="en-US" sz="1600" b="1" dirty="0" smtClean="0"/>
              <a:t>부</a:t>
            </a:r>
            <a:endParaRPr lang="ko-KR" altLang="en-US" sz="1600" b="1" dirty="0"/>
          </a:p>
        </p:txBody>
      </p:sp>
      <p:sp>
        <p:nvSpPr>
          <p:cNvPr id="88" name="직사각형 87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6" name="이등변 삼각형 95"/>
          <p:cNvSpPr/>
          <p:nvPr/>
        </p:nvSpPr>
        <p:spPr>
          <a:xfrm rot="10800000">
            <a:off x="5728404" y="1474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209"/>
          <p:cNvGrpSpPr/>
          <p:nvPr/>
        </p:nvGrpSpPr>
        <p:grpSpPr>
          <a:xfrm>
            <a:off x="6000760" y="2638419"/>
            <a:ext cx="1071569" cy="571352"/>
            <a:chOff x="279655" y="2563446"/>
            <a:chExt cx="1340017" cy="571352"/>
          </a:xfrm>
        </p:grpSpPr>
        <p:sp>
          <p:nvSpPr>
            <p:cNvPr id="211" name="직사각형 210"/>
            <p:cNvSpPr/>
            <p:nvPr/>
          </p:nvSpPr>
          <p:spPr>
            <a:xfrm>
              <a:off x="279655" y="2563446"/>
              <a:ext cx="134001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검사방법</a:t>
              </a:r>
              <a:endParaRPr lang="ko-KR" altLang="en-US" sz="1600" b="1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279655" y="2853731"/>
              <a:ext cx="134001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샘플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링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212"/>
          <p:cNvGrpSpPr/>
          <p:nvPr/>
        </p:nvGrpSpPr>
        <p:grpSpPr>
          <a:xfrm>
            <a:off x="7081856" y="2638419"/>
            <a:ext cx="1004870" cy="571353"/>
            <a:chOff x="1643998" y="2563446"/>
            <a:chExt cx="797329" cy="571353"/>
          </a:xfrm>
        </p:grpSpPr>
        <p:sp>
          <p:nvSpPr>
            <p:cNvPr id="214" name="직사각형 213"/>
            <p:cNvSpPr/>
            <p:nvPr/>
          </p:nvSpPr>
          <p:spPr>
            <a:xfrm>
              <a:off x="1643998" y="2563446"/>
              <a:ext cx="797329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거래</a:t>
              </a:r>
              <a:r>
                <a:rPr lang="ko-KR" altLang="en-US" sz="1600" b="1" dirty="0" smtClean="0"/>
                <a:t>처</a:t>
              </a:r>
              <a:endParaRPr lang="ko-KR" altLang="en-US" sz="1600" b="1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1643998" y="2853732"/>
              <a:ext cx="797329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태화물산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215"/>
          <p:cNvGrpSpPr/>
          <p:nvPr/>
        </p:nvGrpSpPr>
        <p:grpSpPr>
          <a:xfrm>
            <a:off x="8096312" y="2638419"/>
            <a:ext cx="752443" cy="571353"/>
            <a:chOff x="2456799" y="2563446"/>
            <a:chExt cx="1047887" cy="571353"/>
          </a:xfrm>
        </p:grpSpPr>
        <p:sp>
          <p:nvSpPr>
            <p:cNvPr id="217" name="직사각형 216"/>
            <p:cNvSpPr/>
            <p:nvPr/>
          </p:nvSpPr>
          <p:spPr>
            <a:xfrm>
              <a:off x="2456799" y="2563446"/>
              <a:ext cx="1047887" cy="2810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상</a:t>
              </a:r>
              <a:r>
                <a:rPr lang="ko-KR" altLang="en-US" sz="1600" b="1" dirty="0" smtClean="0"/>
                <a:t>태</a:t>
              </a:r>
              <a:endParaRPr lang="ko-KR" altLang="en-US" sz="1600" b="1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2456799" y="2853732"/>
              <a:ext cx="1047887" cy="281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752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92D050"/>
                </a:solidFill>
              </a:rPr>
              <a:t>▣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사용된 </a:t>
            </a:r>
            <a:r>
              <a:rPr lang="en-US" altLang="ko-KR" sz="2800" b="1" dirty="0" smtClean="0">
                <a:solidFill>
                  <a:srgbClr val="92D050"/>
                </a:solidFill>
              </a:rPr>
              <a:t>DB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테이블</a:t>
            </a:r>
            <a:endParaRPr lang="ko-KR" altLang="en-US" sz="2800" b="1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428" y="857232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F0"/>
                </a:solidFill>
              </a:rPr>
              <a:t>▼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품목정보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테이블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7039" y="1433296"/>
            <a:ext cx="3604961" cy="4968552"/>
          </a:xfrm>
          <a:prstGeom prst="rect">
            <a:avLst/>
          </a:prstGeom>
          <a:solidFill>
            <a:srgbClr val="BCC2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200974" y="1558946"/>
            <a:ext cx="2389944" cy="3956029"/>
            <a:chOff x="2827640" y="1558946"/>
            <a:chExt cx="2389944" cy="3956029"/>
          </a:xfrm>
        </p:grpSpPr>
        <p:sp>
          <p:nvSpPr>
            <p:cNvPr id="14" name="TextBox 13"/>
            <p:cNvSpPr txBox="1"/>
            <p:nvPr/>
          </p:nvSpPr>
          <p:spPr>
            <a:xfrm>
              <a:off x="2827640" y="1558946"/>
              <a:ext cx="2389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품</a:t>
              </a:r>
              <a:r>
                <a:rPr lang="ko-KR" altLang="en-US" b="1" dirty="0" smtClean="0"/>
                <a:t>목</a:t>
              </a:r>
              <a:r>
                <a:rPr lang="ko-KR" altLang="en-US" b="1" dirty="0" smtClean="0"/>
                <a:t>코드</a:t>
              </a:r>
              <a:r>
                <a:rPr lang="en-US" altLang="ko-KR" b="1" dirty="0" smtClean="0"/>
                <a:t>(P)</a:t>
              </a:r>
              <a:endParaRPr lang="ko-KR" alt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27640" y="191619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품목명</a:t>
              </a:r>
              <a:endParaRPr lang="ko-KR" alt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27640" y="227344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품목유형</a:t>
              </a:r>
              <a:endParaRPr lang="ko-KR" alt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27640" y="263069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규격</a:t>
              </a:r>
              <a:endParaRPr lang="ko-KR" alt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27640" y="298793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수불단위</a:t>
              </a:r>
              <a:endParaRPr lang="ko-KR" altLang="en-US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27640" y="334518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소요단위</a:t>
              </a:r>
              <a:endParaRPr lang="ko-KR" altLang="en-US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27640" y="441693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검사방법</a:t>
              </a:r>
              <a:endParaRPr lang="ko-KR" altLang="en-US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7640" y="4774180"/>
              <a:ext cx="194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거래처</a:t>
              </a:r>
              <a:r>
                <a:rPr lang="ko-KR" altLang="en-US" b="1" dirty="0" err="1" smtClean="0"/>
                <a:t>명</a:t>
              </a:r>
              <a:r>
                <a:rPr lang="en-US" altLang="ko-KR" b="1" dirty="0" smtClean="0"/>
                <a:t>(F)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7640" y="370243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원산지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7640" y="405968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보관방법</a:t>
              </a:r>
              <a:endParaRPr lang="ko-KR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7640" y="5145643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사용여부</a:t>
              </a:r>
              <a:endParaRPr lang="ko-KR" altLang="en-US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98513" y="857232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EEAF32"/>
                </a:solidFill>
              </a:rPr>
              <a:t>▼ </a:t>
            </a:r>
            <a:r>
              <a:rPr lang="ko-KR" altLang="en-US" sz="2400" b="1" dirty="0" smtClean="0">
                <a:solidFill>
                  <a:srgbClr val="EEAF32"/>
                </a:solidFill>
              </a:rPr>
              <a:t>거래처 </a:t>
            </a:r>
            <a:r>
              <a:rPr lang="ko-KR" altLang="en-US" sz="2400" b="1" dirty="0" smtClean="0">
                <a:solidFill>
                  <a:srgbClr val="EEAF32"/>
                </a:solidFill>
              </a:rPr>
              <a:t>테이블</a:t>
            </a:r>
            <a:endParaRPr lang="ko-KR" altLang="en-US" sz="2400" b="1" dirty="0">
              <a:solidFill>
                <a:srgbClr val="EEAF3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29190" y="1433296"/>
            <a:ext cx="3714776" cy="4967504"/>
          </a:xfrm>
          <a:prstGeom prst="rect">
            <a:avLst/>
          </a:prstGeom>
          <a:solidFill>
            <a:srgbClr val="E5696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4038600" y="2428868"/>
            <a:ext cx="1042991" cy="1576"/>
          </a:xfrm>
          <a:prstGeom prst="line">
            <a:avLst/>
          </a:prstGeom>
          <a:ln w="38100">
            <a:solidFill>
              <a:srgbClr val="E32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16200000" flipH="1">
            <a:off x="2780414" y="3709113"/>
            <a:ext cx="2571765" cy="11278"/>
          </a:xfrm>
          <a:prstGeom prst="line">
            <a:avLst/>
          </a:prstGeom>
          <a:ln w="38100">
            <a:solidFill>
              <a:srgbClr val="E32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857459" y="4976823"/>
            <a:ext cx="1224000" cy="1588"/>
          </a:xfrm>
          <a:prstGeom prst="line">
            <a:avLst/>
          </a:prstGeom>
          <a:ln w="38100">
            <a:solidFill>
              <a:srgbClr val="E3237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75279" y="1558946"/>
            <a:ext cx="238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거래처코드</a:t>
            </a:r>
            <a:r>
              <a:rPr lang="en-US" altLang="ko-KR" b="1" dirty="0" smtClean="0"/>
              <a:t>(P)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75279" y="191078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거래처유형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075279" y="228311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C5FD7B"/>
                </a:solidFill>
              </a:rPr>
              <a:t>거래처명</a:t>
            </a:r>
            <a:endParaRPr lang="ko-KR" altLang="en-US" b="1" dirty="0">
              <a:solidFill>
                <a:srgbClr val="C5FD7B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5279" y="26451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사업자번호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5279" y="30072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대표자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075279" y="33693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업태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075279" y="37314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업종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075279" y="40935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전화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75279" y="445560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우편번호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075279" y="4817684"/>
            <a:ext cx="309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075279" y="5179766"/>
            <a:ext cx="28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FAX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075279" y="55418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E-MAIL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075279" y="590393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거래담당자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127083" y="155894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연락처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127083" y="1910785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금융기관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127083" y="228311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예금주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127083" y="26451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계좌번호</a:t>
            </a:r>
            <a:endParaRPr lang="ko-KR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127083" y="3007274"/>
            <a:ext cx="13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거래시작일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127083" y="3369356"/>
            <a:ext cx="13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거래종료일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127083" y="373143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비고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127083" y="40935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사용여부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732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153</Words>
  <Application>Microsoft Office PowerPoint</Application>
  <PresentationFormat>화면 슬라이드 쇼(4:3)</PresentationFormat>
  <Paragraphs>126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pkd</dc:creator>
  <cp:lastModifiedBy>pkd</cp:lastModifiedBy>
  <cp:revision>78</cp:revision>
  <dcterms:created xsi:type="dcterms:W3CDTF">2020-10-14T08:54:53Z</dcterms:created>
  <dcterms:modified xsi:type="dcterms:W3CDTF">2020-10-19T13:30:43Z</dcterms:modified>
</cp:coreProperties>
</file>