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96B"/>
    <a:srgbClr val="D713C0"/>
    <a:srgbClr val="C60875"/>
    <a:srgbClr val="BAAE14"/>
    <a:srgbClr val="E32375"/>
    <a:srgbClr val="5A0E7C"/>
    <a:srgbClr val="A6E026"/>
    <a:srgbClr val="CC00CC"/>
    <a:srgbClr val="DABE18"/>
    <a:srgbClr val="23498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934" y="-1038"/>
      </p:cViewPr>
      <p:guideLst>
        <p:guide orient="horz" pos="12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F3D7-F547-4FF2-A965-7E15ED302EE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7EC52-D5B5-4BA1-B729-2AD545F5D3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692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824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824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824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824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824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824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824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824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EC52-D5B5-4BA1-B729-2AD545F5D32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82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82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509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18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61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86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761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55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748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78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39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48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89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▣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품목입고관리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입고내역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1700808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6" y="1700807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43224" y="1700807"/>
            <a:ext cx="1116000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6096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1294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</a:t>
            </a:r>
            <a:r>
              <a:rPr lang="ko-KR" altLang="en-US" sz="1600" b="1" dirty="0"/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9306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5660302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2350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7775488" y="1696791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입고일자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3571348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10755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9656" y="4107556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품목코</a:t>
            </a:r>
            <a:r>
              <a:rPr lang="ko-KR" altLang="en-US" sz="1600" b="1" dirty="0"/>
              <a:t>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43224" y="4107556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74216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3945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수불단위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459306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단가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030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8251" y="4694628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279656" y="2010296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29972" y="2010296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096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294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306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0302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350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 창고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75488" y="2006280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656" y="2333852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29972" y="2333852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멸치분말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096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1294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9306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60302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2350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 창고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75488" y="232983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656" y="2643342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9972" y="2643342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096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294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306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60302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350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 창고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75488" y="263932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102" y="4105211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총금</a:t>
            </a:r>
            <a:r>
              <a:rPr lang="ko-KR" altLang="en-US" sz="1600" b="1" dirty="0" err="1"/>
              <a:t>액</a:t>
            </a:r>
            <a:endParaRPr lang="ko-KR" altLang="en-US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7779834" y="410286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검사방법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9656" y="4417045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43224" y="4417045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74216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39452" y="4403793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3068" y="4403793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302" y="4403793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27102" y="4414700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4,500,000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79834" y="441235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서류검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43327" y="4704522"/>
            <a:ext cx="1098000" cy="271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/>
              <a:t>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68742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입고담당자</a:t>
            </a:r>
            <a:endParaRPr lang="ko-KR" altLang="en-US" sz="16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75511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</a:t>
            </a:r>
            <a:r>
              <a:rPr lang="ko-KR" altLang="en-US" sz="1600" b="1" dirty="0"/>
              <a:t>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8251" y="5004118"/>
            <a:ext cx="1032737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㈜백설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43327" y="5004118"/>
            <a:ext cx="1098000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 창고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8742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김댕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댕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75511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459265" y="50418"/>
            <a:ext cx="661151" cy="652731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 rot="13774139">
            <a:off x="6032795" y="428670"/>
            <a:ext cx="532192" cy="878790"/>
          </a:xfrm>
          <a:prstGeom prst="downArrow">
            <a:avLst>
              <a:gd name="adj1" fmla="val 50000"/>
              <a:gd name="adj2" fmla="val 652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752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92D050"/>
                </a:solidFill>
              </a:rPr>
              <a:t>▣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사용된 </a:t>
            </a:r>
            <a:r>
              <a:rPr lang="en-US" altLang="ko-KR" sz="2800" b="1" dirty="0" smtClean="0">
                <a:solidFill>
                  <a:srgbClr val="92D050"/>
                </a:solidFill>
              </a:rPr>
              <a:t>DB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테이블</a:t>
            </a:r>
            <a:endParaRPr lang="ko-KR" altLang="en-US" sz="2800" b="1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FF00"/>
                </a:solidFill>
              </a:rPr>
              <a:t>▼ 품목 입고 테이블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5" y="1700808"/>
            <a:ext cx="3024337" cy="4968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8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입고번호</a:t>
            </a:r>
            <a:r>
              <a:rPr lang="en-US" altLang="ko-KR" b="1" dirty="0" smtClean="0"/>
              <a:t>(P)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67544" y="217186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품목코드</a:t>
            </a:r>
            <a:r>
              <a:rPr lang="en-US" altLang="ko-KR" b="1" dirty="0" smtClean="0"/>
              <a:t>(F)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67544" y="25429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</a:t>
            </a:r>
            <a:r>
              <a:rPr lang="ko-KR" altLang="en-US" b="1" dirty="0"/>
              <a:t>명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7544" y="291399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수불단위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7544" y="327179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단가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67544" y="36296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입고수</a:t>
            </a:r>
            <a:r>
              <a:rPr lang="ko-KR" altLang="en-US" b="1" dirty="0"/>
              <a:t>량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67544" y="398741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총금액</a:t>
            </a:r>
            <a:endParaRPr lang="ko-KR" alt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67544" y="43584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b="1" dirty="0"/>
              <a:t>고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544" y="47295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검사방법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69640" y="5098871"/>
            <a:ext cx="309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거래처코드 </a:t>
            </a:r>
            <a:r>
              <a:rPr lang="en-US" altLang="ko-KR" b="1" dirty="0" smtClean="0"/>
              <a:t>or </a:t>
            </a:r>
            <a:r>
              <a:rPr lang="ko-KR" altLang="en-US" b="1" dirty="0" err="1" smtClean="0"/>
              <a:t>거래처명</a:t>
            </a:r>
            <a:r>
              <a:rPr lang="en-US" altLang="ko-KR" b="1" dirty="0" smtClean="0"/>
              <a:t>(F)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69639" y="5456679"/>
            <a:ext cx="28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창고코드 </a:t>
            </a:r>
            <a:r>
              <a:rPr lang="en-US" altLang="ko-KR" b="1" dirty="0" smtClean="0"/>
              <a:t>or </a:t>
            </a:r>
            <a:r>
              <a:rPr lang="ko-KR" altLang="en-US" b="1" dirty="0" err="1" smtClean="0"/>
              <a:t>창고명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(F)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69640" y="58144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담당자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69640" y="614579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입고일</a:t>
            </a:r>
            <a:r>
              <a:rPr lang="ko-KR" altLang="en-US" b="1" dirty="0"/>
              <a:t>자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355976" y="3326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▶ 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품목 테이블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716016" y="935485"/>
            <a:ext cx="1512168" cy="2694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788024" y="9862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품목코드</a:t>
            </a:r>
            <a:r>
              <a:rPr lang="en-US" altLang="ko-KR" b="1" dirty="0" smtClean="0"/>
              <a:t>(P)</a:t>
            </a:r>
            <a:endParaRPr lang="ko-KR" alt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788024" y="134405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품목명</a:t>
            </a:r>
            <a:endParaRPr lang="ko-KR" alt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4788024" y="17283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품목유형</a:t>
            </a:r>
            <a:endParaRPr lang="ko-KR" alt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788024" y="209942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</a:t>
            </a:r>
            <a:r>
              <a:rPr lang="ko-KR" altLang="en-US" b="1" dirty="0"/>
              <a:t>위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01885" y="245550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단가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788024" y="2785083"/>
            <a:ext cx="165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거래처코</a:t>
            </a:r>
            <a:r>
              <a:rPr lang="ko-KR" altLang="en-US" b="1" dirty="0"/>
              <a:t>드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788024" y="3105172"/>
            <a:ext cx="64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비</a:t>
            </a:r>
            <a:r>
              <a:rPr lang="ko-KR" altLang="en-US" b="1"/>
              <a:t>고</a:t>
            </a:r>
            <a:endParaRPr lang="ko-KR" alt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6614728" y="400672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▶ 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재고 테이블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974768" y="4609555"/>
            <a:ext cx="1512168" cy="12677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046776" y="46603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창</a:t>
            </a:r>
            <a:r>
              <a:rPr lang="ko-KR" altLang="en-US" b="1" dirty="0"/>
              <a:t>고</a:t>
            </a:r>
            <a:r>
              <a:rPr lang="ko-KR" altLang="en-US" b="1" dirty="0" smtClean="0"/>
              <a:t>코드</a:t>
            </a:r>
            <a:r>
              <a:rPr lang="en-US" altLang="ko-KR" b="1" dirty="0" smtClean="0"/>
              <a:t>(F)</a:t>
            </a:r>
            <a:endParaRPr lang="ko-KR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046776" y="50181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품목코드</a:t>
            </a:r>
            <a:r>
              <a:rPr lang="en-US" altLang="ko-KR" b="1" dirty="0" smtClean="0"/>
              <a:t>(F)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046776" y="54024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b="1" dirty="0"/>
              <a:t>고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6980" y="105273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▶ 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창고 테이블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007020" y="1615808"/>
            <a:ext cx="1512168" cy="210650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7079028" y="16870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창고번호</a:t>
            </a:r>
            <a:r>
              <a:rPr lang="en-US" altLang="ko-KR" b="1" dirty="0" smtClean="0"/>
              <a:t>(P)</a:t>
            </a:r>
            <a:endParaRPr lang="ko-KR" alt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79028" y="204489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창고</a:t>
            </a:r>
            <a:r>
              <a:rPr lang="ko-KR" altLang="en-US" b="1" dirty="0" err="1"/>
              <a:t>명</a:t>
            </a:r>
            <a:endParaRPr lang="ko-KR" alt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079028" y="24292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용도</a:t>
            </a:r>
            <a:endParaRPr lang="ko-KR" alt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079028" y="281352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079028" y="31978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사용여</a:t>
            </a:r>
            <a:r>
              <a:rPr lang="ko-KR" altLang="en-US" b="1" dirty="0"/>
              <a:t>부</a:t>
            </a:r>
          </a:p>
        </p:txBody>
      </p:sp>
      <p:cxnSp>
        <p:nvCxnSpPr>
          <p:cNvPr id="24" name="꺾인 연결선 23"/>
          <p:cNvCxnSpPr>
            <a:stCxn id="100" idx="1"/>
          </p:cNvCxnSpPr>
          <p:nvPr/>
        </p:nvCxnSpPr>
        <p:spPr>
          <a:xfrm rot="10800000" flipV="1">
            <a:off x="1907704" y="1170909"/>
            <a:ext cx="2880320" cy="1185625"/>
          </a:xfrm>
          <a:prstGeom prst="bentConnector3">
            <a:avLst>
              <a:gd name="adj1" fmla="val 5322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105" idx="1"/>
            <a:endCxn id="94" idx="3"/>
          </p:cNvCxnSpPr>
          <p:nvPr/>
        </p:nvCxnSpPr>
        <p:spPr>
          <a:xfrm rot="10800000" flipV="1">
            <a:off x="3563888" y="2969749"/>
            <a:ext cx="1224136" cy="23137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18" idx="1"/>
          </p:cNvCxnSpPr>
          <p:nvPr/>
        </p:nvCxnSpPr>
        <p:spPr>
          <a:xfrm flipH="1">
            <a:off x="6443880" y="1871752"/>
            <a:ext cx="635148" cy="0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6457132" y="1858500"/>
            <a:ext cx="0" cy="1989296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>
            <a:off x="4355976" y="3844365"/>
            <a:ext cx="2120484" cy="0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4355976" y="3827527"/>
            <a:ext cx="0" cy="1816277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>
            <a:off x="3419872" y="5628850"/>
            <a:ext cx="962608" cy="0"/>
          </a:xfrm>
          <a:prstGeom prst="line">
            <a:avLst/>
          </a:prstGeom>
          <a:ln w="3810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443880" y="2986197"/>
            <a:ext cx="635148" cy="0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V="1">
            <a:off x="4365925" y="4104000"/>
            <a:ext cx="0" cy="1882659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flipH="1">
            <a:off x="3419872" y="5986659"/>
            <a:ext cx="962608" cy="0"/>
          </a:xfrm>
          <a:prstGeom prst="line">
            <a:avLst/>
          </a:prstGeom>
          <a:ln w="3810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>
            <a:off x="5868144" y="5587102"/>
            <a:ext cx="117829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>
            <a:off x="1475656" y="4509120"/>
            <a:ext cx="4440527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 flipV="1">
            <a:off x="5894648" y="4509121"/>
            <a:ext cx="0" cy="10779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732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107504" y="1801847"/>
            <a:ext cx="9217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/>
              <a:t>1</a:t>
            </a:r>
            <a:r>
              <a:rPr lang="ko-KR" altLang="en-US" sz="6600" b="1" dirty="0" smtClean="0"/>
              <a:t>번 옵션으로 개발하다</a:t>
            </a:r>
            <a:r>
              <a:rPr lang="en-US" altLang="ko-KR" sz="6600" b="1" dirty="0" smtClean="0"/>
              <a:t>,</a:t>
            </a:r>
          </a:p>
          <a:p>
            <a:r>
              <a:rPr lang="ko-KR" altLang="en-US" sz="6600" b="1" dirty="0" smtClean="0"/>
              <a:t>안되면</a:t>
            </a:r>
            <a:endParaRPr lang="en-US" altLang="ko-KR" sz="6600" b="1" dirty="0" smtClean="0"/>
          </a:p>
          <a:p>
            <a:r>
              <a:rPr lang="en-US" altLang="ko-KR" sz="6600" b="1" dirty="0" smtClean="0"/>
              <a:t>2</a:t>
            </a:r>
            <a:r>
              <a:rPr lang="ko-KR" altLang="en-US" sz="6600" b="1" dirty="0" smtClean="0"/>
              <a:t>번 옵션으로 변경</a:t>
            </a:r>
            <a:endParaRPr lang="en-US" altLang="ko-KR" sz="6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5034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1652" y="777246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입고목록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4384" y="1353310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4384" y="1353309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14700" y="1353309"/>
            <a:ext cx="1116000" cy="277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45692" y="1353309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497676" y="1353309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</a:t>
            </a:r>
            <a:r>
              <a:rPr lang="ko-KR" altLang="en-US" sz="1600" b="1" dirty="0"/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77796" y="1353309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5645030" y="1353309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08232" y="1353309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7760216" y="1349293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입고일자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1652" y="3223850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4384" y="3760058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품목코</a:t>
            </a:r>
            <a:r>
              <a:rPr lang="ko-KR" altLang="en-US" sz="1600" b="1" dirty="0"/>
              <a:t>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14700" y="3760058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45692" y="376005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97676" y="376005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수불단위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4577796" y="376005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단가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45030" y="376005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272979" y="4347130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264384" y="1662798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14700" y="1662798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45692" y="1662798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97676" y="1662798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77796" y="1662798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45030" y="1662798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08232" y="1662798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60216" y="165878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84" y="1986354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14700" y="1986354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멸치분말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5692" y="1986354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97676" y="1986354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7796" y="1986354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45030" y="1986354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08232" y="1986354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60216" y="1982338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4384" y="2295844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14700" y="2295844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45692" y="2295844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97676" y="2295844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77796" y="2295844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45030" y="2295844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08232" y="2295844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60216" y="2291828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1830" y="3757713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총금</a:t>
            </a:r>
            <a:r>
              <a:rPr lang="ko-KR" altLang="en-US" sz="1600" b="1" dirty="0" err="1"/>
              <a:t>액</a:t>
            </a:r>
            <a:endParaRPr lang="ko-KR" altLang="en-US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7764562" y="375536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검사방법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264384" y="4069547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14700" y="4069547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45692" y="4069547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97676" y="4069547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77796" y="4069547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45030" y="4069547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11830" y="4067202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4,500,000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64562" y="4064857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서류검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28055" y="4347130"/>
            <a:ext cx="1098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/>
              <a:t>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53470" y="4347130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입고담당자</a:t>
            </a:r>
            <a:endParaRPr lang="ko-KR" altLang="en-US" sz="16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60239" y="4347130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</a:t>
            </a:r>
            <a:r>
              <a:rPr lang="ko-KR" altLang="en-US" sz="1600" b="1" dirty="0"/>
              <a:t>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2496" y="1008077"/>
            <a:ext cx="8748464" cy="37890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83865" y="1121494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입고등록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994" y="1693338"/>
            <a:ext cx="8237190" cy="2376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79512" y="763851"/>
            <a:ext cx="8751448" cy="3014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13112" y="880345"/>
            <a:ext cx="2396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45727" y="817923"/>
            <a:ext cx="152391" cy="1708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565746" y="778677"/>
            <a:ext cx="239615" cy="239615"/>
            <a:chOff x="8533393" y="1154750"/>
            <a:chExt cx="239615" cy="239615"/>
          </a:xfrm>
        </p:grpSpPr>
        <p:sp>
          <p:nvSpPr>
            <p:cNvPr id="85" name="직사각형 84"/>
            <p:cNvSpPr/>
            <p:nvPr/>
          </p:nvSpPr>
          <p:spPr>
            <a:xfrm rot="18750471">
              <a:off x="8533369" y="125169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2658024">
              <a:off x="8533393" y="1259071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154270" y="1236519"/>
            <a:ext cx="1701574" cy="285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품목정보 불러오기</a:t>
            </a:r>
            <a:endParaRPr lang="ko-KR" altLang="en-US" sz="1400" b="1" dirty="0"/>
          </a:p>
        </p:txBody>
      </p:sp>
      <p:sp>
        <p:nvSpPr>
          <p:cNvPr id="87" name="직사각형 86"/>
          <p:cNvSpPr/>
          <p:nvPr/>
        </p:nvSpPr>
        <p:spPr>
          <a:xfrm>
            <a:off x="431980" y="1712597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품목코</a:t>
            </a:r>
            <a:r>
              <a:rPr lang="ko-KR" altLang="en-US" sz="1400" b="1" dirty="0"/>
              <a:t>드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346380" y="1712597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품목명</a:t>
            </a:r>
            <a:endParaRPr lang="ko-KR" altLang="en-US" sz="1400" b="1" dirty="0"/>
          </a:p>
        </p:txBody>
      </p:sp>
      <p:sp>
        <p:nvSpPr>
          <p:cNvPr id="89" name="직사각형 88"/>
          <p:cNvSpPr/>
          <p:nvPr/>
        </p:nvSpPr>
        <p:spPr>
          <a:xfrm>
            <a:off x="2260780" y="1712597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품목유형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>
            <a:off x="3175180" y="1712597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단위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>
            <a:off x="4089580" y="1712597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단가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5003980" y="1712597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입고수량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5918380" y="1712597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현재고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908852" y="1236519"/>
            <a:ext cx="383631" cy="285085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+</a:t>
            </a:r>
            <a:endParaRPr lang="ko-KR" altLang="en-US" sz="3200" b="1" dirty="0"/>
          </a:p>
        </p:txBody>
      </p:sp>
      <p:sp>
        <p:nvSpPr>
          <p:cNvPr id="95" name="직사각형 94"/>
          <p:cNvSpPr/>
          <p:nvPr/>
        </p:nvSpPr>
        <p:spPr>
          <a:xfrm>
            <a:off x="8346173" y="1236519"/>
            <a:ext cx="383631" cy="285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-</a:t>
            </a:r>
            <a:endParaRPr lang="ko-KR" altLang="en-US" sz="3200" b="1" dirty="0"/>
          </a:p>
        </p:txBody>
      </p:sp>
      <p:sp>
        <p:nvSpPr>
          <p:cNvPr id="97" name="직사각형 96"/>
          <p:cNvSpPr/>
          <p:nvPr/>
        </p:nvSpPr>
        <p:spPr>
          <a:xfrm>
            <a:off x="6832780" y="1712597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총금</a:t>
            </a:r>
            <a:r>
              <a:rPr lang="ko-KR" altLang="en-US" sz="1400" b="1" dirty="0" err="1"/>
              <a:t>액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>
            <a:off x="7747180" y="1712597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거래처</a:t>
            </a:r>
            <a:endParaRPr lang="ko-KR" altLang="en-US" sz="1400" b="1" dirty="0"/>
          </a:p>
        </p:txBody>
      </p:sp>
      <p:sp>
        <p:nvSpPr>
          <p:cNvPr id="99" name="직사각형 98"/>
          <p:cNvSpPr/>
          <p:nvPr/>
        </p:nvSpPr>
        <p:spPr>
          <a:xfrm>
            <a:off x="431980" y="2334918"/>
            <a:ext cx="1332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창고</a:t>
            </a:r>
            <a:r>
              <a:rPr lang="ko-KR" altLang="en-US" sz="1400" b="1" dirty="0" err="1"/>
              <a:t>명</a:t>
            </a:r>
            <a:endParaRPr lang="ko-KR" altLang="en-US" sz="1400" b="1" dirty="0"/>
          </a:p>
        </p:txBody>
      </p:sp>
      <p:sp>
        <p:nvSpPr>
          <p:cNvPr id="100" name="직사각형 99"/>
          <p:cNvSpPr/>
          <p:nvPr/>
        </p:nvSpPr>
        <p:spPr>
          <a:xfrm>
            <a:off x="1774920" y="2334918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담당자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431980" y="2030649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46380" y="2030649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60780" y="2030649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75180" y="2030649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089580" y="2030649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03980" y="2030649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18380" y="2030649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32780" y="2030649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747180" y="2030649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31980" y="2639719"/>
            <a:ext cx="1332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1774920" y="2639719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3086885" y="2334918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입고일자</a:t>
            </a:r>
            <a:endParaRPr lang="ko-KR" altLang="en-US" sz="14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3086885" y="2639718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471162" y="2654008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095092" y="2654008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이등변 삼각형 123"/>
          <p:cNvSpPr/>
          <p:nvPr/>
        </p:nvSpPr>
        <p:spPr>
          <a:xfrm flipV="1">
            <a:off x="1486889" y="2720266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 flipV="1">
            <a:off x="4163828" y="2720266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53405" y="2626467"/>
            <a:ext cx="5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체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225543" y="2626467"/>
            <a:ext cx="101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370180" y="4316574"/>
            <a:ext cx="1089747" cy="264165"/>
          </a:xfrm>
          <a:prstGeom prst="rect">
            <a:avLst/>
          </a:prstGeom>
          <a:solidFill>
            <a:srgbClr val="B5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7549624" y="4316574"/>
            <a:ext cx="1089747" cy="264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취소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73927" y="2351918"/>
            <a:ext cx="281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err="1" smtClean="0"/>
              <a:t>총금액은</a:t>
            </a:r>
            <a:r>
              <a:rPr lang="ko-KR" altLang="en-US" sz="1400" i="1" dirty="0" smtClean="0"/>
              <a:t> 기본값으로 </a:t>
            </a:r>
            <a:r>
              <a:rPr lang="en-US" altLang="ko-KR" sz="1400" i="1" dirty="0" smtClean="0"/>
              <a:t>0</a:t>
            </a:r>
            <a:r>
              <a:rPr lang="ko-KR" altLang="en-US" sz="1400" i="1" dirty="0" smtClean="0"/>
              <a:t>으로 출력</a:t>
            </a:r>
            <a:endParaRPr lang="ko-KR" altLang="en-US" sz="1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01652" y="5013176"/>
            <a:ext cx="59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후보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번</a:t>
            </a:r>
            <a:endParaRPr lang="ko-KR" altLang="en-US" sz="2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01652" y="5517232"/>
            <a:ext cx="822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장점</a:t>
            </a:r>
            <a:r>
              <a:rPr lang="en-US" altLang="ko-KR" sz="2400" b="1" dirty="0" smtClean="0"/>
              <a:t>: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/>
              <a:t>한번에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 이상의 품목을 한꺼번에 등록할 수 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01652" y="6020815"/>
            <a:ext cx="883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단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점</a:t>
            </a:r>
            <a:r>
              <a:rPr lang="en-US" altLang="ko-KR" sz="2400" b="1" dirty="0" smtClean="0"/>
              <a:t>: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/>
              <a:t>그리드뷰를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사용하기 때문에 </a:t>
            </a:r>
            <a:r>
              <a:rPr lang="ko-KR" altLang="en-US" sz="2400" b="1" dirty="0" smtClean="0"/>
              <a:t>구현 시 </a:t>
            </a:r>
            <a:r>
              <a:rPr lang="ko-KR" altLang="en-US" sz="2400" b="1" dirty="0"/>
              <a:t>어려울 수 있음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25180" y="73724"/>
            <a:ext cx="136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행 추가</a:t>
            </a:r>
            <a:r>
              <a:rPr lang="en-US" altLang="ko-K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ko-KR" altLang="en-US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꺾인 연결선 79"/>
          <p:cNvCxnSpPr>
            <a:stCxn id="78" idx="3"/>
            <a:endCxn id="95" idx="0"/>
          </p:cNvCxnSpPr>
          <p:nvPr/>
        </p:nvCxnSpPr>
        <p:spPr>
          <a:xfrm>
            <a:off x="4989579" y="243001"/>
            <a:ext cx="3548410" cy="99351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70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4355976" y="188640"/>
            <a:ext cx="4566659" cy="5904656"/>
            <a:chOff x="179512" y="44624"/>
            <a:chExt cx="4566659" cy="5904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TextBox 22"/>
            <p:cNvSpPr txBox="1"/>
            <p:nvPr/>
          </p:nvSpPr>
          <p:spPr>
            <a:xfrm>
              <a:off x="201652" y="4262612"/>
              <a:ext cx="2151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</a:rPr>
                <a:t>▼ 상세정보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79512" y="256668"/>
              <a:ext cx="4566659" cy="56926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0949" y="535428"/>
              <a:ext cx="15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C000"/>
                  </a:solidFill>
                </a:rPr>
                <a:t>※</a:t>
              </a:r>
              <a:r>
                <a:rPr lang="ko-KR" altLang="en-US" sz="2000" b="1" dirty="0" smtClean="0">
                  <a:solidFill>
                    <a:srgbClr val="FFC000"/>
                  </a:solidFill>
                </a:rPr>
                <a:t> 입고등록</a:t>
              </a:r>
              <a:endParaRPr lang="ko-KR" alt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79512" y="44624"/>
              <a:ext cx="4566659" cy="35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51759" y="93041"/>
              <a:ext cx="792249" cy="239615"/>
              <a:chOff x="8013112" y="778677"/>
              <a:chExt cx="792249" cy="23961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8013112" y="880345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345727" y="817923"/>
                <a:ext cx="152391" cy="17080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8565746" y="778677"/>
                <a:ext cx="239615" cy="239615"/>
                <a:chOff x="8533393" y="1154750"/>
                <a:chExt cx="239615" cy="239615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 rot="18750471">
                  <a:off x="8533369" y="1251698"/>
                  <a:ext cx="23961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 rot="2658024">
                  <a:off x="8533393" y="1259071"/>
                  <a:ext cx="23961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8" name="직사각형 87"/>
            <p:cNvSpPr/>
            <p:nvPr/>
          </p:nvSpPr>
          <p:spPr>
            <a:xfrm>
              <a:off x="327111" y="1438351"/>
              <a:ext cx="1082285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949" y="2133601"/>
              <a:ext cx="4251051" cy="12208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447460" y="2242490"/>
              <a:ext cx="1099040" cy="591446"/>
            </a:xfrm>
            <a:prstGeom prst="rect">
              <a:avLst/>
            </a:prstGeom>
            <a:solidFill>
              <a:srgbClr val="E10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입고</a:t>
              </a:r>
              <a:endParaRPr lang="en-US" altLang="ko-KR" sz="1600" b="1" dirty="0" smtClean="0"/>
            </a:p>
            <a:p>
              <a:pPr algn="ctr"/>
              <a:r>
                <a:rPr lang="ko-KR" altLang="en-US" sz="1600" b="1" dirty="0" smtClean="0"/>
                <a:t>수량</a:t>
              </a:r>
              <a:endParaRPr lang="ko-KR" altLang="en-US" sz="1600" b="1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373146" y="1438351"/>
              <a:ext cx="1025500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267744" y="5008468"/>
              <a:ext cx="1089747" cy="480189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저장</a:t>
              </a:r>
              <a:endParaRPr lang="ko-KR" altLang="en-US" sz="1600" b="1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460736" y="5008468"/>
              <a:ext cx="1089747" cy="48018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취소</a:t>
              </a:r>
              <a:endParaRPr lang="ko-KR" altLang="en-US" sz="16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493495" y="2242490"/>
              <a:ext cx="1065253" cy="591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27111" y="2242490"/>
              <a:ext cx="1046035" cy="591446"/>
            </a:xfrm>
            <a:prstGeom prst="rect">
              <a:avLst/>
            </a:prstGeom>
            <a:solidFill>
              <a:srgbClr val="5A0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현재고</a:t>
              </a:r>
              <a:endParaRPr lang="ko-KR" altLang="en-US" sz="1600" b="1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373146" y="2242490"/>
              <a:ext cx="1025500" cy="591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27111" y="1093794"/>
              <a:ext cx="1082285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품목명</a:t>
              </a:r>
              <a:endParaRPr lang="ko-KR" altLang="en-US" sz="1600" b="1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373146" y="1093794"/>
              <a:ext cx="1025500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순서도: 추출 136"/>
            <p:cNvSpPr/>
            <p:nvPr/>
          </p:nvSpPr>
          <p:spPr>
            <a:xfrm rot="10800000">
              <a:off x="2152739" y="1180024"/>
              <a:ext cx="200152" cy="118916"/>
            </a:xfrm>
            <a:prstGeom prst="flowChartExtra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27111" y="1782908"/>
              <a:ext cx="1082285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단위</a:t>
              </a:r>
              <a:endParaRPr lang="ko-KR" altLang="en-US" sz="1600" b="1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373146" y="1782908"/>
              <a:ext cx="1025500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447460" y="1435935"/>
              <a:ext cx="1082285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품목유형</a:t>
              </a:r>
              <a:endParaRPr lang="ko-KR" altLang="en-US" sz="1600" b="1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3493494" y="1435935"/>
              <a:ext cx="1065253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447460" y="1782723"/>
              <a:ext cx="1082285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단가</a:t>
              </a:r>
              <a:endParaRPr lang="ko-KR" altLang="en-US" sz="1600" b="1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493494" y="1782723"/>
              <a:ext cx="1078505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27111" y="2924944"/>
              <a:ext cx="1082285" cy="2913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/>
                <a:t>총금액</a:t>
              </a:r>
              <a:endParaRPr lang="ko-KR" altLang="en-US" sz="1600" b="1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373146" y="2924944"/>
              <a:ext cx="3185602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27111" y="3391669"/>
              <a:ext cx="1082285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거래처</a:t>
              </a:r>
              <a:endParaRPr lang="ko-KR" altLang="en-US" sz="1600" b="1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373146" y="3391669"/>
              <a:ext cx="3185602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27111" y="3744094"/>
              <a:ext cx="1082285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창고</a:t>
              </a:r>
              <a:endParaRPr lang="ko-KR" altLang="en-US" sz="1600" b="1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373146" y="3744094"/>
              <a:ext cx="3185602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27111" y="4096519"/>
              <a:ext cx="1082285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담당자</a:t>
              </a:r>
              <a:endParaRPr lang="ko-KR" altLang="en-US" sz="1600" b="1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373146" y="4096519"/>
              <a:ext cx="3185602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27111" y="4448944"/>
              <a:ext cx="1082285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입고일자</a:t>
              </a:r>
              <a:endParaRPr lang="ko-KR" altLang="en-US" sz="1600" b="1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373146" y="4448944"/>
              <a:ext cx="3185602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09900" y="4451275"/>
              <a:ext cx="1524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순서도: 추출 164"/>
            <p:cNvSpPr/>
            <p:nvPr/>
          </p:nvSpPr>
          <p:spPr>
            <a:xfrm rot="10800000">
              <a:off x="4299840" y="4547338"/>
              <a:ext cx="200152" cy="118916"/>
            </a:xfrm>
            <a:prstGeom prst="flowChartExtra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추출 170"/>
            <p:cNvSpPr/>
            <p:nvPr/>
          </p:nvSpPr>
          <p:spPr>
            <a:xfrm rot="10800000">
              <a:off x="4299840" y="3836138"/>
              <a:ext cx="200152" cy="118916"/>
            </a:xfrm>
            <a:prstGeom prst="flowChartExtra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57636" y="2072612"/>
            <a:ext cx="386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후보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번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5496" y="2636912"/>
            <a:ext cx="372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장점</a:t>
            </a:r>
            <a:r>
              <a:rPr lang="en-US" altLang="ko-KR" sz="2400" b="1" dirty="0" smtClean="0"/>
              <a:t>: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/>
              <a:t>쉽다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/>
              <a:t>금방 만든다</a:t>
            </a:r>
            <a:endParaRPr lang="ko-KR" altLang="en-US" sz="2400" b="1" dirty="0"/>
          </a:p>
        </p:txBody>
      </p:sp>
      <p:sp>
        <p:nvSpPr>
          <p:cNvPr id="168" name="직사각형 167"/>
          <p:cNvSpPr/>
          <p:nvPr/>
        </p:nvSpPr>
        <p:spPr>
          <a:xfrm>
            <a:off x="7020272" y="1181496"/>
            <a:ext cx="1701574" cy="285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품목정보 불러오기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01652" y="842942"/>
            <a:ext cx="1364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 넣을까 말까 </a:t>
            </a:r>
            <a:r>
              <a:rPr lang="ko-KR" alt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고민중</a:t>
            </a:r>
            <a:endParaRPr lang="ko-KR" altLang="en-US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9" name="꺾인 연결선 78"/>
          <p:cNvCxnSpPr>
            <a:stCxn id="169" idx="0"/>
            <a:endCxn id="168" idx="0"/>
          </p:cNvCxnSpPr>
          <p:nvPr/>
        </p:nvCxnSpPr>
        <p:spPr>
          <a:xfrm rot="16200000" flipH="1">
            <a:off x="4208178" y="-2481384"/>
            <a:ext cx="338554" cy="6987207"/>
          </a:xfrm>
          <a:prstGeom prst="bentConnector3">
            <a:avLst>
              <a:gd name="adj1" fmla="val -67522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5496" y="3159426"/>
            <a:ext cx="3722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단</a:t>
            </a:r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점</a:t>
            </a:r>
            <a:r>
              <a:rPr lang="en-US" altLang="ko-KR" sz="2400" b="1" dirty="0" smtClean="0"/>
              <a:t>: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ko-KR" altLang="en-US" sz="2400" b="1" dirty="0" smtClean="0"/>
              <a:t>등록할 품목이 많을 경우 하나씩 입력해야 하므로 시간이 오래 걸린다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1427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▣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품목입고관리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입고목록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1700808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6" y="1700807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29972" y="1700807"/>
            <a:ext cx="1116000" cy="277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6096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1294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</a:t>
            </a:r>
            <a:r>
              <a:rPr lang="ko-KR" altLang="en-US" sz="1600" b="1" dirty="0"/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9306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5660302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2350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7775488" y="1696791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입고일자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3571348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10755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9656" y="4107556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품목코</a:t>
            </a:r>
            <a:r>
              <a:rPr lang="ko-KR" altLang="en-US" sz="1600" b="1" dirty="0"/>
              <a:t>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29972" y="4107556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60964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1294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수불단위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459306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단가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030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8251" y="4694628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279656" y="2010296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29972" y="2010296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096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294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306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0302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350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75488" y="2006280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656" y="2333852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29972" y="2333852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멸치분말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096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1294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9306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60302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2350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75488" y="232983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656" y="2643342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9972" y="2643342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096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294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306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60302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350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75488" y="263932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102" y="4105211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총금</a:t>
            </a:r>
            <a:r>
              <a:rPr lang="ko-KR" altLang="en-US" sz="1600" b="1" dirty="0" err="1"/>
              <a:t>액</a:t>
            </a:r>
            <a:endParaRPr lang="ko-KR" altLang="en-US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7779834" y="410286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검사방법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9656" y="4417045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29972" y="4417045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60964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294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306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302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27102" y="4414700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4,500,000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79834" y="441235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서류검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43327" y="4694628"/>
            <a:ext cx="1098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/>
              <a:t>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68742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입고담당자</a:t>
            </a:r>
            <a:endParaRPr lang="ko-KR" altLang="en-US" sz="16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75511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</a:t>
            </a:r>
            <a:r>
              <a:rPr lang="ko-KR" altLang="en-US" sz="1600" b="1" dirty="0"/>
              <a:t>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8251" y="5004118"/>
            <a:ext cx="1032737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㈜백설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43327" y="5004118"/>
            <a:ext cx="1098000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8742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75511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768" y="1355575"/>
            <a:ext cx="8748464" cy="37890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99137" y="1468992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입고등록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266" y="2040836"/>
            <a:ext cx="8237190" cy="2376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94784" y="1111349"/>
            <a:ext cx="8748464" cy="3014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28384" y="1227843"/>
            <a:ext cx="2396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60999" y="1165421"/>
            <a:ext cx="152391" cy="1708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581018" y="1126175"/>
            <a:ext cx="239615" cy="239615"/>
            <a:chOff x="8533393" y="1154750"/>
            <a:chExt cx="239615" cy="239615"/>
          </a:xfrm>
        </p:grpSpPr>
        <p:sp>
          <p:nvSpPr>
            <p:cNvPr id="85" name="직사각형 84"/>
            <p:cNvSpPr/>
            <p:nvPr/>
          </p:nvSpPr>
          <p:spPr>
            <a:xfrm rot="18750471">
              <a:off x="8533369" y="125169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2658024">
              <a:off x="8533393" y="1259071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169542" y="1584017"/>
            <a:ext cx="1701574" cy="285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품목정보 불러오기</a:t>
            </a:r>
            <a:endParaRPr lang="ko-KR" altLang="en-US" sz="1400" b="1"/>
          </a:p>
        </p:txBody>
      </p:sp>
      <p:sp>
        <p:nvSpPr>
          <p:cNvPr id="87" name="직사각형 86"/>
          <p:cNvSpPr/>
          <p:nvPr/>
        </p:nvSpPr>
        <p:spPr>
          <a:xfrm>
            <a:off x="447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품목코</a:t>
            </a:r>
            <a:r>
              <a:rPr lang="ko-KR" altLang="en-US" sz="1400" b="1" dirty="0"/>
              <a:t>드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361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품목명</a:t>
            </a:r>
            <a:endParaRPr lang="ko-KR" altLang="en-US" sz="1400" b="1" dirty="0"/>
          </a:p>
        </p:txBody>
      </p:sp>
      <p:sp>
        <p:nvSpPr>
          <p:cNvPr id="89" name="직사각형 88"/>
          <p:cNvSpPr/>
          <p:nvPr/>
        </p:nvSpPr>
        <p:spPr>
          <a:xfrm>
            <a:off x="2276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품목유형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>
            <a:off x="3190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단위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>
            <a:off x="41048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단가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5019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입고수량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5933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현재고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924124" y="1584017"/>
            <a:ext cx="383631" cy="285085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+</a:t>
            </a:r>
            <a:endParaRPr lang="ko-KR" altLang="en-US" sz="3200" b="1" dirty="0"/>
          </a:p>
        </p:txBody>
      </p:sp>
      <p:sp>
        <p:nvSpPr>
          <p:cNvPr id="95" name="직사각형 94"/>
          <p:cNvSpPr/>
          <p:nvPr/>
        </p:nvSpPr>
        <p:spPr>
          <a:xfrm>
            <a:off x="8361445" y="1584017"/>
            <a:ext cx="383631" cy="285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-</a:t>
            </a:r>
            <a:endParaRPr lang="ko-KR" altLang="en-US" sz="3200" b="1" dirty="0"/>
          </a:p>
        </p:txBody>
      </p:sp>
      <p:sp>
        <p:nvSpPr>
          <p:cNvPr id="97" name="직사각형 96"/>
          <p:cNvSpPr/>
          <p:nvPr/>
        </p:nvSpPr>
        <p:spPr>
          <a:xfrm>
            <a:off x="6848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총금</a:t>
            </a:r>
            <a:r>
              <a:rPr lang="ko-KR" altLang="en-US" sz="1400" b="1" dirty="0" err="1"/>
              <a:t>액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>
            <a:off x="7762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거래처</a:t>
            </a:r>
            <a:endParaRPr lang="ko-KR" altLang="en-US" sz="1400" b="1" dirty="0"/>
          </a:p>
        </p:txBody>
      </p:sp>
      <p:sp>
        <p:nvSpPr>
          <p:cNvPr id="99" name="직사각형 98"/>
          <p:cNvSpPr/>
          <p:nvPr/>
        </p:nvSpPr>
        <p:spPr>
          <a:xfrm>
            <a:off x="447252" y="2682416"/>
            <a:ext cx="1332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창고</a:t>
            </a:r>
            <a:r>
              <a:rPr lang="ko-KR" altLang="en-US" sz="1400" b="1" dirty="0" err="1"/>
              <a:t>명</a:t>
            </a:r>
            <a:endParaRPr lang="ko-KR" altLang="en-US" sz="1400" b="1" dirty="0"/>
          </a:p>
        </p:txBody>
      </p:sp>
      <p:sp>
        <p:nvSpPr>
          <p:cNvPr id="100" name="직사각형 99"/>
          <p:cNvSpPr/>
          <p:nvPr/>
        </p:nvSpPr>
        <p:spPr>
          <a:xfrm>
            <a:off x="1790192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담당자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447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61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76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90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048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9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33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48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762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186901" y="1349749"/>
            <a:ext cx="661151" cy="652731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아래쪽 화살표 114"/>
          <p:cNvSpPr/>
          <p:nvPr/>
        </p:nvSpPr>
        <p:spPr>
          <a:xfrm rot="13774139">
            <a:off x="5744347" y="1688014"/>
            <a:ext cx="532192" cy="878790"/>
          </a:xfrm>
          <a:prstGeom prst="downArrow">
            <a:avLst>
              <a:gd name="adj1" fmla="val 50000"/>
              <a:gd name="adj2" fmla="val 652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47252" y="2987217"/>
            <a:ext cx="1332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1790192" y="2987217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3102157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입고일자</a:t>
            </a:r>
            <a:endParaRPr lang="ko-KR" altLang="en-US" sz="14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3102157" y="2987216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48643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11036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이등변 삼각형 123"/>
          <p:cNvSpPr/>
          <p:nvPr/>
        </p:nvSpPr>
        <p:spPr>
          <a:xfrm flipV="1">
            <a:off x="1502161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 flipV="1">
            <a:off x="4179100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68677" y="2973965"/>
            <a:ext cx="5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체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240815" y="2973965"/>
            <a:ext cx="101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385452" y="4664072"/>
            <a:ext cx="1089747" cy="264165"/>
          </a:xfrm>
          <a:prstGeom prst="rect">
            <a:avLst/>
          </a:prstGeom>
          <a:solidFill>
            <a:srgbClr val="B5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7564896" y="4664072"/>
            <a:ext cx="1089747" cy="264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취소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89199" y="2699416"/>
            <a:ext cx="281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err="1" smtClean="0"/>
              <a:t>총금액은</a:t>
            </a:r>
            <a:r>
              <a:rPr lang="ko-KR" altLang="en-US" sz="1400" i="1" dirty="0" smtClean="0"/>
              <a:t> 기본값으로 </a:t>
            </a:r>
            <a:r>
              <a:rPr lang="en-US" altLang="ko-KR" sz="1400" i="1" dirty="0" smtClean="0"/>
              <a:t>0</a:t>
            </a:r>
            <a:r>
              <a:rPr lang="ko-KR" altLang="en-US" sz="1400" i="1" dirty="0" smtClean="0"/>
              <a:t>으로 출력</a:t>
            </a:r>
            <a:endParaRPr lang="ko-KR" altLang="en-US" sz="1400" i="1" dirty="0"/>
          </a:p>
        </p:txBody>
      </p:sp>
    </p:spTree>
    <p:extLst>
      <p:ext uri="{BB962C8B-B14F-4D97-AF65-F5344CB8AC3E}">
        <p14:creationId xmlns="" xmlns:p14="http://schemas.microsoft.com/office/powerpoint/2010/main" val="33927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▣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품목입고관리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입고목록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1700808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6" y="1700807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29972" y="1700807"/>
            <a:ext cx="1116000" cy="277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6096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1294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</a:t>
            </a:r>
            <a:r>
              <a:rPr lang="ko-KR" altLang="en-US" sz="1600" b="1" dirty="0"/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9306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5660302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2350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7775488" y="1696791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입고일자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3571348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10755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9656" y="4107556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품목코</a:t>
            </a:r>
            <a:r>
              <a:rPr lang="ko-KR" altLang="en-US" sz="1600" b="1" dirty="0"/>
              <a:t>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29972" y="4107556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60964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1294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수불단위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459306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단가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030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8251" y="4694628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279656" y="2010296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29972" y="2010296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096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294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306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0302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350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75488" y="2006280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656" y="2333852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29972" y="2333852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멸치분말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096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1294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9306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60302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2350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75488" y="232983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656" y="2643342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9972" y="2643342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096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294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306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60302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350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75488" y="263932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102" y="4105211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총금</a:t>
            </a:r>
            <a:r>
              <a:rPr lang="ko-KR" altLang="en-US" sz="1600" b="1" dirty="0" err="1"/>
              <a:t>액</a:t>
            </a:r>
            <a:endParaRPr lang="ko-KR" altLang="en-US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7779834" y="410286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검사방법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9656" y="4417045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29972" y="4417045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60964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294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306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302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27102" y="4414700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4,500,000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79834" y="441235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서류검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43327" y="4694628"/>
            <a:ext cx="1098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/>
              <a:t>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68742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입고담당자</a:t>
            </a:r>
            <a:endParaRPr lang="ko-KR" altLang="en-US" sz="16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75511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</a:t>
            </a:r>
            <a:r>
              <a:rPr lang="ko-KR" altLang="en-US" sz="1600" b="1" dirty="0"/>
              <a:t>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8251" y="5004118"/>
            <a:ext cx="1032737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㈜백설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43327" y="5004118"/>
            <a:ext cx="1098000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8742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75511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768" y="1355575"/>
            <a:ext cx="8748464" cy="37890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99137" y="1468992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입고등록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266" y="2040836"/>
            <a:ext cx="8237190" cy="2376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94784" y="1111349"/>
            <a:ext cx="8748464" cy="3014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28384" y="1227843"/>
            <a:ext cx="2396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60999" y="1165421"/>
            <a:ext cx="152391" cy="1708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581018" y="1126175"/>
            <a:ext cx="239615" cy="239615"/>
            <a:chOff x="8533393" y="1154750"/>
            <a:chExt cx="239615" cy="239615"/>
          </a:xfrm>
        </p:grpSpPr>
        <p:sp>
          <p:nvSpPr>
            <p:cNvPr id="85" name="직사각형 84"/>
            <p:cNvSpPr/>
            <p:nvPr/>
          </p:nvSpPr>
          <p:spPr>
            <a:xfrm rot="18750471">
              <a:off x="8533369" y="125169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2658024">
              <a:off x="8533393" y="1259071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169542" y="1584017"/>
            <a:ext cx="1701574" cy="285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품목정보 불러오기</a:t>
            </a:r>
            <a:endParaRPr lang="ko-KR" altLang="en-US" sz="1400" b="1"/>
          </a:p>
        </p:txBody>
      </p:sp>
      <p:sp>
        <p:nvSpPr>
          <p:cNvPr id="87" name="직사각형 86"/>
          <p:cNvSpPr/>
          <p:nvPr/>
        </p:nvSpPr>
        <p:spPr>
          <a:xfrm>
            <a:off x="447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품목코</a:t>
            </a:r>
            <a:r>
              <a:rPr lang="ko-KR" altLang="en-US" sz="1400" b="1" dirty="0"/>
              <a:t>드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361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품목명</a:t>
            </a:r>
            <a:endParaRPr lang="ko-KR" altLang="en-US" sz="1400" b="1" dirty="0"/>
          </a:p>
        </p:txBody>
      </p:sp>
      <p:sp>
        <p:nvSpPr>
          <p:cNvPr id="89" name="직사각형 88"/>
          <p:cNvSpPr/>
          <p:nvPr/>
        </p:nvSpPr>
        <p:spPr>
          <a:xfrm>
            <a:off x="2276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품목유형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>
            <a:off x="3190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단위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>
            <a:off x="41048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단가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5019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입고수량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5933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현재고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924124" y="1584017"/>
            <a:ext cx="383631" cy="285085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+</a:t>
            </a:r>
            <a:endParaRPr lang="ko-KR" altLang="en-US" sz="3200" b="1" dirty="0"/>
          </a:p>
        </p:txBody>
      </p:sp>
      <p:sp>
        <p:nvSpPr>
          <p:cNvPr id="95" name="직사각형 94"/>
          <p:cNvSpPr/>
          <p:nvPr/>
        </p:nvSpPr>
        <p:spPr>
          <a:xfrm>
            <a:off x="8361445" y="1584017"/>
            <a:ext cx="383631" cy="285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-</a:t>
            </a:r>
            <a:endParaRPr lang="ko-KR" altLang="en-US" sz="3200" b="1" dirty="0"/>
          </a:p>
        </p:txBody>
      </p:sp>
      <p:sp>
        <p:nvSpPr>
          <p:cNvPr id="97" name="직사각형 96"/>
          <p:cNvSpPr/>
          <p:nvPr/>
        </p:nvSpPr>
        <p:spPr>
          <a:xfrm>
            <a:off x="6848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총금</a:t>
            </a:r>
            <a:r>
              <a:rPr lang="ko-KR" altLang="en-US" sz="1400" b="1" dirty="0" err="1"/>
              <a:t>액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>
            <a:off x="7762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거래처</a:t>
            </a:r>
            <a:endParaRPr lang="ko-KR" altLang="en-US" sz="1400" b="1" dirty="0"/>
          </a:p>
        </p:txBody>
      </p:sp>
      <p:sp>
        <p:nvSpPr>
          <p:cNvPr id="99" name="직사각형 98"/>
          <p:cNvSpPr/>
          <p:nvPr/>
        </p:nvSpPr>
        <p:spPr>
          <a:xfrm>
            <a:off x="447252" y="2682416"/>
            <a:ext cx="1324942" cy="29154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창고</a:t>
            </a:r>
            <a:r>
              <a:rPr lang="ko-KR" altLang="en-US" sz="1400" b="1" dirty="0" err="1"/>
              <a:t>명</a:t>
            </a:r>
            <a:endParaRPr lang="ko-KR" altLang="en-US" sz="1400" b="1" dirty="0"/>
          </a:p>
        </p:txBody>
      </p:sp>
      <p:sp>
        <p:nvSpPr>
          <p:cNvPr id="101" name="직사각형 100"/>
          <p:cNvSpPr/>
          <p:nvPr/>
        </p:nvSpPr>
        <p:spPr>
          <a:xfrm>
            <a:off x="2276052" y="2682416"/>
            <a:ext cx="1224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입고일자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447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61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76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90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048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9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33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48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762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47252" y="3000468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361652" y="3000468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276052" y="3000468"/>
            <a:ext cx="1224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186901" y="1349749"/>
            <a:ext cx="661151" cy="652731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아래쪽 화살표 114"/>
          <p:cNvSpPr/>
          <p:nvPr/>
        </p:nvSpPr>
        <p:spPr>
          <a:xfrm rot="13774139">
            <a:off x="5744347" y="1688014"/>
            <a:ext cx="532192" cy="878790"/>
          </a:xfrm>
          <a:prstGeom prst="downArrow">
            <a:avLst>
              <a:gd name="adj1" fmla="val 50000"/>
              <a:gd name="adj2" fmla="val 652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651506" y="653741"/>
            <a:ext cx="6785688" cy="3723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669773" y="662610"/>
            <a:ext cx="6758609" cy="34455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7497663" y="807616"/>
            <a:ext cx="2396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7830278" y="745194"/>
            <a:ext cx="152391" cy="1708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8050297" y="705948"/>
            <a:ext cx="239615" cy="239615"/>
            <a:chOff x="8533393" y="1154750"/>
            <a:chExt cx="239615" cy="239615"/>
          </a:xfrm>
        </p:grpSpPr>
        <p:sp>
          <p:nvSpPr>
            <p:cNvPr id="120" name="직사각형 119"/>
            <p:cNvSpPr/>
            <p:nvPr/>
          </p:nvSpPr>
          <p:spPr>
            <a:xfrm rot="18750471">
              <a:off x="8533369" y="125169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2658024">
              <a:off x="8533393" y="1259071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772194" y="1042729"/>
            <a:ext cx="226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♠</a:t>
            </a:r>
            <a:r>
              <a:rPr lang="ko-KR" altLang="en-US" sz="2400" b="1" dirty="0" smtClean="0"/>
              <a:t> 품목리스트</a:t>
            </a:r>
            <a:endParaRPr lang="ko-KR" altLang="en-US" sz="2400" b="1" dirty="0"/>
          </a:p>
        </p:txBody>
      </p:sp>
      <p:sp>
        <p:nvSpPr>
          <p:cNvPr id="77" name="직사각형 76"/>
          <p:cNvSpPr/>
          <p:nvPr/>
        </p:nvSpPr>
        <p:spPr>
          <a:xfrm>
            <a:off x="1802295" y="1656522"/>
            <a:ext cx="6440557" cy="2204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831700" y="1683066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품목코</a:t>
            </a:r>
            <a:r>
              <a:rPr lang="ko-KR" altLang="en-US" sz="1400" b="1" dirty="0"/>
              <a:t>드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2739474" y="1676440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품목명</a:t>
            </a:r>
            <a:endParaRPr lang="ko-KR" altLang="en-US" sz="14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3653874" y="1676440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품목유형</a:t>
            </a:r>
            <a:endParaRPr lang="ko-KR" altLang="en-US" sz="1400" b="1" dirty="0"/>
          </a:p>
        </p:txBody>
      </p:sp>
      <p:sp>
        <p:nvSpPr>
          <p:cNvPr id="126" name="직사각형 125"/>
          <p:cNvSpPr/>
          <p:nvPr/>
        </p:nvSpPr>
        <p:spPr>
          <a:xfrm>
            <a:off x="4568274" y="1676440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단위</a:t>
            </a:r>
            <a:endParaRPr lang="ko-KR" altLang="en-US" sz="14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5482674" y="1676440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단가</a:t>
            </a:r>
            <a:endParaRPr lang="ko-KR" altLang="en-US" sz="14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6397075" y="1676440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거래처</a:t>
            </a:r>
            <a:endParaRPr lang="ko-KR" altLang="en-US" sz="1400" b="1" dirty="0"/>
          </a:p>
        </p:txBody>
      </p:sp>
      <p:sp>
        <p:nvSpPr>
          <p:cNvPr id="129" name="직사각형 128"/>
          <p:cNvSpPr/>
          <p:nvPr/>
        </p:nvSpPr>
        <p:spPr>
          <a:xfrm>
            <a:off x="7311476" y="1676440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비고</a:t>
            </a:r>
            <a:endParaRPr lang="ko-KR" altLang="en-US" sz="14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1831700" y="2001119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ITEM01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739474" y="199449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쌀가</a:t>
            </a:r>
            <a:r>
              <a:rPr lang="ko-KR" altLang="en-US" sz="1400" b="1" dirty="0">
                <a:solidFill>
                  <a:schemeClr val="tx1"/>
                </a:solidFill>
              </a:rPr>
              <a:t>루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653874" y="199449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원재료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568274" y="199449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Kg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482674" y="199449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4500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397075" y="199449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㈜백설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311476" y="199449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없음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831700" y="2319172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ITEM02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739474" y="2312546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멸치분말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653874" y="2312546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반제품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568274" y="2312546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86435" y="3001506"/>
            <a:ext cx="1165072" cy="228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/>
          <p:cNvSpPr/>
          <p:nvPr/>
        </p:nvSpPr>
        <p:spPr>
          <a:xfrm>
            <a:off x="5482674" y="2312546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150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397075" y="2312546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태화물</a:t>
            </a:r>
            <a:r>
              <a:rPr lang="ko-KR" altLang="en-US" sz="1400" b="1" dirty="0" err="1">
                <a:solidFill>
                  <a:schemeClr val="tx1"/>
                </a:solidFill>
              </a:rPr>
              <a:t>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311476" y="2312546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없음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831700" y="2637224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ITEM03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739474" y="2630598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포장용기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653874" y="2630598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부재료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568274" y="2630598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482674" y="2630598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6397075" y="2630598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제일용</a:t>
            </a:r>
            <a:r>
              <a:rPr lang="ko-KR" altLang="en-US" sz="1400" b="1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7311476" y="2630598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없음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831700" y="2955276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ITEM04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739474" y="2948650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양파분</a:t>
            </a:r>
            <a:r>
              <a:rPr lang="ko-KR" altLang="en-US" sz="1400" b="1" dirty="0">
                <a:solidFill>
                  <a:schemeClr val="tx1"/>
                </a:solidFill>
              </a:rPr>
              <a:t>말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3653874" y="2948650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부재료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568274" y="2948650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Kg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482674" y="2948650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120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397075" y="2948650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태화물산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311476" y="2948650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없음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831700" y="3273328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ITEM05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739474" y="3266702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파건더</a:t>
            </a:r>
            <a:r>
              <a:rPr lang="ko-KR" altLang="en-US" sz="1400" b="1" dirty="0" err="1">
                <a:solidFill>
                  <a:schemeClr val="tx1"/>
                </a:solidFill>
              </a:rPr>
              <a:t>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653874" y="3266702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부재료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568274" y="3266702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Kg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5482674" y="3266702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397075" y="3266702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산들애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0" name="이등변 삼각형 179"/>
          <p:cNvSpPr/>
          <p:nvPr/>
        </p:nvSpPr>
        <p:spPr>
          <a:xfrm flipV="1">
            <a:off x="1502161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868677" y="2973965"/>
            <a:ext cx="5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체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7311476" y="3266702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없음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802294" y="2915477"/>
            <a:ext cx="6440557" cy="371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아래쪽 화살표 165"/>
          <p:cNvSpPr/>
          <p:nvPr/>
        </p:nvSpPr>
        <p:spPr>
          <a:xfrm rot="13774139">
            <a:off x="1276820" y="2974466"/>
            <a:ext cx="532192" cy="878790"/>
          </a:xfrm>
          <a:prstGeom prst="downArrow">
            <a:avLst>
              <a:gd name="adj1" fmla="val 50000"/>
              <a:gd name="adj2" fmla="val 65203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385452" y="4664072"/>
            <a:ext cx="1089747" cy="264165"/>
          </a:xfrm>
          <a:prstGeom prst="rect">
            <a:avLst/>
          </a:prstGeom>
          <a:solidFill>
            <a:srgbClr val="B5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저장</a:t>
            </a:r>
            <a:endParaRPr lang="ko-KR" altLang="en-US" sz="1400" b="1" dirty="0"/>
          </a:p>
        </p:txBody>
      </p:sp>
      <p:sp>
        <p:nvSpPr>
          <p:cNvPr id="167" name="직사각형 166"/>
          <p:cNvSpPr/>
          <p:nvPr/>
        </p:nvSpPr>
        <p:spPr>
          <a:xfrm>
            <a:off x="7564896" y="4664072"/>
            <a:ext cx="1089747" cy="264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취소</a:t>
            </a:r>
            <a:endParaRPr lang="ko-KR" altLang="en-US" sz="1400" b="1" dirty="0"/>
          </a:p>
        </p:txBody>
      </p:sp>
      <p:sp>
        <p:nvSpPr>
          <p:cNvPr id="168" name="직사각형 167"/>
          <p:cNvSpPr/>
          <p:nvPr/>
        </p:nvSpPr>
        <p:spPr>
          <a:xfrm>
            <a:off x="1831700" y="1992609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ITEM01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9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▣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품목입고관리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입고목록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1700808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6" y="1700807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29972" y="1700807"/>
            <a:ext cx="1116000" cy="277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6096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1294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</a:t>
            </a:r>
            <a:r>
              <a:rPr lang="ko-KR" altLang="en-US" sz="1600" b="1" dirty="0"/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9306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5660302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2350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7775488" y="1696791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입고일자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3571348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10755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9656" y="4107556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품목코</a:t>
            </a:r>
            <a:r>
              <a:rPr lang="ko-KR" altLang="en-US" sz="1600" b="1" dirty="0"/>
              <a:t>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29972" y="4107556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60964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1294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수불단위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459306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단가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030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8251" y="4694628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279656" y="2010296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29972" y="2010296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096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294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306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0302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350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75488" y="2006280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656" y="2333852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29972" y="2333852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멸치분말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096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1294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9306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60302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2350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75488" y="232983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656" y="2643342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9972" y="2643342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096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294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306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60302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350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75488" y="263932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102" y="4105211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총금</a:t>
            </a:r>
            <a:r>
              <a:rPr lang="ko-KR" altLang="en-US" sz="1600" b="1" dirty="0" err="1"/>
              <a:t>액</a:t>
            </a:r>
            <a:endParaRPr lang="ko-KR" altLang="en-US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7779834" y="410286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검사방법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9656" y="4417045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29972" y="4417045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60964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294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306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302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27102" y="4414700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4,500,000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79834" y="441235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서류검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43327" y="4694628"/>
            <a:ext cx="1098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/>
              <a:t>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68742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입고담당자</a:t>
            </a:r>
            <a:endParaRPr lang="ko-KR" altLang="en-US" sz="16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75511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</a:t>
            </a:r>
            <a:r>
              <a:rPr lang="ko-KR" altLang="en-US" sz="1600" b="1" dirty="0"/>
              <a:t>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8251" y="5004118"/>
            <a:ext cx="1032737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㈜백설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43327" y="5004118"/>
            <a:ext cx="1098000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8742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75511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768" y="1355575"/>
            <a:ext cx="8748464" cy="37890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99137" y="1468992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입고등록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266" y="2040835"/>
            <a:ext cx="8237190" cy="2343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94784" y="1111349"/>
            <a:ext cx="8748464" cy="3014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28384" y="1227843"/>
            <a:ext cx="2396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60999" y="1165421"/>
            <a:ext cx="152391" cy="1708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581018" y="1126175"/>
            <a:ext cx="239615" cy="239615"/>
            <a:chOff x="8533393" y="1154750"/>
            <a:chExt cx="239615" cy="239615"/>
          </a:xfrm>
        </p:grpSpPr>
        <p:sp>
          <p:nvSpPr>
            <p:cNvPr id="85" name="직사각형 84"/>
            <p:cNvSpPr/>
            <p:nvPr/>
          </p:nvSpPr>
          <p:spPr>
            <a:xfrm rot="18750471">
              <a:off x="8533369" y="125169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2658024">
              <a:off x="8533393" y="1259071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169542" y="1584017"/>
            <a:ext cx="1701574" cy="285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품목정보 불러오기</a:t>
            </a:r>
            <a:endParaRPr lang="ko-KR" altLang="en-US" sz="1400" b="1"/>
          </a:p>
        </p:txBody>
      </p:sp>
      <p:sp>
        <p:nvSpPr>
          <p:cNvPr id="87" name="직사각형 86"/>
          <p:cNvSpPr/>
          <p:nvPr/>
        </p:nvSpPr>
        <p:spPr>
          <a:xfrm>
            <a:off x="447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품목코</a:t>
            </a:r>
            <a:r>
              <a:rPr lang="ko-KR" altLang="en-US" sz="1400" b="1" dirty="0"/>
              <a:t>드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361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품목명</a:t>
            </a:r>
            <a:endParaRPr lang="ko-KR" altLang="en-US" sz="1400" b="1" dirty="0"/>
          </a:p>
        </p:txBody>
      </p:sp>
      <p:sp>
        <p:nvSpPr>
          <p:cNvPr id="89" name="직사각형 88"/>
          <p:cNvSpPr/>
          <p:nvPr/>
        </p:nvSpPr>
        <p:spPr>
          <a:xfrm>
            <a:off x="2276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품목유형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>
            <a:off x="3190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단위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>
            <a:off x="41048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단가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5019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입고수량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5933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현재고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924124" y="1584017"/>
            <a:ext cx="383631" cy="285085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+</a:t>
            </a:r>
            <a:endParaRPr lang="ko-KR" altLang="en-US" sz="3200" b="1" dirty="0"/>
          </a:p>
        </p:txBody>
      </p:sp>
      <p:sp>
        <p:nvSpPr>
          <p:cNvPr id="95" name="직사각형 94"/>
          <p:cNvSpPr/>
          <p:nvPr/>
        </p:nvSpPr>
        <p:spPr>
          <a:xfrm>
            <a:off x="8361445" y="1584017"/>
            <a:ext cx="383631" cy="285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-</a:t>
            </a:r>
            <a:endParaRPr lang="ko-KR" altLang="en-US" sz="3200" b="1" dirty="0"/>
          </a:p>
        </p:txBody>
      </p:sp>
      <p:sp>
        <p:nvSpPr>
          <p:cNvPr id="97" name="직사각형 96"/>
          <p:cNvSpPr/>
          <p:nvPr/>
        </p:nvSpPr>
        <p:spPr>
          <a:xfrm>
            <a:off x="6848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총금</a:t>
            </a:r>
            <a:r>
              <a:rPr lang="ko-KR" altLang="en-US" sz="1400" b="1" dirty="0" err="1"/>
              <a:t>액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>
            <a:off x="7762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거래처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447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ITEM04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61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양파분</a:t>
            </a:r>
            <a:r>
              <a:rPr lang="ko-KR" altLang="en-US" sz="1400" b="1" dirty="0">
                <a:solidFill>
                  <a:srgbClr val="FF0000"/>
                </a:solidFill>
              </a:rPr>
              <a:t>말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276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부재료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90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048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120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9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33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48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762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태화물</a:t>
            </a:r>
            <a:r>
              <a:rPr lang="ko-KR" altLang="en-US" sz="1400" b="1" dirty="0" err="1">
                <a:solidFill>
                  <a:srgbClr val="FF0000"/>
                </a:solidFill>
              </a:rPr>
              <a:t>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47252" y="2682416"/>
            <a:ext cx="1332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창고</a:t>
            </a:r>
            <a:r>
              <a:rPr lang="ko-KR" altLang="en-US" sz="1400" b="1" dirty="0" err="1"/>
              <a:t>명</a:t>
            </a:r>
            <a:endParaRPr lang="ko-KR" altLang="en-US" sz="14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1790192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담당자</a:t>
            </a:r>
            <a:endParaRPr lang="ko-KR" altLang="en-US" sz="14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447252" y="2987217"/>
            <a:ext cx="1332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790192" y="2987217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7" name="직사각형 166"/>
          <p:cNvSpPr/>
          <p:nvPr/>
        </p:nvSpPr>
        <p:spPr>
          <a:xfrm>
            <a:off x="3102157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입고일자</a:t>
            </a:r>
            <a:endParaRPr lang="ko-KR" altLang="en-US" sz="1400" b="1" dirty="0"/>
          </a:p>
        </p:txBody>
      </p:sp>
      <p:sp>
        <p:nvSpPr>
          <p:cNvPr id="168" name="직사각형 167"/>
          <p:cNvSpPr/>
          <p:nvPr/>
        </p:nvSpPr>
        <p:spPr>
          <a:xfrm>
            <a:off x="3102157" y="2987216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48643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11036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flipV="1">
            <a:off x="1502161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이등변 삼각형 173"/>
          <p:cNvSpPr/>
          <p:nvPr/>
        </p:nvSpPr>
        <p:spPr>
          <a:xfrm flipV="1">
            <a:off x="4179100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868677" y="2973965"/>
            <a:ext cx="5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체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240815" y="2973965"/>
            <a:ext cx="101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385452" y="4664072"/>
            <a:ext cx="1089747" cy="264165"/>
          </a:xfrm>
          <a:prstGeom prst="rect">
            <a:avLst/>
          </a:prstGeom>
          <a:solidFill>
            <a:srgbClr val="B5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저장</a:t>
            </a:r>
            <a:endParaRPr lang="ko-KR" altLang="en-US" sz="14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7564896" y="4664072"/>
            <a:ext cx="1089747" cy="264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취소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23003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▣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품목입고관리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입고목록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1700808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6" y="1700807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29972" y="1700807"/>
            <a:ext cx="1116000" cy="277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6096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1294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</a:t>
            </a:r>
            <a:r>
              <a:rPr lang="ko-KR" altLang="en-US" sz="1600" b="1" dirty="0"/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9306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5660302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2350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7775488" y="1696791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입고일자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3571348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10755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9656" y="4107556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품목코</a:t>
            </a:r>
            <a:r>
              <a:rPr lang="ko-KR" altLang="en-US" sz="1600" b="1" dirty="0"/>
              <a:t>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29972" y="4107556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60964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1294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수불단위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459306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단가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030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8251" y="4694628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279656" y="2010296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29972" y="2010296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096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294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306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0302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350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75488" y="2006280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656" y="2333852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29972" y="2333852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멸치분말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096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1294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9306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60302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2350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75488" y="232983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656" y="2643342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9972" y="2643342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096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294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306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60302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350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75488" y="263932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102" y="4105211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총금</a:t>
            </a:r>
            <a:r>
              <a:rPr lang="ko-KR" altLang="en-US" sz="1600" b="1" dirty="0" err="1"/>
              <a:t>액</a:t>
            </a:r>
            <a:endParaRPr lang="ko-KR" altLang="en-US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7779834" y="410286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검사방법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9656" y="4417045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29972" y="4417045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60964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294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306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302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27102" y="4414700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4,500,000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79834" y="441235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서류검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43327" y="4694628"/>
            <a:ext cx="1098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/>
              <a:t>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68742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입고담당자</a:t>
            </a:r>
            <a:endParaRPr lang="ko-KR" altLang="en-US" sz="16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75511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</a:t>
            </a:r>
            <a:r>
              <a:rPr lang="ko-KR" altLang="en-US" sz="1600" b="1" dirty="0"/>
              <a:t>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8251" y="5004118"/>
            <a:ext cx="1032737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㈜백설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43327" y="5004118"/>
            <a:ext cx="1098000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8742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75511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768" y="1355575"/>
            <a:ext cx="8748464" cy="37890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99137" y="1468992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입고등록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266" y="2054087"/>
            <a:ext cx="8237190" cy="2369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94784" y="1111349"/>
            <a:ext cx="8748464" cy="3014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28384" y="1227843"/>
            <a:ext cx="2396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60999" y="1165421"/>
            <a:ext cx="152391" cy="1708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581018" y="1126175"/>
            <a:ext cx="239615" cy="239615"/>
            <a:chOff x="8533393" y="1154750"/>
            <a:chExt cx="239615" cy="239615"/>
          </a:xfrm>
        </p:grpSpPr>
        <p:sp>
          <p:nvSpPr>
            <p:cNvPr id="85" name="직사각형 84"/>
            <p:cNvSpPr/>
            <p:nvPr/>
          </p:nvSpPr>
          <p:spPr>
            <a:xfrm rot="18750471">
              <a:off x="8533369" y="125169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2658024">
              <a:off x="8533393" y="1259071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169542" y="1584017"/>
            <a:ext cx="1701574" cy="285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품목정보 불러오기</a:t>
            </a:r>
            <a:endParaRPr lang="ko-KR" altLang="en-US" sz="1400" b="1"/>
          </a:p>
        </p:txBody>
      </p:sp>
      <p:sp>
        <p:nvSpPr>
          <p:cNvPr id="87" name="직사각형 86"/>
          <p:cNvSpPr/>
          <p:nvPr/>
        </p:nvSpPr>
        <p:spPr>
          <a:xfrm>
            <a:off x="447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품목코</a:t>
            </a:r>
            <a:r>
              <a:rPr lang="ko-KR" altLang="en-US" sz="1400" b="1" dirty="0"/>
              <a:t>드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361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품목명</a:t>
            </a:r>
            <a:endParaRPr lang="ko-KR" altLang="en-US" sz="1400" b="1" dirty="0"/>
          </a:p>
        </p:txBody>
      </p:sp>
      <p:sp>
        <p:nvSpPr>
          <p:cNvPr id="89" name="직사각형 88"/>
          <p:cNvSpPr/>
          <p:nvPr/>
        </p:nvSpPr>
        <p:spPr>
          <a:xfrm>
            <a:off x="2276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품목유형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>
            <a:off x="3190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단위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>
            <a:off x="41048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단가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5019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입고수량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5933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현재고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924124" y="1584017"/>
            <a:ext cx="383631" cy="285085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+</a:t>
            </a:r>
            <a:endParaRPr lang="ko-KR" altLang="en-US" sz="3200" b="1" dirty="0"/>
          </a:p>
        </p:txBody>
      </p:sp>
      <p:sp>
        <p:nvSpPr>
          <p:cNvPr id="95" name="직사각형 94"/>
          <p:cNvSpPr/>
          <p:nvPr/>
        </p:nvSpPr>
        <p:spPr>
          <a:xfrm>
            <a:off x="8361445" y="1584017"/>
            <a:ext cx="383631" cy="285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-</a:t>
            </a:r>
            <a:endParaRPr lang="ko-KR" altLang="en-US" sz="3200" b="1" dirty="0"/>
          </a:p>
        </p:txBody>
      </p:sp>
      <p:sp>
        <p:nvSpPr>
          <p:cNvPr id="97" name="직사각형 96"/>
          <p:cNvSpPr/>
          <p:nvPr/>
        </p:nvSpPr>
        <p:spPr>
          <a:xfrm>
            <a:off x="6848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총금</a:t>
            </a:r>
            <a:r>
              <a:rPr lang="ko-KR" altLang="en-US" sz="1400" b="1" dirty="0" err="1"/>
              <a:t>액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>
            <a:off x="7762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거래처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447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ITEM04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61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양파분</a:t>
            </a:r>
            <a:r>
              <a:rPr lang="ko-KR" altLang="en-US" sz="1400" b="1" dirty="0">
                <a:solidFill>
                  <a:srgbClr val="FF0000"/>
                </a:solidFill>
              </a:rPr>
              <a:t>말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276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부재료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90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048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120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9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33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48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762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태화물</a:t>
            </a:r>
            <a:r>
              <a:rPr lang="ko-KR" altLang="en-US" sz="1400" b="1" dirty="0" err="1">
                <a:solidFill>
                  <a:srgbClr val="FF0000"/>
                </a:solidFill>
              </a:rPr>
              <a:t>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47252" y="2682416"/>
            <a:ext cx="1332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창고</a:t>
            </a:r>
            <a:r>
              <a:rPr lang="ko-KR" altLang="en-US" sz="1400" b="1" dirty="0" err="1"/>
              <a:t>명</a:t>
            </a:r>
            <a:endParaRPr lang="ko-KR" altLang="en-US" sz="14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1790192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담당자</a:t>
            </a:r>
            <a:endParaRPr lang="ko-KR" altLang="en-US" sz="14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447252" y="2987217"/>
            <a:ext cx="1332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790192" y="2987217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7" name="직사각형 166"/>
          <p:cNvSpPr/>
          <p:nvPr/>
        </p:nvSpPr>
        <p:spPr>
          <a:xfrm>
            <a:off x="3102157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입고일자</a:t>
            </a:r>
            <a:endParaRPr lang="ko-KR" altLang="en-US" sz="1400" b="1" dirty="0"/>
          </a:p>
        </p:txBody>
      </p:sp>
      <p:sp>
        <p:nvSpPr>
          <p:cNvPr id="168" name="직사각형 167"/>
          <p:cNvSpPr/>
          <p:nvPr/>
        </p:nvSpPr>
        <p:spPr>
          <a:xfrm>
            <a:off x="3102157" y="2987216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48643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11036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flipV="1">
            <a:off x="1502161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이등변 삼각형 173"/>
          <p:cNvSpPr/>
          <p:nvPr/>
        </p:nvSpPr>
        <p:spPr>
          <a:xfrm flipV="1">
            <a:off x="4179100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868677" y="2973965"/>
            <a:ext cx="5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체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240815" y="2973965"/>
            <a:ext cx="101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아래쪽 화살표 112"/>
          <p:cNvSpPr/>
          <p:nvPr/>
        </p:nvSpPr>
        <p:spPr>
          <a:xfrm rot="10617114">
            <a:off x="5274688" y="2668962"/>
            <a:ext cx="382911" cy="611992"/>
          </a:xfrm>
          <a:prstGeom prst="downArrow">
            <a:avLst>
              <a:gd name="adj1" fmla="val 50000"/>
              <a:gd name="adj2" fmla="val 56764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아래쪽 화살표 114"/>
          <p:cNvSpPr/>
          <p:nvPr/>
        </p:nvSpPr>
        <p:spPr>
          <a:xfrm rot="13404071">
            <a:off x="6642197" y="2681221"/>
            <a:ext cx="382911" cy="611992"/>
          </a:xfrm>
          <a:prstGeom prst="downArrow">
            <a:avLst>
              <a:gd name="adj1" fmla="val 50000"/>
              <a:gd name="adj2" fmla="val 5676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385452" y="4664072"/>
            <a:ext cx="1089747" cy="264165"/>
          </a:xfrm>
          <a:prstGeom prst="rect">
            <a:avLst/>
          </a:prstGeom>
          <a:solidFill>
            <a:srgbClr val="B5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저장</a:t>
            </a:r>
            <a:endParaRPr lang="ko-KR" altLang="en-US" sz="14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7564896" y="4664072"/>
            <a:ext cx="1089747" cy="264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취소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019252" y="3429000"/>
            <a:ext cx="22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입고수량 입력 시</a:t>
            </a:r>
            <a:endParaRPr lang="en-US" altLang="ko-KR" b="1" dirty="0" smtClean="0"/>
          </a:p>
          <a:p>
            <a:r>
              <a:rPr lang="ko-KR" altLang="en-US" b="1" dirty="0" err="1" smtClean="0"/>
              <a:t>총금액</a:t>
            </a:r>
            <a:r>
              <a:rPr lang="ko-KR" altLang="en-US" b="1" dirty="0" smtClean="0"/>
              <a:t> 자동계산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911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▣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품목입고관리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입고목록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1700808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6" y="1700807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29972" y="1700807"/>
            <a:ext cx="1116000" cy="277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6096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1294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</a:t>
            </a:r>
            <a:r>
              <a:rPr lang="ko-KR" altLang="en-US" sz="1600" b="1" dirty="0"/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9306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5660302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2350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7775488" y="1696791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입고일자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3571348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10755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9656" y="4107556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품목코</a:t>
            </a:r>
            <a:r>
              <a:rPr lang="ko-KR" altLang="en-US" sz="1600" b="1" dirty="0"/>
              <a:t>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29972" y="4107556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60964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1294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수불단위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459306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단가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030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8251" y="4694628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279656" y="2010296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29972" y="2010296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096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294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306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0302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350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75488" y="2006280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656" y="2333852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29972" y="2333852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멸치분말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096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1294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9306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60302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2350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75488" y="232983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656" y="2643342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9972" y="2643342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096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294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306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60302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350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75488" y="263932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102" y="4105211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총금</a:t>
            </a:r>
            <a:r>
              <a:rPr lang="ko-KR" altLang="en-US" sz="1600" b="1" dirty="0" err="1"/>
              <a:t>액</a:t>
            </a:r>
            <a:endParaRPr lang="ko-KR" altLang="en-US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7779834" y="410286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검사방법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9656" y="4417045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29972" y="4417045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60964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294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306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302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27102" y="4414700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4,500,000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79834" y="441235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서류검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43327" y="4694628"/>
            <a:ext cx="1098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/>
              <a:t>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68742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입고담당자</a:t>
            </a:r>
            <a:endParaRPr lang="ko-KR" altLang="en-US" sz="16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75511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</a:t>
            </a:r>
            <a:r>
              <a:rPr lang="ko-KR" altLang="en-US" sz="1600" b="1" dirty="0"/>
              <a:t>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8251" y="5004118"/>
            <a:ext cx="1032737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㈜백설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43327" y="5004118"/>
            <a:ext cx="1098000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8742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75511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768" y="1355575"/>
            <a:ext cx="8748464" cy="37890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99137" y="1468992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입고등록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266" y="2076218"/>
            <a:ext cx="8237190" cy="2347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94784" y="1111349"/>
            <a:ext cx="8748464" cy="3014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28384" y="1227843"/>
            <a:ext cx="2396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60999" y="1165421"/>
            <a:ext cx="152391" cy="1708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581018" y="1126175"/>
            <a:ext cx="239615" cy="239615"/>
            <a:chOff x="8533393" y="1154750"/>
            <a:chExt cx="239615" cy="239615"/>
          </a:xfrm>
        </p:grpSpPr>
        <p:sp>
          <p:nvSpPr>
            <p:cNvPr id="85" name="직사각형 84"/>
            <p:cNvSpPr/>
            <p:nvPr/>
          </p:nvSpPr>
          <p:spPr>
            <a:xfrm rot="18750471">
              <a:off x="8533369" y="125169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2658024">
              <a:off x="8533393" y="1259071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169542" y="1584017"/>
            <a:ext cx="1701574" cy="285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품목정보 불러오기</a:t>
            </a:r>
            <a:endParaRPr lang="ko-KR" altLang="en-US" sz="1400" b="1"/>
          </a:p>
        </p:txBody>
      </p:sp>
      <p:sp>
        <p:nvSpPr>
          <p:cNvPr id="87" name="직사각형 86"/>
          <p:cNvSpPr/>
          <p:nvPr/>
        </p:nvSpPr>
        <p:spPr>
          <a:xfrm>
            <a:off x="447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품목코</a:t>
            </a:r>
            <a:r>
              <a:rPr lang="ko-KR" altLang="en-US" sz="1400" b="1" dirty="0"/>
              <a:t>드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361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품목명</a:t>
            </a:r>
            <a:endParaRPr lang="ko-KR" altLang="en-US" sz="1400" b="1" dirty="0"/>
          </a:p>
        </p:txBody>
      </p:sp>
      <p:sp>
        <p:nvSpPr>
          <p:cNvPr id="89" name="직사각형 88"/>
          <p:cNvSpPr/>
          <p:nvPr/>
        </p:nvSpPr>
        <p:spPr>
          <a:xfrm>
            <a:off x="2276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품목유형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>
            <a:off x="3190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단위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>
            <a:off x="41048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단가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5019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입고수량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5933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현재고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924124" y="1584017"/>
            <a:ext cx="383631" cy="285085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+</a:t>
            </a:r>
            <a:endParaRPr lang="ko-KR" altLang="en-US" sz="3200" b="1" dirty="0"/>
          </a:p>
        </p:txBody>
      </p:sp>
      <p:sp>
        <p:nvSpPr>
          <p:cNvPr id="95" name="직사각형 94"/>
          <p:cNvSpPr/>
          <p:nvPr/>
        </p:nvSpPr>
        <p:spPr>
          <a:xfrm>
            <a:off x="8361445" y="1584017"/>
            <a:ext cx="383631" cy="285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-</a:t>
            </a:r>
            <a:endParaRPr lang="ko-KR" altLang="en-US" sz="3200" b="1" dirty="0"/>
          </a:p>
        </p:txBody>
      </p:sp>
      <p:sp>
        <p:nvSpPr>
          <p:cNvPr id="97" name="직사각형 96"/>
          <p:cNvSpPr/>
          <p:nvPr/>
        </p:nvSpPr>
        <p:spPr>
          <a:xfrm>
            <a:off x="6848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총금</a:t>
            </a:r>
            <a:r>
              <a:rPr lang="ko-KR" altLang="en-US" sz="1400" b="1" dirty="0" err="1"/>
              <a:t>액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>
            <a:off x="7762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거래처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447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ITEM04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61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양파분</a:t>
            </a:r>
            <a:r>
              <a:rPr lang="ko-KR" altLang="en-US" sz="1400" b="1" dirty="0">
                <a:solidFill>
                  <a:srgbClr val="FF0000"/>
                </a:solidFill>
              </a:rPr>
              <a:t>말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276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부재료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90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048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120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9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33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48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762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태화물</a:t>
            </a:r>
            <a:r>
              <a:rPr lang="ko-KR" altLang="en-US" sz="1400" b="1" dirty="0" err="1">
                <a:solidFill>
                  <a:srgbClr val="FF0000"/>
                </a:solidFill>
              </a:rPr>
              <a:t>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47252" y="2682416"/>
            <a:ext cx="1332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창고</a:t>
            </a:r>
            <a:r>
              <a:rPr lang="ko-KR" altLang="en-US" sz="1400" b="1" dirty="0" err="1"/>
              <a:t>명</a:t>
            </a:r>
            <a:endParaRPr lang="ko-KR" altLang="en-US" sz="14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1790192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담당자</a:t>
            </a:r>
            <a:endParaRPr lang="ko-KR" altLang="en-US" sz="14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447252" y="2987217"/>
            <a:ext cx="1332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790192" y="2987217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7" name="직사각형 166"/>
          <p:cNvSpPr/>
          <p:nvPr/>
        </p:nvSpPr>
        <p:spPr>
          <a:xfrm>
            <a:off x="3102157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입고일자</a:t>
            </a:r>
            <a:endParaRPr lang="ko-KR" altLang="en-US" sz="1400" b="1" dirty="0"/>
          </a:p>
        </p:txBody>
      </p:sp>
      <p:sp>
        <p:nvSpPr>
          <p:cNvPr id="168" name="직사각형 167"/>
          <p:cNvSpPr/>
          <p:nvPr/>
        </p:nvSpPr>
        <p:spPr>
          <a:xfrm>
            <a:off x="3102157" y="2987216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48643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11036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flipV="1">
            <a:off x="1502161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이등변 삼각형 173"/>
          <p:cNvSpPr/>
          <p:nvPr/>
        </p:nvSpPr>
        <p:spPr>
          <a:xfrm flipV="1">
            <a:off x="4179100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603946" y="2973965"/>
            <a:ext cx="1015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동 창고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087877" y="2960713"/>
            <a:ext cx="766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김야옹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240815" y="2973965"/>
            <a:ext cx="101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2020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6" name="아래쪽 화살표 115"/>
          <p:cNvSpPr/>
          <p:nvPr/>
        </p:nvSpPr>
        <p:spPr>
          <a:xfrm rot="10617114">
            <a:off x="969054" y="3303549"/>
            <a:ext cx="382911" cy="611992"/>
          </a:xfrm>
          <a:prstGeom prst="downArrow">
            <a:avLst>
              <a:gd name="adj1" fmla="val 50000"/>
              <a:gd name="adj2" fmla="val 56764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아래쪽 화살표 116"/>
          <p:cNvSpPr/>
          <p:nvPr/>
        </p:nvSpPr>
        <p:spPr>
          <a:xfrm rot="10617114">
            <a:off x="3579731" y="3303549"/>
            <a:ext cx="382911" cy="611992"/>
          </a:xfrm>
          <a:prstGeom prst="downArrow">
            <a:avLst>
              <a:gd name="adj1" fmla="val 50000"/>
              <a:gd name="adj2" fmla="val 56764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385452" y="4664072"/>
            <a:ext cx="1089747" cy="264165"/>
          </a:xfrm>
          <a:prstGeom prst="rect">
            <a:avLst/>
          </a:prstGeom>
          <a:solidFill>
            <a:srgbClr val="B5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저장</a:t>
            </a:r>
            <a:endParaRPr lang="ko-KR" altLang="en-US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7564896" y="4664072"/>
            <a:ext cx="1089747" cy="264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취소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496702" y="3409836"/>
            <a:ext cx="281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err="1" smtClean="0"/>
              <a:t>창고명</a:t>
            </a:r>
            <a:r>
              <a:rPr lang="ko-KR" altLang="en-US" sz="1400" i="1" dirty="0" smtClean="0"/>
              <a:t> 선택 시</a:t>
            </a:r>
            <a:endParaRPr lang="en-US" altLang="ko-KR" sz="1400" i="1" dirty="0" smtClean="0"/>
          </a:p>
          <a:p>
            <a:r>
              <a:rPr lang="ko-KR" altLang="en-US" sz="1400" i="1" dirty="0" smtClean="0"/>
              <a:t>담당자 이름 자동으로 </a:t>
            </a:r>
            <a:r>
              <a:rPr lang="ko-KR" altLang="en-US" sz="1400" i="1" dirty="0" err="1" smtClean="0"/>
              <a:t>매칭</a:t>
            </a:r>
            <a:endParaRPr lang="ko-KR" altLang="en-US" sz="1400" i="1" dirty="0"/>
          </a:p>
        </p:txBody>
      </p:sp>
    </p:spTree>
    <p:extLst>
      <p:ext uri="{BB962C8B-B14F-4D97-AF65-F5344CB8AC3E}">
        <p14:creationId xmlns="" xmlns:p14="http://schemas.microsoft.com/office/powerpoint/2010/main" val="13981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▣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품목입고관리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입고목록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1700808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6" y="1700807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29972" y="1700807"/>
            <a:ext cx="1116000" cy="277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46096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1294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</a:t>
            </a:r>
            <a:r>
              <a:rPr lang="ko-KR" altLang="en-US" sz="1600" b="1" dirty="0"/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9306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5660302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2350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7775488" y="1696791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입고일자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924" y="3571348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656" y="410755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9656" y="4107556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품목코</a:t>
            </a:r>
            <a:r>
              <a:rPr lang="ko-KR" altLang="en-US" sz="1600" b="1" dirty="0"/>
              <a:t>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29972" y="4107556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60964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품목유형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1294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수불단위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459306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단가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030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입고수량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8251" y="4694628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거래처명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279656" y="2010296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29972" y="2010296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096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294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306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0302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350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75488" y="2006280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656" y="2333852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29972" y="2333852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멸치분말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096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1294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9306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60302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2350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75488" y="232983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656" y="2643342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9972" y="2643342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096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294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306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60302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350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75488" y="263932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102" y="4105211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총금</a:t>
            </a:r>
            <a:r>
              <a:rPr lang="ko-KR" altLang="en-US" sz="1600" b="1" dirty="0" err="1"/>
              <a:t>액</a:t>
            </a:r>
            <a:endParaRPr lang="ko-KR" altLang="en-US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7779834" y="410286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검사방법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9656" y="4417045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29972" y="4417045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60964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원재료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294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3068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302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27102" y="4414700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4,500,000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79834" y="441235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서류검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43327" y="4694628"/>
            <a:ext cx="1098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/>
              <a:t>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68742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입고담당자</a:t>
            </a:r>
            <a:endParaRPr lang="ko-KR" altLang="en-US" sz="16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75511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입고일</a:t>
            </a:r>
            <a:r>
              <a:rPr lang="ko-KR" altLang="en-US" sz="1600" b="1" dirty="0"/>
              <a:t>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8251" y="5004118"/>
            <a:ext cx="1032737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㈜백설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43327" y="5004118"/>
            <a:ext cx="1098000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8742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75511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768" y="1355575"/>
            <a:ext cx="8748464" cy="37890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99137" y="1468992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입고등록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266" y="2076218"/>
            <a:ext cx="8237190" cy="2347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94784" y="1111349"/>
            <a:ext cx="8748464" cy="3014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28384" y="1227843"/>
            <a:ext cx="2396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60999" y="1165421"/>
            <a:ext cx="152391" cy="1708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581018" y="1126175"/>
            <a:ext cx="239615" cy="239615"/>
            <a:chOff x="8533393" y="1154750"/>
            <a:chExt cx="239615" cy="239615"/>
          </a:xfrm>
        </p:grpSpPr>
        <p:sp>
          <p:nvSpPr>
            <p:cNvPr id="85" name="직사각형 84"/>
            <p:cNvSpPr/>
            <p:nvPr/>
          </p:nvSpPr>
          <p:spPr>
            <a:xfrm rot="18750471">
              <a:off x="8533369" y="125169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2658024">
              <a:off x="8533393" y="1259071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169542" y="1584017"/>
            <a:ext cx="1701574" cy="285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품목정보 불러오기</a:t>
            </a:r>
            <a:endParaRPr lang="ko-KR" altLang="en-US" sz="1400" b="1"/>
          </a:p>
        </p:txBody>
      </p:sp>
      <p:sp>
        <p:nvSpPr>
          <p:cNvPr id="87" name="직사각형 86"/>
          <p:cNvSpPr/>
          <p:nvPr/>
        </p:nvSpPr>
        <p:spPr>
          <a:xfrm>
            <a:off x="447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품목코</a:t>
            </a:r>
            <a:r>
              <a:rPr lang="ko-KR" altLang="en-US" sz="1400" b="1" dirty="0"/>
              <a:t>드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361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품목명</a:t>
            </a:r>
            <a:endParaRPr lang="ko-KR" altLang="en-US" sz="1400" b="1" dirty="0"/>
          </a:p>
        </p:txBody>
      </p:sp>
      <p:sp>
        <p:nvSpPr>
          <p:cNvPr id="89" name="직사각형 88"/>
          <p:cNvSpPr/>
          <p:nvPr/>
        </p:nvSpPr>
        <p:spPr>
          <a:xfrm>
            <a:off x="2276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품목유형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>
            <a:off x="3190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단위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>
            <a:off x="41048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단가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50192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입고수량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59336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현재고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924124" y="1584017"/>
            <a:ext cx="383631" cy="285085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+</a:t>
            </a:r>
            <a:endParaRPr lang="ko-KR" altLang="en-US" sz="3200" b="1" dirty="0"/>
          </a:p>
        </p:txBody>
      </p:sp>
      <p:sp>
        <p:nvSpPr>
          <p:cNvPr id="95" name="직사각형 94"/>
          <p:cNvSpPr/>
          <p:nvPr/>
        </p:nvSpPr>
        <p:spPr>
          <a:xfrm>
            <a:off x="8361445" y="1584017"/>
            <a:ext cx="383631" cy="285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-</a:t>
            </a:r>
            <a:endParaRPr lang="ko-KR" altLang="en-US" sz="3200" b="1" dirty="0"/>
          </a:p>
        </p:txBody>
      </p:sp>
      <p:sp>
        <p:nvSpPr>
          <p:cNvPr id="97" name="직사각형 96"/>
          <p:cNvSpPr/>
          <p:nvPr/>
        </p:nvSpPr>
        <p:spPr>
          <a:xfrm>
            <a:off x="68480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총금</a:t>
            </a:r>
            <a:r>
              <a:rPr lang="ko-KR" altLang="en-US" sz="1400" b="1" dirty="0" err="1"/>
              <a:t>액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>
            <a:off x="7762452" y="20600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거래처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447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ITEM04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61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양파분</a:t>
            </a:r>
            <a:r>
              <a:rPr lang="ko-KR" altLang="en-US" sz="1400" b="1" dirty="0">
                <a:solidFill>
                  <a:srgbClr val="FF0000"/>
                </a:solidFill>
              </a:rPr>
              <a:t>말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276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부재료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90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048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120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92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336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480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762452" y="2378147"/>
            <a:ext cx="900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태화물</a:t>
            </a:r>
            <a:r>
              <a:rPr lang="ko-KR" altLang="en-US" sz="1400" b="1" dirty="0" err="1">
                <a:solidFill>
                  <a:srgbClr val="FF0000"/>
                </a:solidFill>
              </a:rPr>
              <a:t>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47252" y="2682416"/>
            <a:ext cx="1332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창고</a:t>
            </a:r>
            <a:r>
              <a:rPr lang="ko-KR" altLang="en-US" sz="1400" b="1" dirty="0" err="1"/>
              <a:t>명</a:t>
            </a:r>
            <a:endParaRPr lang="ko-KR" altLang="en-US" sz="14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1790192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담당자</a:t>
            </a:r>
            <a:endParaRPr lang="ko-KR" altLang="en-US" sz="14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447252" y="2987217"/>
            <a:ext cx="1332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790192" y="2987217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7" name="직사각형 166"/>
          <p:cNvSpPr/>
          <p:nvPr/>
        </p:nvSpPr>
        <p:spPr>
          <a:xfrm>
            <a:off x="3102157" y="2682416"/>
            <a:ext cx="1296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입고일자</a:t>
            </a:r>
            <a:endParaRPr lang="ko-KR" altLang="en-US" sz="1400" b="1" dirty="0"/>
          </a:p>
        </p:txBody>
      </p:sp>
      <p:sp>
        <p:nvSpPr>
          <p:cNvPr id="168" name="직사각형 167"/>
          <p:cNvSpPr/>
          <p:nvPr/>
        </p:nvSpPr>
        <p:spPr>
          <a:xfrm>
            <a:off x="3102157" y="2987216"/>
            <a:ext cx="129600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48643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110364" y="3001506"/>
            <a:ext cx="1249601" cy="232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flipV="1">
            <a:off x="1502161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이등변 삼각형 173"/>
          <p:cNvSpPr/>
          <p:nvPr/>
        </p:nvSpPr>
        <p:spPr>
          <a:xfrm flipV="1">
            <a:off x="4179100" y="3067764"/>
            <a:ext cx="154362" cy="1368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611560" y="2973965"/>
            <a:ext cx="96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동 창고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087877" y="2960713"/>
            <a:ext cx="766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김야옹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240815" y="2973965"/>
            <a:ext cx="101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2020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385452" y="4664072"/>
            <a:ext cx="1089747" cy="264165"/>
          </a:xfrm>
          <a:prstGeom prst="rect">
            <a:avLst/>
          </a:prstGeom>
          <a:solidFill>
            <a:srgbClr val="B5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저장</a:t>
            </a:r>
            <a:endParaRPr lang="ko-KR" altLang="en-US" sz="14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7564896" y="4664072"/>
            <a:ext cx="1089747" cy="264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취소</a:t>
            </a:r>
            <a:endParaRPr lang="ko-KR" altLang="en-US" sz="1400" b="1" dirty="0"/>
          </a:p>
        </p:txBody>
      </p:sp>
      <p:sp>
        <p:nvSpPr>
          <p:cNvPr id="118" name="아래쪽 화살표 117"/>
          <p:cNvSpPr/>
          <p:nvPr/>
        </p:nvSpPr>
        <p:spPr>
          <a:xfrm rot="14074007">
            <a:off x="6088117" y="4698121"/>
            <a:ext cx="382911" cy="611992"/>
          </a:xfrm>
          <a:prstGeom prst="downArrow">
            <a:avLst>
              <a:gd name="adj1" fmla="val 50000"/>
              <a:gd name="adj2" fmla="val 56764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96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white"/>
                </a:solidFill>
              </a:rPr>
              <a:t>▣ </a:t>
            </a:r>
            <a:r>
              <a:rPr lang="ko-KR" altLang="en-US" sz="2800" b="1" dirty="0">
                <a:solidFill>
                  <a:srgbClr val="00B0F0"/>
                </a:solidFill>
              </a:rPr>
              <a:t>품목입고관리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▶ 입고목록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조회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등록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수정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삭제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9656" y="1700808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9656" y="1700807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입고번호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43224" y="1700807"/>
            <a:ext cx="1116000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6096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품목유형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1294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수불단위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9306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입고수량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660302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현재고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2350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창고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5488" y="1696791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924" y="3571348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▼ 상세정보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79656" y="410755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9656" y="4107556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품목코드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43224" y="4107556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74216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품목유형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3945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수불단위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59306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단가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6030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입고수량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8251" y="4694628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거래처명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9656" y="2010296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IN001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29972" y="2010296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쌀가루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096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원재료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1294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Kg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306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0302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350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775488" y="2006280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20.08.14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656" y="2333852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IN002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29972" y="2333852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멸치분말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6096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반제품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1294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EA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9306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60302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2350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775488" y="232983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20.08.14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656" y="2643342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IN003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9972" y="2643342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포장용기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096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부재료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294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EA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306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60302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350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775488" y="263932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20.08.14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102" y="4105211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총금액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779834" y="410286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검사방법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79656" y="4417045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43224" y="4417045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74216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39452" y="4403793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3068" y="4403793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302" y="4403793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27102" y="4414700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79834" y="441235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43327" y="4704522"/>
            <a:ext cx="1098000" cy="271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창고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68742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입고담당자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875511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입고일자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8251" y="5004118"/>
            <a:ext cx="1032737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43327" y="5004118"/>
            <a:ext cx="1098000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8742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75511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9656" y="2974646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IN004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29972" y="2974646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양파분말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60964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rgbClr val="FF0000"/>
                </a:solidFill>
              </a:rPr>
              <a:t>부재</a:t>
            </a:r>
            <a:r>
              <a:rPr lang="ko-KR" altLang="en-US" sz="1600" b="1" dirty="0" err="1">
                <a:solidFill>
                  <a:srgbClr val="FF0000"/>
                </a:solidFill>
              </a:rPr>
              <a:t>료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12948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Kg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93068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60302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723504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r>
              <a:rPr lang="ko-KR" altLang="en-US" sz="1600" b="1" dirty="0">
                <a:solidFill>
                  <a:srgbClr val="FF0000"/>
                </a:solidFill>
              </a:rPr>
              <a:t>동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775488" y="2970630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20.08.15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 rot="12453685">
            <a:off x="925281" y="3155508"/>
            <a:ext cx="532192" cy="878790"/>
          </a:xfrm>
          <a:prstGeom prst="downArrow">
            <a:avLst>
              <a:gd name="adj1" fmla="val 50000"/>
              <a:gd name="adj2" fmla="val 65203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15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white"/>
                </a:solidFill>
              </a:rPr>
              <a:t>▣ </a:t>
            </a:r>
            <a:r>
              <a:rPr lang="ko-KR" altLang="en-US" sz="2800" b="1" dirty="0">
                <a:solidFill>
                  <a:srgbClr val="00B0F0"/>
                </a:solidFill>
              </a:rPr>
              <a:t>품목입고관리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924" y="1124744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▶ 입고목록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조회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등록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수정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삭제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9656" y="1700808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9656" y="1700807"/>
            <a:ext cx="1041332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입고번호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43224" y="1700807"/>
            <a:ext cx="1116000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6096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품목유형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1294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수불단위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93068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입고수량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660302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현재고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23504" y="1700807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창고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5488" y="1696791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924" y="3571348"/>
            <a:ext cx="215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▼ 상세정보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79656" y="410755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9656" y="4107556"/>
            <a:ext cx="1041332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품목코드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43224" y="4107556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74216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품목유형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3945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수불단위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593068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단가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60302" y="410755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입고수량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8251" y="4694628"/>
            <a:ext cx="1032737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거래처명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9656" y="2010296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IN001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29972" y="2010296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쌀가루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096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원재료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1294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Kg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3068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0302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3504" y="201029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775488" y="2006280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20.08.14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656" y="2333852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IN002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29972" y="2333852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멸치분말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6096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반제품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1294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EA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93068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60302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23504" y="2333852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775488" y="232983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20.08.14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656" y="2643342"/>
            <a:ext cx="1041332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IN003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9972" y="2643342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포장용기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096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부재료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294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EA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3068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60302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3504" y="2643342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775488" y="2639326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20.08.14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102" y="4105211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총금액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779834" y="4102866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검사방법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79656" y="4417045"/>
            <a:ext cx="1041332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ITEM04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43224" y="4417045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양파분</a:t>
            </a:r>
            <a:r>
              <a:rPr lang="ko-KR" altLang="en-US" sz="1600" b="1" dirty="0">
                <a:solidFill>
                  <a:srgbClr val="FF0000"/>
                </a:solidFill>
              </a:rPr>
              <a:t>말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74216" y="441704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rgbClr val="FF0000"/>
                </a:solidFill>
              </a:rPr>
              <a:t>부재료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39452" y="4403793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Kg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3068" y="4403793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120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302" y="4403793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27102" y="4414700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600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79834" y="4412355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서류검사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43327" y="4704522"/>
            <a:ext cx="1098000" cy="271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창고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468742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입고담당자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875511" y="4694628"/>
            <a:ext cx="1383178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입고일자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8251" y="5004118"/>
            <a:ext cx="1032737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rgbClr val="FF0000"/>
                </a:solidFill>
              </a:rPr>
              <a:t>태화물</a:t>
            </a:r>
            <a:r>
              <a:rPr lang="ko-KR" altLang="en-US" sz="1600" b="1" dirty="0" err="1">
                <a:solidFill>
                  <a:srgbClr val="FF0000"/>
                </a:solidFill>
              </a:rPr>
              <a:t>산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43327" y="5004118"/>
            <a:ext cx="1098000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B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 창고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8742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rgbClr val="FF0000"/>
                </a:solidFill>
              </a:rPr>
              <a:t>김야옹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75511" y="5004118"/>
            <a:ext cx="1383178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20.08.15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9656" y="2974646"/>
            <a:ext cx="1041332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IN004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29972" y="2974646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양파분말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60964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부재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료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12948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93068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60302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723504" y="2974646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775488" y="2970630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20.08.15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7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1153</Words>
  <Application>Microsoft Office PowerPoint</Application>
  <PresentationFormat>화면 슬라이드 쇼(4:3)</PresentationFormat>
  <Paragraphs>925</Paragraphs>
  <Slides>13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pkd</dc:creator>
  <cp:lastModifiedBy>pkd</cp:lastModifiedBy>
  <cp:revision>46</cp:revision>
  <dcterms:created xsi:type="dcterms:W3CDTF">2020-10-14T08:54:53Z</dcterms:created>
  <dcterms:modified xsi:type="dcterms:W3CDTF">2020-10-19T13:37:50Z</dcterms:modified>
</cp:coreProperties>
</file>