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0" r:id="rId10"/>
    <p:sldId id="277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AF8"/>
    <a:srgbClr val="F886C7"/>
    <a:srgbClr val="FFBC37"/>
    <a:srgbClr val="73E3DE"/>
    <a:srgbClr val="77BF88"/>
    <a:srgbClr val="B0D264"/>
    <a:srgbClr val="EF9F47"/>
    <a:srgbClr val="EB8515"/>
    <a:srgbClr val="DFDF21"/>
    <a:srgbClr val="4DF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0867" autoAdjust="0"/>
    <p:restoredTop sz="94660"/>
  </p:normalViewPr>
  <p:slideViewPr>
    <p:cSldViewPr showGuides="1">
      <p:cViewPr>
        <p:scale>
          <a:sx n="100" d="100"/>
          <a:sy n="100" d="100"/>
        </p:scale>
        <p:origin x="-1944" y="-294"/>
      </p:cViewPr>
      <p:guideLst>
        <p:guide orient="horz" pos="12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F3D7-F547-4FF2-A965-7E15ED302EE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C52-D5B5-4BA1-B729-2AD545F5D3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692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8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09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18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6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61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55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7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78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3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4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F3EB-56C3-4BF3-896F-0596CEF96321}" type="datetimeFigureOut">
              <a:rPr lang="ko-KR" altLang="en-US" smtClean="0"/>
              <a:pPr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027A-61F2-40B8-8448-8B191F5B3A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8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0238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56841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0238" y="5081450"/>
            <a:ext cx="1116000" cy="281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470755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531228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수불단위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589607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56841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-2571800" y="2428868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품목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출고등록은</a:t>
            </a:r>
            <a:endParaRPr lang="en-US" altLang="ko-KR" dirty="0" smtClean="0"/>
          </a:p>
          <a:p>
            <a:r>
              <a:rPr lang="ko-KR" altLang="en-US" dirty="0" smtClean="0"/>
              <a:t>작업지시가 떨어지고</a:t>
            </a:r>
            <a:endParaRPr lang="en-US" altLang="ko-KR" dirty="0" smtClean="0"/>
          </a:p>
          <a:p>
            <a:r>
              <a:rPr lang="ko-KR" altLang="en-US" dirty="0" smtClean="0"/>
              <a:t>실제 작업장에 자재가 </a:t>
            </a:r>
            <a:endParaRPr lang="en-US" altLang="ko-KR" dirty="0" smtClean="0"/>
          </a:p>
          <a:p>
            <a:r>
              <a:rPr lang="ko-KR" altLang="en-US" dirty="0" smtClean="0"/>
              <a:t>투입된 이후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6728389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28389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472251" y="19050"/>
            <a:ext cx="676275" cy="6762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8000000">
            <a:off x="5989906" y="590278"/>
            <a:ext cx="785818" cy="428628"/>
          </a:xfrm>
          <a:prstGeom prst="rightArrow">
            <a:avLst/>
          </a:prstGeom>
          <a:solidFill>
            <a:srgbClr val="FFB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85918" y="5497313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>
                    <a:lumMod val="65000"/>
                  </a:schemeClr>
                </a:solidFill>
              </a:rPr>
              <a:t>작업장</a:t>
            </a:r>
            <a:r>
              <a:rPr lang="en-US" altLang="ko-KR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i="1" dirty="0" smtClean="0">
                <a:solidFill>
                  <a:schemeClr val="bg1">
                    <a:lumMod val="65000"/>
                  </a:schemeClr>
                </a:solidFill>
              </a:rPr>
              <a:t>투입공정은 별도 </a:t>
            </a:r>
            <a:r>
              <a:rPr lang="en-US" altLang="ko-KR" i="1" dirty="0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i="1" dirty="0" smtClean="0">
                <a:solidFill>
                  <a:schemeClr val="bg1">
                    <a:lumMod val="65000"/>
                  </a:schemeClr>
                </a:solidFill>
              </a:rPr>
              <a:t>테이블을 만들지 않고 </a:t>
            </a:r>
            <a:endParaRPr lang="en-US" altLang="ko-KR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i="1" dirty="0" err="1" smtClean="0">
                <a:solidFill>
                  <a:schemeClr val="bg1">
                    <a:lumMod val="65000"/>
                  </a:schemeClr>
                </a:solidFill>
              </a:rPr>
              <a:t>콤보박스에서</a:t>
            </a:r>
            <a:r>
              <a:rPr lang="ko-KR" altLang="en-US" i="1" dirty="0" smtClean="0">
                <a:solidFill>
                  <a:schemeClr val="bg1">
                    <a:lumMod val="65000"/>
                  </a:schemeClr>
                </a:solidFill>
              </a:rPr>
              <a:t> 단순히 값만 선택하면 </a:t>
            </a:r>
            <a:r>
              <a:rPr lang="ko-KR" altLang="en-US" i="1" dirty="0" err="1" smtClean="0">
                <a:solidFill>
                  <a:schemeClr val="bg1">
                    <a:lumMod val="65000"/>
                  </a:schemeClr>
                </a:solidFill>
              </a:rPr>
              <a:t>불러오는걸로</a:t>
            </a:r>
            <a:r>
              <a:rPr lang="en-US" altLang="ko-KR" i="1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ITEM2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쌀가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루</a:t>
            </a: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면용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Kg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30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7356" y="550070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>
                    <a:lumMod val="75000"/>
                  </a:schemeClr>
                </a:solidFill>
              </a:rPr>
              <a:t>현재고 명칭을 출고시점 재고로 변경하면 이해하기 쉬울까</a:t>
            </a:r>
            <a:r>
              <a:rPr lang="en-US" altLang="ko-KR" i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ko-KR" altLang="en-US" i="1" dirty="0" smtClean="0">
                <a:solidFill>
                  <a:schemeClr val="bg1">
                    <a:lumMod val="75000"/>
                  </a:schemeClr>
                </a:solidFill>
              </a:rPr>
              <a:t>아니면 현재고 </a:t>
            </a:r>
            <a:r>
              <a:rPr lang="ko-KR" altLang="en-US" i="1" dirty="0" err="1" smtClean="0">
                <a:solidFill>
                  <a:schemeClr val="bg1">
                    <a:lumMod val="75000"/>
                  </a:schemeClr>
                </a:solidFill>
              </a:rPr>
              <a:t>컬럼을</a:t>
            </a:r>
            <a:r>
              <a:rPr lang="ko-KR" altLang="en-US" i="1" dirty="0" smtClean="0">
                <a:solidFill>
                  <a:schemeClr val="bg1">
                    <a:lumMod val="75000"/>
                  </a:schemeClr>
                </a:solidFill>
              </a:rPr>
              <a:t> 지우는 게 좋을까</a:t>
            </a:r>
            <a:r>
              <a:rPr lang="en-US" altLang="ko-KR" i="1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752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2D050"/>
                </a:solidFill>
              </a:rPr>
              <a:t>▣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사용된 </a:t>
            </a:r>
            <a:r>
              <a:rPr lang="en-US" altLang="ko-KR" sz="2800" b="1" dirty="0" smtClean="0">
                <a:solidFill>
                  <a:srgbClr val="92D050"/>
                </a:solidFill>
              </a:rPr>
              <a:t>DB </a:t>
            </a:r>
            <a:r>
              <a:rPr lang="ko-KR" altLang="en-US" sz="2800" b="1" dirty="0" smtClean="0">
                <a:solidFill>
                  <a:srgbClr val="92D050"/>
                </a:solidFill>
              </a:rPr>
              <a:t>테이블</a:t>
            </a:r>
            <a:endParaRPr lang="ko-KR" altLang="en-US" sz="28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24" y="1019969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FF00"/>
                </a:solidFill>
              </a:rPr>
              <a:t>▼ 품목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출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고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테이블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5" y="1596033"/>
            <a:ext cx="3024337" cy="4968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6960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출</a:t>
            </a:r>
            <a:r>
              <a:rPr lang="ko-KR" altLang="en-US" b="1" dirty="0" smtClean="0"/>
              <a:t>고번호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67544" y="20670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7544" y="24381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</a:t>
            </a:r>
            <a:r>
              <a:rPr lang="ko-KR" altLang="en-US" b="1" dirty="0"/>
              <a:t>명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544" y="2809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규격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7544" y="31670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소요단위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67544" y="35248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요</a:t>
            </a:r>
            <a:r>
              <a:rPr lang="ko-KR" altLang="en-US" b="1" dirty="0" smtClean="0"/>
              <a:t>청</a:t>
            </a:r>
            <a:r>
              <a:rPr lang="ko-KR" altLang="en-US" b="1" dirty="0" smtClean="0"/>
              <a:t>수량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67544" y="38826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출고수량</a:t>
            </a:r>
            <a:endParaRPr lang="ko-KR" alt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7544" y="4253703"/>
            <a:ext cx="11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b="1" dirty="0"/>
              <a:t>고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7544" y="46247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비</a:t>
            </a:r>
            <a:r>
              <a:rPr lang="ko-KR" altLang="en-US" b="1" dirty="0" smtClean="0"/>
              <a:t>고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69640" y="4994096"/>
            <a:ext cx="309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투입공정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9639" y="5351904"/>
            <a:ext cx="28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출고창고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69640" y="570971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담당자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69640" y="60410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출</a:t>
            </a:r>
            <a:r>
              <a:rPr lang="ko-KR" altLang="en-US" b="1" dirty="0" smtClean="0"/>
              <a:t>고일자</a:t>
            </a:r>
            <a:endParaRPr lang="ko-KR" alt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696273" y="478355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white"/>
                </a:solidFill>
              </a:rPr>
              <a:t>▶ </a:t>
            </a:r>
            <a:r>
              <a:rPr lang="ko-KR" altLang="en-US" sz="2400" b="1" dirty="0" smtClean="0">
                <a:solidFill>
                  <a:prstClr val="white"/>
                </a:solidFill>
              </a:rPr>
              <a:t>재고 테이블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056313" y="5386379"/>
            <a:ext cx="1512168" cy="1267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128321" y="54371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</a:t>
            </a:r>
            <a:r>
              <a:rPr lang="ko-KR" altLang="en-US" b="1" dirty="0"/>
              <a:t>고</a:t>
            </a:r>
            <a:r>
              <a:rPr lang="ko-KR" altLang="en-US" b="1" dirty="0" smtClean="0"/>
              <a:t>코드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8321" y="57949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(F)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28321" y="6179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b="1" dirty="0"/>
              <a:t>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4770" y="647982"/>
            <a:ext cx="30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▼ 품목 입고 테이블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43306" y="1181085"/>
            <a:ext cx="3024337" cy="49685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715315" y="12810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입고번호</a:t>
            </a:r>
            <a:r>
              <a:rPr lang="en-US" altLang="ko-KR" b="1" dirty="0" smtClean="0"/>
              <a:t>(P)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15315" y="16521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품목코드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15315" y="20232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품목</a:t>
            </a:r>
            <a:r>
              <a:rPr lang="ko-KR" altLang="en-US" b="1" dirty="0"/>
              <a:t>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15315" y="239426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수불단위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715315" y="27520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단가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15315" y="31098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입고수</a:t>
            </a:r>
            <a:r>
              <a:rPr lang="ko-KR" altLang="en-US" b="1" dirty="0"/>
              <a:t>량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15315" y="34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총금액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715315" y="38387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</a:t>
            </a:r>
            <a:r>
              <a:rPr lang="ko-KR" altLang="en-US" b="1" dirty="0"/>
              <a:t>고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15315" y="4209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검사방법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717410" y="4936956"/>
            <a:ext cx="28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창고코드 </a:t>
            </a:r>
            <a:r>
              <a:rPr lang="en-US" altLang="ko-KR" b="1" dirty="0" smtClean="0"/>
              <a:t>or </a:t>
            </a:r>
            <a:r>
              <a:rPr lang="ko-KR" altLang="en-US" b="1" dirty="0" err="1" smtClean="0"/>
              <a:t>창고명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(F)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717411" y="52947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담당자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717411" y="56260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입고일</a:t>
            </a:r>
            <a:r>
              <a:rPr lang="ko-KR" altLang="en-US" b="1" dirty="0"/>
              <a:t>자</a:t>
            </a:r>
          </a:p>
        </p:txBody>
      </p:sp>
      <p:cxnSp>
        <p:nvCxnSpPr>
          <p:cNvPr id="166" name="직선 연결선 165"/>
          <p:cNvCxnSpPr/>
          <p:nvPr/>
        </p:nvCxnSpPr>
        <p:spPr>
          <a:xfrm rot="10800000" flipV="1">
            <a:off x="2643174" y="4038605"/>
            <a:ext cx="1100102" cy="33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85" idx="3"/>
          </p:cNvCxnSpPr>
          <p:nvPr/>
        </p:nvCxnSpPr>
        <p:spPr>
          <a:xfrm rot="10800000" flipV="1">
            <a:off x="1907704" y="1824026"/>
            <a:ext cx="1829840" cy="42773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15315" y="45955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거래처코드</a:t>
            </a:r>
            <a:endParaRPr lang="ko-KR" altLang="en-US" b="1" dirty="0"/>
          </a:p>
        </p:txBody>
      </p:sp>
      <p:cxnSp>
        <p:nvCxnSpPr>
          <p:cNvPr id="113" name="꺾인 연결선 112"/>
          <p:cNvCxnSpPr>
            <a:stCxn id="92" idx="3"/>
          </p:cNvCxnSpPr>
          <p:nvPr/>
        </p:nvCxnSpPr>
        <p:spPr>
          <a:xfrm>
            <a:off x="1571604" y="4438369"/>
            <a:ext cx="5500726" cy="2029128"/>
          </a:xfrm>
          <a:prstGeom prst="bentConnector3">
            <a:avLst>
              <a:gd name="adj1" fmla="val 14156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5400000" flipH="1" flipV="1">
            <a:off x="2516972" y="4183852"/>
            <a:ext cx="295282" cy="4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0800000" flipV="1">
            <a:off x="1571621" y="4348161"/>
            <a:ext cx="1100102" cy="330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86248" y="6272233"/>
            <a:ext cx="1143008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업데이트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 rot="10800000">
            <a:off x="3000364" y="5110175"/>
            <a:ext cx="749668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rot="10800000">
            <a:off x="1643042" y="5538803"/>
            <a:ext cx="1357322" cy="1588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rot="5400000" flipH="1" flipV="1">
            <a:off x="2781669" y="5319314"/>
            <a:ext cx="437358" cy="16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3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7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67764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3006" y="2973965"/>
              <a:ext cx="571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65144" y="2973965"/>
              <a:ext cx="114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6543690" y="1233496"/>
            <a:ext cx="676275" cy="6762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오른쪽 화살표 144"/>
          <p:cNvSpPr/>
          <p:nvPr/>
        </p:nvSpPr>
        <p:spPr>
          <a:xfrm rot="18000000">
            <a:off x="6061345" y="1804724"/>
            <a:ext cx="785818" cy="428628"/>
          </a:xfrm>
          <a:prstGeom prst="rightArrow">
            <a:avLst/>
          </a:prstGeom>
          <a:solidFill>
            <a:srgbClr val="FFB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67764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3006" y="2973965"/>
              <a:ext cx="571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65144" y="2973965"/>
              <a:ext cx="114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1190895" y="848196"/>
            <a:ext cx="6785688" cy="372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1209162" y="857065"/>
            <a:ext cx="6758609" cy="34455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037052" y="1002071"/>
            <a:ext cx="23961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369667" y="939649"/>
            <a:ext cx="152391" cy="1708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7589686" y="900403"/>
            <a:ext cx="239615" cy="239615"/>
            <a:chOff x="8533393" y="1154750"/>
            <a:chExt cx="239615" cy="239615"/>
          </a:xfrm>
        </p:grpSpPr>
        <p:sp>
          <p:nvSpPr>
            <p:cNvPr id="201" name="직사각형 200"/>
            <p:cNvSpPr/>
            <p:nvPr/>
          </p:nvSpPr>
          <p:spPr>
            <a:xfrm rot="18750471">
              <a:off x="8533369" y="125169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2658024">
              <a:off x="8533393" y="1259071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1311582" y="1237184"/>
            <a:ext cx="433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♠</a:t>
            </a:r>
            <a:r>
              <a:rPr lang="ko-KR" altLang="en-US" sz="2400" b="1" dirty="0" smtClean="0"/>
              <a:t> 자재창고 입고목록</a:t>
            </a:r>
            <a:endParaRPr lang="ko-KR" altLang="en-US" sz="2400" b="1" dirty="0"/>
          </a:p>
        </p:txBody>
      </p:sp>
      <p:sp>
        <p:nvSpPr>
          <p:cNvPr id="204" name="직사각형 203"/>
          <p:cNvSpPr/>
          <p:nvPr/>
        </p:nvSpPr>
        <p:spPr>
          <a:xfrm>
            <a:off x="1341684" y="1850977"/>
            <a:ext cx="6440557" cy="2204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1361564" y="1867996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입고번호</a:t>
            </a:r>
            <a:endParaRPr lang="ko-KR" altLang="en-US" sz="1400" b="1" dirty="0"/>
          </a:p>
        </p:txBody>
      </p:sp>
      <p:sp>
        <p:nvSpPr>
          <p:cNvPr id="206" name="직사각형 205"/>
          <p:cNvSpPr/>
          <p:nvPr/>
        </p:nvSpPr>
        <p:spPr>
          <a:xfrm>
            <a:off x="2278863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품목명</a:t>
            </a:r>
            <a:endParaRPr lang="ko-KR" altLang="en-US" sz="1400" b="1" dirty="0"/>
          </a:p>
        </p:txBody>
      </p:sp>
      <p:sp>
        <p:nvSpPr>
          <p:cNvPr id="207" name="직사각형 206"/>
          <p:cNvSpPr/>
          <p:nvPr/>
        </p:nvSpPr>
        <p:spPr>
          <a:xfrm>
            <a:off x="3193263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품목유형</a:t>
            </a:r>
            <a:endParaRPr lang="ko-KR" altLang="en-US" sz="1400" b="1" dirty="0"/>
          </a:p>
        </p:txBody>
      </p:sp>
      <p:sp>
        <p:nvSpPr>
          <p:cNvPr id="208" name="직사각형 207"/>
          <p:cNvSpPr/>
          <p:nvPr/>
        </p:nvSpPr>
        <p:spPr>
          <a:xfrm>
            <a:off x="4107663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수불단위</a:t>
            </a:r>
            <a:endParaRPr lang="ko-KR" altLang="en-US" sz="1400" b="1" dirty="0"/>
          </a:p>
        </p:txBody>
      </p:sp>
      <p:sp>
        <p:nvSpPr>
          <p:cNvPr id="209" name="직사각형 208"/>
          <p:cNvSpPr/>
          <p:nvPr/>
        </p:nvSpPr>
        <p:spPr>
          <a:xfrm>
            <a:off x="5022063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입고수량</a:t>
            </a:r>
            <a:endParaRPr lang="ko-KR" altLang="en-US" sz="1400" b="1" dirty="0"/>
          </a:p>
        </p:txBody>
      </p:sp>
      <p:sp>
        <p:nvSpPr>
          <p:cNvPr id="210" name="직사각형 209"/>
          <p:cNvSpPr/>
          <p:nvPr/>
        </p:nvSpPr>
        <p:spPr>
          <a:xfrm>
            <a:off x="5936464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현재고</a:t>
            </a:r>
            <a:endParaRPr lang="ko-KR" altLang="en-US" sz="1400" b="1" dirty="0"/>
          </a:p>
        </p:txBody>
      </p:sp>
      <p:sp>
        <p:nvSpPr>
          <p:cNvPr id="211" name="직사각형 210"/>
          <p:cNvSpPr/>
          <p:nvPr/>
        </p:nvSpPr>
        <p:spPr>
          <a:xfrm>
            <a:off x="6850865" y="1870895"/>
            <a:ext cx="900000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창고</a:t>
            </a:r>
            <a:endParaRPr lang="ko-KR" altLang="en-US" sz="1400" b="1" dirty="0"/>
          </a:p>
        </p:txBody>
      </p:sp>
      <p:sp>
        <p:nvSpPr>
          <p:cNvPr id="212" name="직사각형 211"/>
          <p:cNvSpPr/>
          <p:nvPr/>
        </p:nvSpPr>
        <p:spPr>
          <a:xfrm>
            <a:off x="2278863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쌀가</a:t>
            </a:r>
            <a:r>
              <a:rPr lang="ko-KR" altLang="en-US" sz="1400" b="1" dirty="0">
                <a:solidFill>
                  <a:schemeClr val="tx1"/>
                </a:solidFill>
              </a:rPr>
              <a:t>루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3193263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원재료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4107663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5022063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5936464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850865" y="2188948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동창고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371089" y="251362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IN002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2278863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멸치분말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193263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반제품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4107663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022063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936464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6850865" y="2507001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동창고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1371089" y="2831679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IN003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278863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포장용기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3193263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부재료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107663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5022063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936464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6850865" y="2825053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동창고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1371089" y="3140206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278863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193263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107663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5022063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936464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6850865" y="3143105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1371089" y="3458258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2278863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3193263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107663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5022063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5936464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6850865" y="3461157"/>
            <a:ext cx="900000" cy="28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371089" y="2187064"/>
            <a:ext cx="900000" cy="2810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IN001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1323952" y="2176454"/>
            <a:ext cx="6391320" cy="28575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아래쪽 화살표 245"/>
          <p:cNvSpPr/>
          <p:nvPr/>
        </p:nvSpPr>
        <p:spPr>
          <a:xfrm rot="13774139">
            <a:off x="883849" y="2191231"/>
            <a:ext cx="532192" cy="878790"/>
          </a:xfrm>
          <a:prstGeom prst="downArrow">
            <a:avLst>
              <a:gd name="adj1" fmla="val 50000"/>
              <a:gd name="adj2" fmla="val 65203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ITEM02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면용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1000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67764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3006" y="2973965"/>
              <a:ext cx="571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65144" y="2973965"/>
              <a:ext cx="114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OUT001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ITEM02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면용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50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50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1000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67764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3006" y="2973965"/>
              <a:ext cx="571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65144" y="2973965"/>
              <a:ext cx="114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OUT001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ITEM02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면용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950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67764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3006" y="2973965"/>
              <a:ext cx="571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체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65144" y="2973965"/>
              <a:ext cx="1145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572264" y="2428868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chemeClr val="bg1">
                    <a:lumMod val="50000"/>
                  </a:schemeClr>
                </a:solidFill>
              </a:rPr>
              <a:t>출고수량 입력 시</a:t>
            </a:r>
            <a:endParaRPr lang="en-US" altLang="ko-KR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i="1" dirty="0" smtClean="0">
                <a:solidFill>
                  <a:schemeClr val="bg1">
                    <a:lumMod val="50000"/>
                  </a:schemeClr>
                </a:solidFill>
              </a:rPr>
              <a:t>현재고 수량에</a:t>
            </a:r>
            <a:endParaRPr lang="en-US" altLang="ko-KR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i="1" dirty="0" smtClean="0">
                <a:solidFill>
                  <a:schemeClr val="bg1">
                    <a:lumMod val="50000"/>
                  </a:schemeClr>
                </a:solidFill>
              </a:rPr>
              <a:t>결과 반영</a:t>
            </a:r>
            <a:endParaRPr lang="en-US" altLang="ko-KR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OUT001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ITEM02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면용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950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2991981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A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동창고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58239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55705" y="2973965"/>
              <a:ext cx="1444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2020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년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10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월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생산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라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가공공정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69212" y="2980876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김춘삼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42" name="위쪽 화살표 141"/>
          <p:cNvSpPr/>
          <p:nvPr/>
        </p:nvSpPr>
        <p:spPr>
          <a:xfrm>
            <a:off x="2643174" y="3071810"/>
            <a:ext cx="357190" cy="714379"/>
          </a:xfrm>
          <a:prstGeom prst="upArrow">
            <a:avLst>
              <a:gd name="adj1" fmla="val 50000"/>
              <a:gd name="adj2" fmla="val 78571"/>
            </a:avLst>
          </a:prstGeom>
          <a:solidFill>
            <a:srgbClr val="92D050"/>
          </a:solidFill>
          <a:ln>
            <a:solidFill>
              <a:srgbClr val="F88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위쪽 화살표 143"/>
          <p:cNvSpPr/>
          <p:nvPr/>
        </p:nvSpPr>
        <p:spPr>
          <a:xfrm>
            <a:off x="5324474" y="3071810"/>
            <a:ext cx="357190" cy="714379"/>
          </a:xfrm>
          <a:prstGeom prst="upArrow">
            <a:avLst>
              <a:gd name="adj1" fmla="val 50000"/>
              <a:gd name="adj2" fmla="val 78571"/>
            </a:avLst>
          </a:prstGeom>
          <a:solidFill>
            <a:srgbClr val="92D050"/>
          </a:solidFill>
          <a:ln>
            <a:solidFill>
              <a:srgbClr val="F88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1058" y="3028029"/>
            <a:ext cx="1026255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81374" y="3028029"/>
            <a:ext cx="1116000" cy="277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2366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67114" y="3028029"/>
            <a:ext cx="1023170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14863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78065" y="3028029"/>
            <a:ext cx="1044984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이말년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46997" y="3024013"/>
            <a:ext cx="1028036" cy="2810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1057" y="3337519"/>
            <a:ext cx="102625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81374" y="3337519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20.09.03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2366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67114" y="3337519"/>
            <a:ext cx="1023170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포장공정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14863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자재창고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78065" y="3337519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윤창호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46997" y="3333503"/>
            <a:ext cx="1028036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75"/>
          <p:cNvGrpSpPr/>
          <p:nvPr/>
        </p:nvGrpSpPr>
        <p:grpSpPr>
          <a:xfrm>
            <a:off x="131456" y="967335"/>
            <a:ext cx="8834744" cy="4033301"/>
            <a:chOff x="197768" y="1111349"/>
            <a:chExt cx="8755368" cy="4033301"/>
          </a:xfrm>
        </p:grpSpPr>
        <p:sp>
          <p:nvSpPr>
            <p:cNvPr id="77" name="직사각형 76"/>
            <p:cNvSpPr/>
            <p:nvPr/>
          </p:nvSpPr>
          <p:spPr>
            <a:xfrm>
              <a:off x="197768" y="1355575"/>
              <a:ext cx="8748464" cy="378907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5875" y="2023614"/>
              <a:ext cx="8325543" cy="2393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99661" y="1111349"/>
              <a:ext cx="8753475" cy="3014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040901" y="1237368"/>
              <a:ext cx="239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373516" y="1174946"/>
              <a:ext cx="152391" cy="1708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4"/>
            <p:cNvGrpSpPr/>
            <p:nvPr/>
          </p:nvGrpSpPr>
          <p:grpSpPr>
            <a:xfrm>
              <a:off x="8593535" y="1135700"/>
              <a:ext cx="239615" cy="239615"/>
              <a:chOff x="8493128" y="1164275"/>
              <a:chExt cx="239615" cy="239615"/>
            </a:xfrm>
          </p:grpSpPr>
          <p:sp>
            <p:nvSpPr>
              <p:cNvPr id="134" name="직사각형 133"/>
              <p:cNvSpPr/>
              <p:nvPr/>
            </p:nvSpPr>
            <p:spPr>
              <a:xfrm rot="18750471">
                <a:off x="8493104" y="1261223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2658024">
                <a:off x="8493128" y="1268596"/>
                <a:ext cx="239615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>
            <a:xfrm>
              <a:off x="6128985" y="1584017"/>
              <a:ext cx="1701574" cy="28508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자재 불러오기</a:t>
              </a:r>
              <a:endParaRPr lang="ko-KR" altLang="en-US" sz="14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8262" y="2050570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출고번호</a:t>
              </a:r>
              <a:endParaRPr lang="ko-KR" altLang="en-US" sz="14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57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품목코드</a:t>
              </a:r>
              <a:endParaRPr lang="ko-KR" altLang="en-US" sz="14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6878" y="2050570"/>
              <a:ext cx="904805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품목명</a:t>
              </a:r>
              <a:endParaRPr lang="ko-KR" altLang="en-US" sz="14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86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규격</a:t>
              </a:r>
              <a:endParaRPr lang="ko-KR" altLang="en-US" sz="1400" b="1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1004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소요단위</a:t>
              </a:r>
              <a:endParaRPr lang="ko-KR" altLang="en-US" sz="1400" b="1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0148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요청수량</a:t>
              </a:r>
              <a:endParaRPr lang="ko-KR" altLang="en-US" sz="1400" b="1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9292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출고수량</a:t>
              </a:r>
              <a:endParaRPr lang="ko-KR" altLang="en-US" sz="14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883567" y="1584017"/>
              <a:ext cx="383631" cy="28508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+</a:t>
              </a:r>
              <a:endParaRPr lang="ko-KR" altLang="en-US" sz="32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320888" y="1584017"/>
              <a:ext cx="383631" cy="28508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-</a:t>
              </a:r>
              <a:endParaRPr lang="ko-KR" altLang="en-US" sz="3200" b="1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8436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현재고</a:t>
              </a:r>
              <a:endParaRPr lang="ko-KR" altLang="en-US" sz="14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758084" y="2050570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비고</a:t>
              </a:r>
              <a:endParaRPr lang="ko-KR" altLang="en-US" sz="1400" b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71582" y="2682416"/>
              <a:ext cx="1332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출고창고</a:t>
              </a:r>
              <a:endParaRPr lang="ko-KR" altLang="en-US" sz="14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14522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담당자</a:t>
              </a:r>
              <a:endParaRPr lang="ko-KR" altLang="en-US" sz="1400" b="1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28262" y="2330521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OUT001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3553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ITEM02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69759" y="2333697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쌀가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루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190452" y="2333168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면용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0985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Kg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012959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933652" y="2337930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848052" y="2337930"/>
              <a:ext cx="896838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950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57476" y="2337930"/>
              <a:ext cx="904976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271582" y="2987217"/>
              <a:ext cx="1332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614522" y="2987217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26487" y="2682416"/>
              <a:ext cx="1296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출고일자</a:t>
              </a:r>
              <a:endParaRPr lang="ko-KR" altLang="en-US" sz="1400" b="1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926487" y="2987216"/>
              <a:ext cx="1296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310764" y="2991981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A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동창고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3326491" y="3058239"/>
              <a:ext cx="154362" cy="13684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949104" y="3001506"/>
              <a:ext cx="1249601" cy="232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55705" y="2973965"/>
              <a:ext cx="1444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2020</a:t>
              </a:r>
              <a:r>
                <a:rPr lang="ko-KR" altLang="en-US" sz="1400" b="1" dirty="0" smtClean="0"/>
                <a:t>년</a:t>
              </a:r>
              <a:r>
                <a:rPr lang="en-US" altLang="ko-KR" sz="1400" b="1" dirty="0" smtClean="0"/>
                <a:t>10</a:t>
              </a:r>
              <a:r>
                <a:rPr lang="ko-KR" altLang="en-US" sz="1400" b="1" dirty="0" smtClean="0"/>
                <a:t>월</a:t>
              </a:r>
              <a:endParaRPr lang="ko-KR" altLang="en-US" sz="1400" b="1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85452" y="4664072"/>
              <a:ext cx="1089747" cy="264165"/>
            </a:xfrm>
            <a:prstGeom prst="rect">
              <a:avLst/>
            </a:prstGeom>
            <a:solidFill>
              <a:srgbClr val="B51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저장</a:t>
              </a:r>
              <a:endParaRPr lang="ko-KR" altLang="en-US" sz="1400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564896" y="4664072"/>
              <a:ext cx="1089747" cy="2641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취소</a:t>
              </a:r>
              <a:endParaRPr lang="ko-KR" altLang="en-US" sz="14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28262" y="2683991"/>
              <a:ext cx="914622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작업장</a:t>
              </a:r>
              <a:endParaRPr lang="ko-KR" altLang="en-US" sz="14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357284" y="2683991"/>
              <a:ext cx="900000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투입공정</a:t>
              </a:r>
              <a:endParaRPr lang="ko-KR" altLang="en-US" sz="14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262" y="2963942"/>
              <a:ext cx="914399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생산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라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355359" y="2971351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가공공정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69212" y="2980876"/>
              <a:ext cx="900000" cy="281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chemeClr val="tx1"/>
                  </a:solidFill>
                </a:rPr>
                <a:t>김춘삼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299137" y="1366823"/>
            <a:ext cx="153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</a:rPr>
              <a:t>※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출고등록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643702" y="4338644"/>
            <a:ext cx="571504" cy="571504"/>
          </a:xfrm>
          <a:prstGeom prst="ellipse">
            <a:avLst/>
          </a:prstGeom>
          <a:noFill/>
          <a:ln>
            <a:solidFill>
              <a:srgbClr val="B64A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오른쪽 화살표 144"/>
          <p:cNvSpPr/>
          <p:nvPr/>
        </p:nvSpPr>
        <p:spPr>
          <a:xfrm rot="18363637">
            <a:off x="6262036" y="4803466"/>
            <a:ext cx="614005" cy="428628"/>
          </a:xfrm>
          <a:prstGeom prst="rightArrow">
            <a:avLst>
              <a:gd name="adj1" fmla="val 39221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7992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3E3DE"/>
                </a:solidFill>
              </a:rPr>
              <a:t>▣ 품목출고관리</a:t>
            </a:r>
            <a:endParaRPr lang="ko-KR" altLang="en-US" sz="2800" b="1" dirty="0">
              <a:solidFill>
                <a:srgbClr val="73E3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44" y="1954085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▶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자재 출고내역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4232" y="172907"/>
            <a:ext cx="864096" cy="3687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조회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9321" y="172906"/>
            <a:ext cx="864096" cy="3687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20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236296" y="172905"/>
            <a:ext cx="864096" cy="368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460" y="172904"/>
            <a:ext cx="864096" cy="3687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삭제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1058" y="2414037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057" y="2414036"/>
            <a:ext cx="1031017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1381126" y="2414036"/>
            <a:ext cx="1114424" cy="28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2366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71874" y="2414036"/>
            <a:ext cx="1018409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4614863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출고창고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5678065" y="2414036"/>
            <a:ext cx="1044984" cy="281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담당자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6746998" y="2410020"/>
            <a:ext cx="1037560" cy="2837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비고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3807" y="4314831"/>
            <a:ext cx="215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▼ 상세정보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5720" y="4791013"/>
            <a:ext cx="854081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9763" y="4800539"/>
            <a:ext cx="1116000" cy="2770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66366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출고수량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331058" y="2723525"/>
            <a:ext cx="1031017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OUT001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81374" y="2723525"/>
            <a:ext cx="1116000" cy="277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20.08.14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2366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라인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76" y="2723525"/>
            <a:ext cx="1018408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가공공정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4863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동창고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78065" y="2723525"/>
            <a:ext cx="1044984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김춘삼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46997" y="2719509"/>
            <a:ext cx="1028035" cy="281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01"/>
          <p:cNvGrpSpPr/>
          <p:nvPr/>
        </p:nvGrpSpPr>
        <p:grpSpPr>
          <a:xfrm>
            <a:off x="295275" y="4800539"/>
            <a:ext cx="1031777" cy="557215"/>
            <a:chOff x="285720" y="4810064"/>
            <a:chExt cx="1041332" cy="557215"/>
          </a:xfrm>
        </p:grpSpPr>
        <p:sp>
          <p:nvSpPr>
            <p:cNvPr id="26" name="직사각형 25"/>
            <p:cNvSpPr/>
            <p:nvPr/>
          </p:nvSpPr>
          <p:spPr>
            <a:xfrm>
              <a:off x="285720" y="4810064"/>
              <a:ext cx="1041332" cy="27628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품목코드</a:t>
              </a:r>
              <a:endParaRPr lang="ko-KR" altLang="en-US" sz="16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5720" y="5086212"/>
              <a:ext cx="1041332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339763" y="5081450"/>
            <a:ext cx="1116000" cy="27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그룹 100"/>
          <p:cNvGrpSpPr/>
          <p:nvPr/>
        </p:nvGrpSpPr>
        <p:grpSpPr>
          <a:xfrm>
            <a:off x="2480280" y="4805301"/>
            <a:ext cx="1044984" cy="561978"/>
            <a:chOff x="2480280" y="4791012"/>
            <a:chExt cx="1044984" cy="561978"/>
          </a:xfrm>
        </p:grpSpPr>
        <p:sp>
          <p:nvSpPr>
            <p:cNvPr id="28" name="직사각형 27"/>
            <p:cNvSpPr/>
            <p:nvPr/>
          </p:nvSpPr>
          <p:spPr>
            <a:xfrm>
              <a:off x="2480280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규격</a:t>
              </a:r>
              <a:endParaRPr lang="ko-KR" altLang="en-US" sz="16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80280" y="50719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99"/>
          <p:cNvGrpSpPr/>
          <p:nvPr/>
        </p:nvGrpSpPr>
        <p:grpSpPr>
          <a:xfrm>
            <a:off x="3540753" y="4805301"/>
            <a:ext cx="1044984" cy="567778"/>
            <a:chOff x="3545516" y="4791012"/>
            <a:chExt cx="1044984" cy="567778"/>
          </a:xfrm>
        </p:grpSpPr>
        <p:sp>
          <p:nvSpPr>
            <p:cNvPr id="29" name="직사각형 28"/>
            <p:cNvSpPr/>
            <p:nvPr/>
          </p:nvSpPr>
          <p:spPr>
            <a:xfrm>
              <a:off x="3545516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소요단위</a:t>
              </a:r>
              <a:endParaRPr lang="ko-KR" altLang="en-US" sz="16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545516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그룹 98"/>
          <p:cNvGrpSpPr/>
          <p:nvPr/>
        </p:nvGrpSpPr>
        <p:grpSpPr>
          <a:xfrm>
            <a:off x="4599132" y="4805301"/>
            <a:ext cx="1044984" cy="567778"/>
            <a:chOff x="4599132" y="4791012"/>
            <a:chExt cx="1044984" cy="567778"/>
          </a:xfrm>
        </p:grpSpPr>
        <p:sp>
          <p:nvSpPr>
            <p:cNvPr id="30" name="직사각형 29"/>
            <p:cNvSpPr/>
            <p:nvPr/>
          </p:nvSpPr>
          <p:spPr>
            <a:xfrm>
              <a:off x="4599132" y="4791012"/>
              <a:ext cx="1044984" cy="28106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요청수량</a:t>
              </a:r>
              <a:endParaRPr lang="ko-KR" altLang="en-US" sz="16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9132" y="5077723"/>
              <a:ext cx="1044984" cy="281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666366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1863" y="4223652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79655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출고번호</a:t>
            </a:r>
            <a:endParaRPr lang="ko-KR" altLang="en-US" sz="1600" b="1" dirty="0"/>
          </a:p>
        </p:txBody>
      </p:sp>
      <p:sp>
        <p:nvSpPr>
          <p:cNvPr id="79" name="직사각형 78"/>
          <p:cNvSpPr/>
          <p:nvPr/>
        </p:nvSpPr>
        <p:spPr>
          <a:xfrm>
            <a:off x="1716570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0" name="이등변 삼각형 79"/>
          <p:cNvSpPr/>
          <p:nvPr/>
        </p:nvSpPr>
        <p:spPr>
          <a:xfrm rot="10800000">
            <a:off x="2808980" y="966777"/>
            <a:ext cx="171762" cy="14807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03848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품목명</a:t>
            </a:r>
            <a:endParaRPr lang="ko-KR" altLang="en-US" sz="1600" b="1" dirty="0"/>
          </a:p>
        </p:txBody>
      </p:sp>
      <p:sp>
        <p:nvSpPr>
          <p:cNvPr id="82" name="직사각형 81"/>
          <p:cNvSpPr/>
          <p:nvPr/>
        </p:nvSpPr>
        <p:spPr>
          <a:xfrm>
            <a:off x="4640763" y="900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3" name="직사각형 82"/>
          <p:cNvSpPr/>
          <p:nvPr/>
        </p:nvSpPr>
        <p:spPr>
          <a:xfrm>
            <a:off x="6063163" y="900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출고일자</a:t>
            </a:r>
            <a:endParaRPr lang="ko-KR" altLang="en-US" sz="1600" b="1" dirty="0"/>
          </a:p>
        </p:txBody>
      </p:sp>
      <p:sp>
        <p:nvSpPr>
          <p:cNvPr id="84" name="직사각형 83"/>
          <p:cNvSpPr/>
          <p:nvPr/>
        </p:nvSpPr>
        <p:spPr>
          <a:xfrm>
            <a:off x="7500079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/>
          <p:cNvSpPr/>
          <p:nvPr/>
        </p:nvSpPr>
        <p:spPr>
          <a:xfrm>
            <a:off x="27965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작업장</a:t>
            </a:r>
            <a:endParaRPr lang="ko-KR" altLang="en-US" sz="1600" b="1" dirty="0"/>
          </a:p>
        </p:txBody>
      </p:sp>
      <p:sp>
        <p:nvSpPr>
          <p:cNvPr id="87" name="직사각형 86"/>
          <p:cNvSpPr/>
          <p:nvPr/>
        </p:nvSpPr>
        <p:spPr>
          <a:xfrm>
            <a:off x="171657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9" name="직사각형 88"/>
          <p:cNvSpPr/>
          <p:nvPr/>
        </p:nvSpPr>
        <p:spPr>
          <a:xfrm>
            <a:off x="3199085" y="1408243"/>
            <a:ext cx="1340017" cy="2810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투입공정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4636000" y="1408243"/>
            <a:ext cx="1340017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2" name="직사각형 91"/>
          <p:cNvSpPr/>
          <p:nvPr/>
        </p:nvSpPr>
        <p:spPr>
          <a:xfrm>
            <a:off x="301863" y="1837634"/>
            <a:ext cx="8568952" cy="530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466845" y="900243"/>
            <a:ext cx="500945" cy="281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95" name="직사각형 94"/>
          <p:cNvSpPr/>
          <p:nvPr/>
        </p:nvSpPr>
        <p:spPr>
          <a:xfrm>
            <a:off x="8062937" y="900243"/>
            <a:ext cx="342900" cy="2810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~</a:t>
            </a:r>
            <a:endParaRPr lang="ko-KR" altLang="en-US" sz="16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6737914" y="4800538"/>
            <a:ext cx="1044984" cy="2810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현재고</a:t>
            </a:r>
            <a:endParaRPr lang="ko-KR" altLang="en-US" sz="16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6737914" y="5087249"/>
            <a:ext cx="1044984" cy="2810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18363637">
            <a:off x="904186" y="2946078"/>
            <a:ext cx="614005" cy="428628"/>
          </a:xfrm>
          <a:prstGeom prst="rightArrow">
            <a:avLst>
              <a:gd name="adj1" fmla="val 39221"/>
              <a:gd name="adj2" fmla="val 50000"/>
            </a:avLst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8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893</Words>
  <Application>Microsoft Office PowerPoint</Application>
  <PresentationFormat>화면 슬라이드 쇼(4:3)</PresentationFormat>
  <Paragraphs>686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pkd</dc:creator>
  <cp:lastModifiedBy>pkd</cp:lastModifiedBy>
  <cp:revision>75</cp:revision>
  <dcterms:created xsi:type="dcterms:W3CDTF">2020-10-14T08:54:53Z</dcterms:created>
  <dcterms:modified xsi:type="dcterms:W3CDTF">2020-10-20T00:45:47Z</dcterms:modified>
</cp:coreProperties>
</file>