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723634"/>
            <a:ext cx="2379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Postival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785182" y="5508449"/>
            <a:ext cx="23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Brain Overflow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21324104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강창기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 Capstone Design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다른, 많은, 컴퓨터, 여러개이(가) 표시된 사진&#10;&#10;자동 생성된 설명">
            <a:extLst>
              <a:ext uri="{FF2B5EF4-FFF2-40B4-BE49-F238E27FC236}">
                <a16:creationId xmlns:a16="http://schemas.microsoft.com/office/drawing/2014/main" id="{1D1B96CE-3F13-4BEF-B719-D01CD556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45" y="834437"/>
            <a:ext cx="7459116" cy="539190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ED49F9-B91F-4AC2-9CDF-E12973B2A540}"/>
              </a:ext>
            </a:extLst>
          </p:cNvPr>
          <p:cNvSpPr txBox="1"/>
          <p:nvPr/>
        </p:nvSpPr>
        <p:spPr>
          <a:xfrm>
            <a:off x="944744" y="908361"/>
            <a:ext cx="13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TablePage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영업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5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4AEC66D-7BD3-405D-8434-F108EDCDD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618" y="803833"/>
            <a:ext cx="7440063" cy="53728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ED49F9-B91F-4AC2-9CDF-E12973B2A540}"/>
              </a:ext>
            </a:extLst>
          </p:cNvPr>
          <p:cNvSpPr txBox="1"/>
          <p:nvPr/>
        </p:nvSpPr>
        <p:spPr>
          <a:xfrm>
            <a:off x="864524" y="908361"/>
            <a:ext cx="1442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OrderPage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5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컴퓨터, 모니터, 다른, 키보드이(가) 표시된 사진&#10;&#10;자동 생성된 설명">
            <a:extLst>
              <a:ext uri="{FF2B5EF4-FFF2-40B4-BE49-F238E27FC236}">
                <a16:creationId xmlns:a16="http://schemas.microsoft.com/office/drawing/2014/main" id="{DD8E8F1E-0EF0-4352-9ED5-8A732CF87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32" y="908361"/>
            <a:ext cx="7392432" cy="530616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105933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ED49F9-B91F-4AC2-9CDF-E12973B2A540}"/>
              </a:ext>
            </a:extLst>
          </p:cNvPr>
          <p:cNvSpPr txBox="1"/>
          <p:nvPr/>
        </p:nvSpPr>
        <p:spPr>
          <a:xfrm>
            <a:off x="796705" y="908361"/>
            <a:ext cx="1510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ModifyTablePage</a:t>
            </a:r>
            <a:b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테이블 설정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88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시연 동영상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52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향후 계획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722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551304" y="926997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661410" y="1342869"/>
            <a:ext cx="3771900" cy="46256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243710" y="2414951"/>
            <a:ext cx="1907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430EA-EABC-4F6B-A877-9318B3C24F9E}"/>
              </a:ext>
            </a:extLst>
          </p:cNvPr>
          <p:cNvSpPr txBox="1"/>
          <p:nvPr/>
        </p:nvSpPr>
        <p:spPr>
          <a:xfrm>
            <a:off x="4243710" y="3016715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제작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B1903-104C-4DEC-9C59-5A9AC96E1E4A}"/>
              </a:ext>
            </a:extLst>
          </p:cNvPr>
          <p:cNvSpPr txBox="1"/>
          <p:nvPr/>
        </p:nvSpPr>
        <p:spPr>
          <a:xfrm>
            <a:off x="4243710" y="422024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 동영상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42AE-E3C4-4645-ACA5-27B47405BA6F}"/>
              </a:ext>
            </a:extLst>
          </p:cNvPr>
          <p:cNvSpPr txBox="1"/>
          <p:nvPr/>
        </p:nvSpPr>
        <p:spPr>
          <a:xfrm>
            <a:off x="4243711" y="181318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조원 구성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0E625-1004-436F-A304-0E24E004210E}"/>
              </a:ext>
            </a:extLst>
          </p:cNvPr>
          <p:cNvSpPr txBox="1"/>
          <p:nvPr/>
        </p:nvSpPr>
        <p:spPr>
          <a:xfrm>
            <a:off x="4243710" y="3618479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 과정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DC4C2-467A-4372-AB96-F6CE8DBF1708}"/>
              </a:ext>
            </a:extLst>
          </p:cNvPr>
          <p:cNvSpPr txBox="1"/>
          <p:nvPr/>
        </p:nvSpPr>
        <p:spPr>
          <a:xfrm>
            <a:off x="4243709" y="482200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491700" y="407324"/>
            <a:ext cx="1877427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조원 구성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0ED42A-247A-4C89-8734-72283A8D0DA6}"/>
              </a:ext>
            </a:extLst>
          </p:cNvPr>
          <p:cNvGrpSpPr/>
          <p:nvPr/>
        </p:nvGrpSpPr>
        <p:grpSpPr>
          <a:xfrm>
            <a:off x="4549751" y="1899407"/>
            <a:ext cx="3092498" cy="3192187"/>
            <a:chOff x="4228242" y="1862007"/>
            <a:chExt cx="3092498" cy="319218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C77B2A3-BD20-49CE-81D4-DE2D47A61E55}"/>
                </a:ext>
              </a:extLst>
            </p:cNvPr>
            <p:cNvGrpSpPr/>
            <p:nvPr/>
          </p:nvGrpSpPr>
          <p:grpSpPr>
            <a:xfrm>
              <a:off x="4228242" y="4654084"/>
              <a:ext cx="3092498" cy="400110"/>
              <a:chOff x="5295072" y="2171892"/>
              <a:chExt cx="5117725" cy="4001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E05149-9424-4271-B356-F437CBF5FE0A}"/>
                  </a:ext>
                </a:extLst>
              </p:cNvPr>
              <p:cNvSpPr txBox="1"/>
              <p:nvPr/>
            </p:nvSpPr>
            <p:spPr>
              <a:xfrm>
                <a:off x="6822548" y="2171892"/>
                <a:ext cx="35902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21324104 </a:t>
                </a:r>
                <a:r>
                  <a:rPr lang="ko-KR" altLang="en-US" sz="2000" dirty="0">
                    <a:ln>
                      <a:solidFill>
                        <a:schemeClr val="tx1">
                          <a:alpha val="30000"/>
                        </a:schemeClr>
                      </a:solidFill>
                    </a:ln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강창기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D5BA412A-6177-4533-A556-69DED8639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072" y="2572002"/>
                <a:ext cx="509479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그림 2" descr="사람, 정장, 넥타이, 의류이(가) 표시된 사진&#10;&#10;자동 생성된 설명">
              <a:extLst>
                <a:ext uri="{FF2B5EF4-FFF2-40B4-BE49-F238E27FC236}">
                  <a16:creationId xmlns:a16="http://schemas.microsoft.com/office/drawing/2014/main" id="{82D375FA-C6C7-4C21-9200-B4B3B6811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214" y="1862007"/>
              <a:ext cx="1881447" cy="2450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491701" y="407324"/>
            <a:ext cx="2101870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프로젝트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345084" y="2276644"/>
            <a:ext cx="5486345" cy="2858710"/>
            <a:chOff x="5203631" y="2171892"/>
            <a:chExt cx="5277679" cy="28587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1" y="2171892"/>
              <a:ext cx="3590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가볍게 사용할 수 있는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POS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학교 축제때면 각 과마다 작은 주점을 만들어 음식과 술을 판매하곤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 과정들은 모두 전산화 되어있지 않기 때문에 거래의 투명성이 떨어진다는 단점이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이외에도 작은 카페나 개인 상점을 사용할 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매달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POS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이용료를 내는데 있어 비용적 부담이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또한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pos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시스템 내에서 카카오페이 기능이 존재한다면 카드를 휴대하지 않은 상태에서 거래의 편리함을 줄 수 있다는 생각이 들게 되었다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따라서 개인 노트북이나 데스크톱 컴퓨터에서 간편하게 사용할 수 있는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POS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시스템을 개발하는데 목표를 두었다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59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제작 환경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5AE0F8-62A8-456B-BEC1-00D92F68C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367615"/>
              </p:ext>
            </p:extLst>
          </p:nvPr>
        </p:nvGraphicFramePr>
        <p:xfrm>
          <a:off x="2807866" y="2240869"/>
          <a:ext cx="6576268" cy="23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452">
                  <a:extLst>
                    <a:ext uri="{9D8B030D-6E8A-4147-A177-3AD203B41FA5}">
                      <a16:colId xmlns:a16="http://schemas.microsoft.com/office/drawing/2014/main" val="4230591988"/>
                    </a:ext>
                  </a:extLst>
                </a:gridCol>
                <a:gridCol w="5289816">
                  <a:extLst>
                    <a:ext uri="{9D8B030D-6E8A-4147-A177-3AD203B41FA5}">
                      <a16:colId xmlns:a16="http://schemas.microsoft.com/office/drawing/2014/main" val="1815239379"/>
                    </a:ext>
                  </a:extLst>
                </a:gridCol>
              </a:tblGrid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spc="0" dirty="0">
                          <a:effectLst/>
                        </a:rPr>
                        <a:t>category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spc="0" dirty="0">
                          <a:effectLst/>
                        </a:rPr>
                        <a:t>detail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28530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OS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Windows 10, </a:t>
                      </a:r>
                      <a:r>
                        <a:rPr lang="en-US" sz="1400" u="none" strike="noStrike" spc="0" dirty="0" err="1">
                          <a:effectLst/>
                        </a:rPr>
                        <a:t>Rasbian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32819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사용언어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C#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08701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Framework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 err="1">
                          <a:effectLst/>
                        </a:rPr>
                        <a:t>.Net</a:t>
                      </a:r>
                      <a:r>
                        <a:rPr lang="en-US" sz="1400" u="none" strike="noStrike" spc="0" dirty="0">
                          <a:effectLst/>
                        </a:rPr>
                        <a:t> WPF(</a:t>
                      </a:r>
                      <a:r>
                        <a:rPr lang="en-US" sz="1400" u="none" strike="noStrike" spc="0" dirty="0" err="1">
                          <a:effectLst/>
                        </a:rPr>
                        <a:t>xaml</a:t>
                      </a:r>
                      <a:r>
                        <a:rPr lang="en-US" sz="1400" u="none" strike="noStrike" spc="0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19648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DBMS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 dirty="0">
                          <a:effectLst/>
                          <a:latin typeface="+mn-lt"/>
                        </a:rPr>
                        <a:t>Maria DB</a:t>
                      </a:r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911422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Tools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Visual Studio 2019, Git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2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ED49F9-B91F-4AC2-9CDF-E12973B2A540}"/>
              </a:ext>
            </a:extLst>
          </p:cNvPr>
          <p:cNvSpPr txBox="1"/>
          <p:nvPr/>
        </p:nvSpPr>
        <p:spPr>
          <a:xfrm>
            <a:off x="944744" y="908361"/>
            <a:ext cx="13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UI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67D9D0-5E40-4DF0-AA6C-E0107C4EDCEF}"/>
              </a:ext>
            </a:extLst>
          </p:cNvPr>
          <p:cNvSpPr/>
          <p:nvPr/>
        </p:nvSpPr>
        <p:spPr>
          <a:xfrm>
            <a:off x="1847506" y="3028919"/>
            <a:ext cx="1421477" cy="8562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D2C331-D925-4E52-842E-846BC9CEDFF2}"/>
              </a:ext>
            </a:extLst>
          </p:cNvPr>
          <p:cNvSpPr/>
          <p:nvPr/>
        </p:nvSpPr>
        <p:spPr>
          <a:xfrm>
            <a:off x="3553285" y="3032273"/>
            <a:ext cx="1421477" cy="8562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Menu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D5A3654-ACBC-42E0-A8A9-F60EFCB88899}"/>
              </a:ext>
            </a:extLst>
          </p:cNvPr>
          <p:cNvSpPr/>
          <p:nvPr/>
        </p:nvSpPr>
        <p:spPr>
          <a:xfrm>
            <a:off x="5636824" y="5324066"/>
            <a:ext cx="1421477" cy="85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Analysis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68E511-3FFB-4C01-AA4A-C2DF91CB8EDE}"/>
              </a:ext>
            </a:extLst>
          </p:cNvPr>
          <p:cNvSpPr/>
          <p:nvPr/>
        </p:nvSpPr>
        <p:spPr>
          <a:xfrm>
            <a:off x="5636825" y="4120112"/>
            <a:ext cx="1421477" cy="85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ModifyMenu</a:t>
            </a:r>
            <a:r>
              <a:rPr lang="en-US" altLang="ko-KR" sz="1600" dirty="0">
                <a:solidFill>
                  <a:schemeClr val="tx1"/>
                </a:solidFill>
              </a:rPr>
              <a:t> 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84FC071-0343-427E-8788-F38F113FA499}"/>
              </a:ext>
            </a:extLst>
          </p:cNvPr>
          <p:cNvSpPr/>
          <p:nvPr/>
        </p:nvSpPr>
        <p:spPr>
          <a:xfrm>
            <a:off x="5636826" y="2916158"/>
            <a:ext cx="1421477" cy="8562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ModifyTable</a:t>
            </a:r>
            <a:r>
              <a:rPr lang="en-US" altLang="ko-KR" sz="1600" dirty="0">
                <a:solidFill>
                  <a:schemeClr val="tx1"/>
                </a:solidFill>
              </a:rPr>
              <a:t> 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67C81D-81E8-4B03-851E-66739FFD653E}"/>
              </a:ext>
            </a:extLst>
          </p:cNvPr>
          <p:cNvSpPr/>
          <p:nvPr/>
        </p:nvSpPr>
        <p:spPr>
          <a:xfrm>
            <a:off x="5636827" y="1712204"/>
            <a:ext cx="1421477" cy="85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RegiMoney</a:t>
            </a:r>
            <a:r>
              <a:rPr lang="en-US" altLang="ko-KR" sz="1600" dirty="0">
                <a:solidFill>
                  <a:schemeClr val="tx1"/>
                </a:solidFill>
              </a:rPr>
              <a:t> Page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294CDC-92BC-4358-9E16-201A5953430D}"/>
              </a:ext>
            </a:extLst>
          </p:cNvPr>
          <p:cNvSpPr/>
          <p:nvPr/>
        </p:nvSpPr>
        <p:spPr>
          <a:xfrm>
            <a:off x="5636827" y="508250"/>
            <a:ext cx="1421477" cy="8562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Table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AB8274D-47D2-48C5-8C55-5E1847819721}"/>
              </a:ext>
            </a:extLst>
          </p:cNvPr>
          <p:cNvSpPr/>
          <p:nvPr/>
        </p:nvSpPr>
        <p:spPr>
          <a:xfrm>
            <a:off x="7465290" y="508250"/>
            <a:ext cx="1421477" cy="8562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Order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5D1FC4FA-9D36-411E-A19C-0B2F6E189E3A}"/>
              </a:ext>
            </a:extLst>
          </p:cNvPr>
          <p:cNvSpPr/>
          <p:nvPr/>
        </p:nvSpPr>
        <p:spPr>
          <a:xfrm>
            <a:off x="5128490" y="936355"/>
            <a:ext cx="323273" cy="50173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BCA169-3F6B-4452-8137-542BC940E24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68983" y="3457025"/>
            <a:ext cx="284302" cy="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99CE3B3-0495-4C09-ABB0-216509236EC9}"/>
              </a:ext>
            </a:extLst>
          </p:cNvPr>
          <p:cNvCxnSpPr>
            <a:cxnSpLocks/>
          </p:cNvCxnSpPr>
          <p:nvPr/>
        </p:nvCxnSpPr>
        <p:spPr>
          <a:xfrm flipV="1">
            <a:off x="7159904" y="936354"/>
            <a:ext cx="3053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3400371F-1AC3-4E09-A863-137E7928BAAA}"/>
              </a:ext>
            </a:extLst>
          </p:cNvPr>
          <p:cNvSpPr txBox="1">
            <a:spLocks/>
          </p:cNvSpPr>
          <p:nvPr/>
        </p:nvSpPr>
        <p:spPr>
          <a:xfrm>
            <a:off x="5866843" y="1400835"/>
            <a:ext cx="1632348" cy="31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+mj-lt"/>
              </a:rPr>
              <a:t>현 테이블 </a:t>
            </a:r>
            <a:r>
              <a:rPr lang="en-US" altLang="ko-KR" sz="1600" dirty="0">
                <a:latin typeface="+mj-lt"/>
              </a:rPr>
              <a:t>print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FF5BAC8-7B2B-42D5-866B-A81BB4AA3E80}"/>
              </a:ext>
            </a:extLst>
          </p:cNvPr>
          <p:cNvSpPr txBox="1">
            <a:spLocks/>
          </p:cNvSpPr>
          <p:nvPr/>
        </p:nvSpPr>
        <p:spPr>
          <a:xfrm>
            <a:off x="5866843" y="2604789"/>
            <a:ext cx="2049537" cy="34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j-lt"/>
              </a:rPr>
              <a:t>영업 전 준비금 관리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D78DD509-A16B-434D-9D30-C002FD85C5A6}"/>
              </a:ext>
            </a:extLst>
          </p:cNvPr>
          <p:cNvSpPr txBox="1">
            <a:spLocks/>
          </p:cNvSpPr>
          <p:nvPr/>
        </p:nvSpPr>
        <p:spPr>
          <a:xfrm>
            <a:off x="5866843" y="3799718"/>
            <a:ext cx="2994702" cy="486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j-lt"/>
              </a:rPr>
              <a:t>테이블 배치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수정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삭제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FE49439C-918E-48C0-AE47-13FF703E6064}"/>
              </a:ext>
            </a:extLst>
          </p:cNvPr>
          <p:cNvSpPr txBox="1">
            <a:spLocks/>
          </p:cNvSpPr>
          <p:nvPr/>
        </p:nvSpPr>
        <p:spPr>
          <a:xfrm>
            <a:off x="5866842" y="5012697"/>
            <a:ext cx="2049537" cy="376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j-lt"/>
              </a:rPr>
              <a:t>음식메뉴 수정</a:t>
            </a:r>
            <a:r>
              <a:rPr lang="en-US" altLang="ko-KR" sz="1600" dirty="0">
                <a:latin typeface="+mj-lt"/>
              </a:rPr>
              <a:t>&amp;</a:t>
            </a:r>
            <a:r>
              <a:rPr lang="ko-KR" altLang="en-US" sz="1600" dirty="0">
                <a:latin typeface="+mj-lt"/>
              </a:rPr>
              <a:t>삭제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84FE3F56-4F81-4EF6-95B2-D84FD9202EC8}"/>
              </a:ext>
            </a:extLst>
          </p:cNvPr>
          <p:cNvSpPr txBox="1">
            <a:spLocks/>
          </p:cNvSpPr>
          <p:nvPr/>
        </p:nvSpPr>
        <p:spPr>
          <a:xfrm>
            <a:off x="5866842" y="6216651"/>
            <a:ext cx="1632348" cy="31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j-lt"/>
              </a:rPr>
              <a:t>거래 내역 관리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00FA805-7258-44AD-AA64-4CED4998B85C}"/>
              </a:ext>
            </a:extLst>
          </p:cNvPr>
          <p:cNvSpPr txBox="1">
            <a:spLocks/>
          </p:cNvSpPr>
          <p:nvPr/>
        </p:nvSpPr>
        <p:spPr>
          <a:xfrm>
            <a:off x="7620061" y="1427871"/>
            <a:ext cx="1632348" cy="31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j-lt"/>
              </a:rPr>
              <a:t>메뉴 주문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계산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2C07CE5-A10D-455B-94DF-4CEF7C220621}"/>
              </a:ext>
            </a:extLst>
          </p:cNvPr>
          <p:cNvSpPr/>
          <p:nvPr/>
        </p:nvSpPr>
        <p:spPr>
          <a:xfrm>
            <a:off x="9293753" y="508250"/>
            <a:ext cx="1421477" cy="85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Cash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681328C3-6EB8-41F8-A49E-5A13F919863E}"/>
              </a:ext>
            </a:extLst>
          </p:cNvPr>
          <p:cNvSpPr/>
          <p:nvPr/>
        </p:nvSpPr>
        <p:spPr>
          <a:xfrm>
            <a:off x="8995285" y="849243"/>
            <a:ext cx="264788" cy="1823554"/>
          </a:xfrm>
          <a:prstGeom prst="leftBrace">
            <a:avLst>
              <a:gd name="adj1" fmla="val 36239"/>
              <a:gd name="adj2" fmla="val 228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CE8DAB-DBB1-4D0E-951E-D733D746ED10}"/>
              </a:ext>
            </a:extLst>
          </p:cNvPr>
          <p:cNvSpPr/>
          <p:nvPr/>
        </p:nvSpPr>
        <p:spPr>
          <a:xfrm>
            <a:off x="9338456" y="2217868"/>
            <a:ext cx="1421477" cy="856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Account 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5BF2AE0C-F486-4CB9-BE56-4FAD6E4FC044}"/>
              </a:ext>
            </a:extLst>
          </p:cNvPr>
          <p:cNvSpPr txBox="1">
            <a:spLocks/>
          </p:cNvSpPr>
          <p:nvPr/>
        </p:nvSpPr>
        <p:spPr>
          <a:xfrm>
            <a:off x="9471850" y="1428177"/>
            <a:ext cx="1632348" cy="31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j-lt"/>
              </a:rPr>
              <a:t>현금 계산</a:t>
            </a:r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44A52DF6-6C7C-4F22-9724-185956C81420}"/>
              </a:ext>
            </a:extLst>
          </p:cNvPr>
          <p:cNvSpPr txBox="1">
            <a:spLocks/>
          </p:cNvSpPr>
          <p:nvPr/>
        </p:nvSpPr>
        <p:spPr>
          <a:xfrm>
            <a:off x="9614908" y="3149010"/>
            <a:ext cx="1632348" cy="311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j-lt"/>
              </a:rPr>
              <a:t>계좌 이체 </a:t>
            </a:r>
            <a:r>
              <a:rPr lang="en-US" altLang="ko-KR" sz="1600" dirty="0">
                <a:latin typeface="+mj-lt"/>
              </a:rPr>
              <a:t>(</a:t>
            </a:r>
            <a:r>
              <a:rPr lang="ko-KR" altLang="en-US" sz="1600" dirty="0">
                <a:latin typeface="+mj-lt"/>
              </a:rPr>
              <a:t>카카오</a:t>
            </a:r>
            <a:r>
              <a:rPr lang="en-US" altLang="ko-KR" sz="1600" dirty="0">
                <a:latin typeface="+mj-lt"/>
              </a:rPr>
              <a:t>)</a:t>
            </a:r>
            <a:endParaRPr lang="ko-KR" alt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366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 descr="실내, 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2A48F009-DFB3-4C42-9091-C8F46C7D7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02" y="1671125"/>
            <a:ext cx="9040240" cy="4457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ED49F9-B91F-4AC2-9CDF-E12973B2A540}"/>
              </a:ext>
            </a:extLst>
          </p:cNvPr>
          <p:cNvSpPr txBox="1"/>
          <p:nvPr/>
        </p:nvSpPr>
        <p:spPr>
          <a:xfrm>
            <a:off x="944744" y="908361"/>
            <a:ext cx="13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ERD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16137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ED49F9-B91F-4AC2-9CDF-E12973B2A540}"/>
              </a:ext>
            </a:extLst>
          </p:cNvPr>
          <p:cNvSpPr txBox="1"/>
          <p:nvPr/>
        </p:nvSpPr>
        <p:spPr>
          <a:xfrm>
            <a:off x="944744" y="908361"/>
            <a:ext cx="13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LoginPage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1A4A1A3-FD28-45CD-87AD-A47BF72B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93" y="834437"/>
            <a:ext cx="7468642" cy="543953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9AB711C-ED3C-40CE-9E2D-EF6CA6675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94" y="1554655"/>
            <a:ext cx="3162741" cy="4143953"/>
          </a:xfrm>
          <a:prstGeom prst="rect">
            <a:avLst/>
          </a:prstGeom>
        </p:spPr>
      </p:pic>
      <p:pic>
        <p:nvPicPr>
          <p:cNvPr id="11" name="그림 10" descr="스크린샷, 전화, 휴대폰이(가) 표시된 사진&#10;&#10;자동 생성된 설명">
            <a:extLst>
              <a:ext uri="{FF2B5EF4-FFF2-40B4-BE49-F238E27FC236}">
                <a16:creationId xmlns:a16="http://schemas.microsoft.com/office/drawing/2014/main" id="{C022439E-BA08-43E0-A82C-6EEEAF2E5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41" y="1573707"/>
            <a:ext cx="301984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8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개체, 시계이(가) 표시된 사진&#10;&#10;자동 생성된 설명">
            <a:extLst>
              <a:ext uri="{FF2B5EF4-FFF2-40B4-BE49-F238E27FC236}">
                <a16:creationId xmlns:a16="http://schemas.microsoft.com/office/drawing/2014/main" id="{DCEF5C18-0725-4D3C-9113-FCF49D6A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93" y="834437"/>
            <a:ext cx="7440063" cy="529663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ED49F9-B91F-4AC2-9CDF-E12973B2A540}"/>
              </a:ext>
            </a:extLst>
          </p:cNvPr>
          <p:cNvSpPr txBox="1"/>
          <p:nvPr/>
        </p:nvSpPr>
        <p:spPr>
          <a:xfrm>
            <a:off x="944744" y="908361"/>
            <a:ext cx="13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en-US" altLang="ko-KR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MenuPage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80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235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KoPub돋움체 Light</vt:lpstr>
      <vt:lpstr>KoPub돋움체 Bold</vt:lpstr>
      <vt:lpstr>210 옴니고딕 030</vt:lpstr>
      <vt:lpstr>KoPub돋움체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강 창기</cp:lastModifiedBy>
  <cp:revision>72</cp:revision>
  <dcterms:created xsi:type="dcterms:W3CDTF">2017-11-16T00:50:54Z</dcterms:created>
  <dcterms:modified xsi:type="dcterms:W3CDTF">2020-09-10T08:09:53Z</dcterms:modified>
</cp:coreProperties>
</file>