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9b3b9bca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9b3b9bca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9b3b9bca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9b3b9bca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9b3b9bca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9b3b9bca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9b3b9bca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9b3b9bca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9b3b9bca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9b3b9bca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9b3b9bca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9b3b9bca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9b3b9bca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9b3b9bca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9b3b9bca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9b3b9bca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9b3b9bca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9b3b9bca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9b3b9bca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9b3b9bca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Big Mountain Ski Resort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Elie Park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Analysis: Market Comparison of Big Mountain Resort</a:t>
            </a:r>
            <a:endParaRPr/>
          </a:p>
        </p:txBody>
      </p:sp>
      <p:sp>
        <p:nvSpPr>
          <p:cNvPr id="115" name="Google Shape;115;p22"/>
          <p:cNvSpPr txBox="1"/>
          <p:nvPr>
            <p:ph idx="1" type="body"/>
          </p:nvPr>
        </p:nvSpPr>
        <p:spPr>
          <a:xfrm>
            <a:off x="311700" y="1017725"/>
            <a:ext cx="8520600" cy="4121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Other features that came up as important in not just our final model but the whole analysis were:</a:t>
            </a:r>
            <a:endParaRPr/>
          </a:p>
          <a:p>
            <a:pPr indent="-342900" lvl="0" marL="457200" rtl="0" algn="l">
              <a:spcBef>
                <a:spcPts val="1200"/>
              </a:spcBef>
              <a:spcAft>
                <a:spcPts val="0"/>
              </a:spcAft>
              <a:buSzPts val="1800"/>
              <a:buChar char="-"/>
            </a:pPr>
            <a:r>
              <a:rPr lang="en"/>
              <a:t>Vertical drop</a:t>
            </a:r>
            <a:endParaRPr/>
          </a:p>
          <a:p>
            <a:pPr indent="-342900" lvl="0" marL="457200" rtl="0" algn="l">
              <a:spcBef>
                <a:spcPts val="0"/>
              </a:spcBef>
              <a:spcAft>
                <a:spcPts val="0"/>
              </a:spcAft>
              <a:buSzPts val="1800"/>
              <a:buChar char="-"/>
            </a:pPr>
            <a:r>
              <a:rPr lang="en"/>
              <a:t>Snow making area</a:t>
            </a:r>
            <a:endParaRPr/>
          </a:p>
          <a:p>
            <a:pPr indent="-342900" lvl="0" marL="457200" rtl="0" algn="l">
              <a:spcBef>
                <a:spcPts val="0"/>
              </a:spcBef>
              <a:spcAft>
                <a:spcPts val="0"/>
              </a:spcAft>
              <a:buSzPts val="1800"/>
              <a:buChar char="-"/>
            </a:pPr>
            <a:r>
              <a:rPr lang="en"/>
              <a:t>Total chairs</a:t>
            </a:r>
            <a:endParaRPr/>
          </a:p>
          <a:p>
            <a:pPr indent="-342900" lvl="0" marL="457200" rtl="0" algn="l">
              <a:spcBef>
                <a:spcPts val="0"/>
              </a:spcBef>
              <a:spcAft>
                <a:spcPts val="0"/>
              </a:spcAft>
              <a:buSzPts val="1800"/>
              <a:buChar char="-"/>
            </a:pPr>
            <a:r>
              <a:rPr lang="en"/>
              <a:t>Fast Quads</a:t>
            </a:r>
            <a:endParaRPr/>
          </a:p>
          <a:p>
            <a:pPr indent="-342900" lvl="0" marL="457200" rtl="0" algn="l">
              <a:spcBef>
                <a:spcPts val="0"/>
              </a:spcBef>
              <a:spcAft>
                <a:spcPts val="0"/>
              </a:spcAft>
              <a:buSzPts val="1800"/>
              <a:buChar char="-"/>
            </a:pPr>
            <a:r>
              <a:rPr lang="en"/>
              <a:t>Runs</a:t>
            </a:r>
            <a:endParaRPr/>
          </a:p>
          <a:p>
            <a:pPr indent="-342900" lvl="0" marL="457200" rtl="0" algn="l">
              <a:spcBef>
                <a:spcPts val="0"/>
              </a:spcBef>
              <a:spcAft>
                <a:spcPts val="0"/>
              </a:spcAft>
              <a:buSzPts val="1800"/>
              <a:buChar char="-"/>
            </a:pPr>
            <a:r>
              <a:rPr lang="en"/>
              <a:t>Longest run</a:t>
            </a:r>
            <a:endParaRPr/>
          </a:p>
          <a:p>
            <a:pPr indent="-342900" lvl="0" marL="457200" rtl="0" algn="l">
              <a:spcBef>
                <a:spcPts val="0"/>
              </a:spcBef>
              <a:spcAft>
                <a:spcPts val="0"/>
              </a:spcAft>
              <a:buSzPts val="1800"/>
              <a:buChar char="-"/>
            </a:pPr>
            <a:r>
              <a:rPr lang="en"/>
              <a:t>Trams</a:t>
            </a:r>
            <a:endParaRPr/>
          </a:p>
          <a:p>
            <a:pPr indent="-342900" lvl="0" marL="457200" rtl="0" algn="l">
              <a:spcBef>
                <a:spcPts val="0"/>
              </a:spcBef>
              <a:spcAft>
                <a:spcPts val="0"/>
              </a:spcAft>
              <a:buSzPts val="1800"/>
              <a:buChar char="-"/>
            </a:pPr>
            <a:r>
              <a:rPr lang="en"/>
              <a:t>Skiable Terrain</a:t>
            </a:r>
            <a:endParaRPr/>
          </a:p>
          <a:p>
            <a:pPr indent="0" lvl="0" marL="0" rtl="0" algn="l">
              <a:spcBef>
                <a:spcPts val="1200"/>
              </a:spcBef>
              <a:spcAft>
                <a:spcPts val="1200"/>
              </a:spcAft>
              <a:buNone/>
            </a:pPr>
            <a:r>
              <a:rPr lang="en"/>
              <a:t>Compared to all other resorts, Big Mountain sits high at each of these features other than trams, which a vast majority of resorts also don’t have. Its weekend ticket price is rather high, charging the highest price among Montana resorts.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1" name="Google Shape;121;p23"/>
          <p:cNvSpPr txBox="1"/>
          <p:nvPr>
            <p:ph idx="1" type="body"/>
          </p:nvPr>
        </p:nvSpPr>
        <p:spPr>
          <a:xfrm>
            <a:off x="311700" y="1152475"/>
            <a:ext cx="8639100" cy="3850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Increase in revenue:</a:t>
            </a:r>
            <a:endParaRPr/>
          </a:p>
          <a:p>
            <a:pPr indent="-334327" lvl="0" marL="457200" rtl="0" algn="l">
              <a:spcBef>
                <a:spcPts val="1200"/>
              </a:spcBef>
              <a:spcAft>
                <a:spcPts val="0"/>
              </a:spcAft>
              <a:buSzPct val="100000"/>
              <a:buChar char="-"/>
            </a:pPr>
            <a:r>
              <a:rPr lang="en"/>
              <a:t>The installation of a chairlift (preferably fast quad) for a new run which increases the vertical drop </a:t>
            </a:r>
            <a:endParaRPr/>
          </a:p>
          <a:p>
            <a:pPr indent="-334327" lvl="0" marL="457200" rtl="0" algn="l">
              <a:spcBef>
                <a:spcPts val="0"/>
              </a:spcBef>
              <a:spcAft>
                <a:spcPts val="0"/>
              </a:spcAft>
              <a:buSzPct val="100000"/>
              <a:buChar char="-"/>
            </a:pPr>
            <a:r>
              <a:rPr lang="en"/>
              <a:t>Reducing the number of slower chairlifts (need to close more than one run)</a:t>
            </a:r>
            <a:endParaRPr/>
          </a:p>
          <a:p>
            <a:pPr indent="0" lvl="0" marL="0" rtl="0" algn="l">
              <a:spcBef>
                <a:spcPts val="1200"/>
              </a:spcBef>
              <a:spcAft>
                <a:spcPts val="0"/>
              </a:spcAft>
              <a:buNone/>
            </a:pPr>
            <a:r>
              <a:rPr lang="en"/>
              <a:t>Increase in ticket price:</a:t>
            </a:r>
            <a:endParaRPr/>
          </a:p>
          <a:p>
            <a:pPr indent="-334327" lvl="0" marL="457200" rtl="0" algn="l">
              <a:spcBef>
                <a:spcPts val="1200"/>
              </a:spcBef>
              <a:spcAft>
                <a:spcPts val="0"/>
              </a:spcAft>
              <a:buSzPct val="100000"/>
              <a:buChar char="-"/>
            </a:pPr>
            <a:r>
              <a:rPr lang="en"/>
              <a:t>Must be considered even if there is a decrease in ticket prices from above</a:t>
            </a:r>
            <a:endParaRPr/>
          </a:p>
          <a:p>
            <a:pPr indent="-334327" lvl="0" marL="457200" rtl="0" algn="l">
              <a:spcBef>
                <a:spcPts val="0"/>
              </a:spcBef>
              <a:spcAft>
                <a:spcPts val="0"/>
              </a:spcAft>
              <a:buSzPct val="100000"/>
              <a:buChar char="-"/>
            </a:pPr>
            <a:r>
              <a:rPr lang="en"/>
              <a:t>The expected error in the predicted ticket cost based on the market can still be reduced with more data</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6666"/>
              <a:buFont typeface="Arial"/>
              <a:buNone/>
            </a:pPr>
            <a:r>
              <a:rPr b="1" lang="en"/>
              <a:t>What opportunities exist for Big Mountain Resort to optimize its investment strategy to increase its ticket price and decrease its operating cost to recoup for $1,540,000?</a:t>
            </a:r>
            <a:endParaRPr/>
          </a:p>
        </p:txBody>
      </p:sp>
      <p:sp>
        <p:nvSpPr>
          <p:cNvPr id="66" name="Google Shape;66;p14"/>
          <p:cNvSpPr txBox="1"/>
          <p:nvPr>
            <p:ph idx="1" type="body"/>
          </p:nvPr>
        </p:nvSpPr>
        <p:spPr>
          <a:xfrm>
            <a:off x="311700" y="2332450"/>
            <a:ext cx="8520600" cy="223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price of the current weekday/weekend ticket is set to $81.00, the market average. In order to match the recent increase in operating costs of $1,540,000 due to the implementation of new chairlifts, we can consider raising the price point based on analysis of ski resorts in the market, or cutting costs to reduce ticket price.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 by State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state of Montana has the 13th most resorts in the country, is the third largest state, and is less densely populated.</a:t>
            </a:r>
            <a:endParaRPr/>
          </a:p>
          <a:p>
            <a:pPr indent="-342900" lvl="0" marL="457200" rtl="0" algn="l">
              <a:spcBef>
                <a:spcPts val="0"/>
              </a:spcBef>
              <a:spcAft>
                <a:spcPts val="0"/>
              </a:spcAft>
              <a:buSzPts val="1800"/>
              <a:buChar char="-"/>
            </a:pPr>
            <a:r>
              <a:rPr lang="en"/>
              <a:t>Alaska is the largest state and California is the highest in state population.</a:t>
            </a:r>
            <a:endParaRPr/>
          </a:p>
          <a:p>
            <a:pPr indent="-342900" lvl="0" marL="457200" rtl="0" algn="l">
              <a:spcBef>
                <a:spcPts val="0"/>
              </a:spcBef>
              <a:spcAft>
                <a:spcPts val="0"/>
              </a:spcAft>
              <a:buSzPts val="1800"/>
              <a:buChar char="-"/>
            </a:pPr>
            <a:r>
              <a:rPr lang="en"/>
              <a:t>New York has the highest number of resorts with smaller total skiing area, but highest night skiing area. - # of weekday/weekend tickets sold might be worth exploring. NY’s resorts per capita and per area were not significant.</a:t>
            </a:r>
            <a:endParaRPr/>
          </a:p>
          <a:p>
            <a:pPr indent="-342900" lvl="0" marL="457200" rtl="0" algn="l">
              <a:spcBef>
                <a:spcPts val="0"/>
              </a:spcBef>
              <a:spcAft>
                <a:spcPts val="0"/>
              </a:spcAft>
              <a:buSzPts val="1800"/>
              <a:buChar char="-"/>
            </a:pPr>
            <a:r>
              <a:rPr lang="en"/>
              <a:t>Colorado has a high number of resorts, high skiing area, and highest number of days open.</a:t>
            </a:r>
            <a:endParaRPr/>
          </a:p>
          <a:p>
            <a:pPr indent="-342900" lvl="0" marL="457200" rtl="0" algn="l">
              <a:spcBef>
                <a:spcPts val="0"/>
              </a:spcBef>
              <a:spcAft>
                <a:spcPts val="0"/>
              </a:spcAft>
              <a:buSzPts val="1800"/>
              <a:buChar char="-"/>
            </a:pPr>
            <a:r>
              <a:rPr lang="en"/>
              <a:t>Vermont has the most resorts per capita, and most resorts per area after New Hampshire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Analysis: Trends in Ski Resort Features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resorts are more densely located with population, more night skiing is provided. </a:t>
            </a:r>
            <a:endParaRPr/>
          </a:p>
          <a:p>
            <a:pPr indent="-342900" lvl="0" marL="457200" rtl="0" algn="l">
              <a:spcBef>
                <a:spcPts val="0"/>
              </a:spcBef>
              <a:spcAft>
                <a:spcPts val="0"/>
              </a:spcAft>
              <a:buSzPts val="1800"/>
              <a:buChar char="-"/>
            </a:pPr>
            <a:r>
              <a:rPr lang="en"/>
              <a:t>Visitors value more guaranteed snow than skiable terrain which drives costs and prices up</a:t>
            </a:r>
            <a:endParaRPr/>
          </a:p>
          <a:p>
            <a:pPr indent="-342900" lvl="0" marL="457200" rtl="0" algn="l">
              <a:spcBef>
                <a:spcPts val="0"/>
              </a:spcBef>
              <a:spcAft>
                <a:spcPts val="0"/>
              </a:spcAft>
              <a:buSzPts val="1800"/>
              <a:buChar char="-"/>
            </a:pPr>
            <a:r>
              <a:rPr lang="en"/>
              <a:t>As the number of resorts serving a population increases, ticket price also increases as it is indicative of an area with more demand</a:t>
            </a:r>
            <a:endParaRPr/>
          </a:p>
          <a:p>
            <a:pPr indent="-342900" lvl="0" marL="457200" rtl="0" algn="l">
              <a:spcBef>
                <a:spcPts val="0"/>
              </a:spcBef>
              <a:spcAft>
                <a:spcPts val="0"/>
              </a:spcAft>
              <a:buSzPts val="1800"/>
              <a:buChar char="-"/>
            </a:pPr>
            <a:r>
              <a:rPr lang="en"/>
              <a:t>The more chairs a resort has, the lower the ticket price, but more information about the number of annual visitors is necessary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for Increase in Ticket Price</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According to the price points based on resort characteristics nationwide, Big Mountain’s ticket price can be increased to $95.87, with an expected mean absolute error of $10.39. ($85.48 ~ $106.26)</a:t>
            </a:r>
            <a:endParaRPr/>
          </a:p>
          <a:p>
            <a:pPr indent="-342900" lvl="0" marL="457200" rtl="0" algn="l">
              <a:spcBef>
                <a:spcPts val="0"/>
              </a:spcBef>
              <a:spcAft>
                <a:spcPts val="0"/>
              </a:spcAft>
              <a:buSzPts val="1800"/>
              <a:buChar char="-"/>
            </a:pPr>
            <a:r>
              <a:rPr lang="en"/>
              <a:t>To explain this error, it must be considered that the prices that the other resorts charge may not be optimized as well. </a:t>
            </a:r>
            <a:endParaRPr/>
          </a:p>
          <a:p>
            <a:pPr indent="-342900" lvl="0" marL="457200" rtl="0" algn="l">
              <a:spcBef>
                <a:spcPts val="0"/>
              </a:spcBef>
              <a:spcAft>
                <a:spcPts val="0"/>
              </a:spcAft>
              <a:buSzPts val="1800"/>
              <a:buChar char="-"/>
            </a:pPr>
            <a:r>
              <a:rPr lang="en"/>
              <a:t>Total number of customers and operating costs of lifts may help with the accuracy of our findings</a:t>
            </a:r>
            <a:endParaRPr/>
          </a:p>
          <a:p>
            <a:pPr indent="-342900" lvl="0" marL="457200" rtl="0" algn="l">
              <a:spcBef>
                <a:spcPts val="0"/>
              </a:spcBef>
              <a:spcAft>
                <a:spcPts val="0"/>
              </a:spcAft>
              <a:buSzPts val="1800"/>
              <a:buChar char="-"/>
            </a:pPr>
            <a:r>
              <a:rPr lang="en"/>
              <a:t>Data containing more ski resorts would not be helpful as 40-50 is the optimal sample size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for Increase in Revenue: 1. Closing Runs</a:t>
            </a:r>
            <a:endParaRPr/>
          </a:p>
        </p:txBody>
      </p:sp>
      <p:sp>
        <p:nvSpPr>
          <p:cNvPr id="90" name="Google Shape;90;p18"/>
          <p:cNvSpPr txBox="1"/>
          <p:nvPr>
            <p:ph idx="1" type="body"/>
          </p:nvPr>
        </p:nvSpPr>
        <p:spPr>
          <a:xfrm>
            <a:off x="311700" y="1152475"/>
            <a:ext cx="5505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figure on the right shows the predicted change in ticket price for the number of runs closed, given that each of the expected visitors buys 5 tickets. </a:t>
            </a:r>
            <a:endParaRPr/>
          </a:p>
          <a:p>
            <a:pPr indent="-342900" lvl="0" marL="457200" rtl="0" algn="l">
              <a:spcBef>
                <a:spcPts val="0"/>
              </a:spcBef>
              <a:spcAft>
                <a:spcPts val="0"/>
              </a:spcAft>
              <a:buSzPts val="1800"/>
              <a:buChar char="-"/>
            </a:pPr>
            <a:r>
              <a:rPr lang="en"/>
              <a:t>Closing one run makes no </a:t>
            </a:r>
            <a:r>
              <a:rPr lang="en"/>
              <a:t>difference</a:t>
            </a:r>
            <a:r>
              <a:rPr lang="en"/>
              <a:t> to the change in ticket price.</a:t>
            </a:r>
            <a:endParaRPr/>
          </a:p>
          <a:p>
            <a:pPr indent="-342900" lvl="0" marL="457200" rtl="0" algn="l">
              <a:spcBef>
                <a:spcPts val="0"/>
              </a:spcBef>
              <a:spcAft>
                <a:spcPts val="0"/>
              </a:spcAft>
              <a:buSzPts val="1800"/>
              <a:buChar char="-"/>
            </a:pPr>
            <a:r>
              <a:rPr lang="en"/>
              <a:t>Closing 2, 3, 6, 9, or 10 least used runs seems to make sense to effectively reduce ticket price.</a:t>
            </a:r>
            <a:endParaRPr/>
          </a:p>
        </p:txBody>
      </p:sp>
      <p:pic>
        <p:nvPicPr>
          <p:cNvPr id="91" name="Google Shape;91;p18"/>
          <p:cNvPicPr preferRelativeResize="0"/>
          <p:nvPr/>
        </p:nvPicPr>
        <p:blipFill rotWithShape="1">
          <a:blip r:embed="rId3">
            <a:alphaModFix/>
          </a:blip>
          <a:srcRect b="0" l="-1519" r="47073" t="-2848"/>
          <a:stretch/>
        </p:blipFill>
        <p:spPr>
          <a:xfrm>
            <a:off x="5590375" y="1152475"/>
            <a:ext cx="3241925" cy="326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for Increase in Revenue: 2. New Run</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Increasing the vertical drop &amp; installing an additional </a:t>
            </a:r>
            <a:r>
              <a:rPr lang="en"/>
              <a:t>chairlift for a new run increases support for the ticket price by </a:t>
            </a:r>
            <a:r>
              <a:rPr b="1" lang="en"/>
              <a:t>$1.99</a:t>
            </a:r>
            <a:r>
              <a:rPr lang="en"/>
              <a:t> and eventually </a:t>
            </a:r>
            <a:r>
              <a:rPr b="1" lang="en"/>
              <a:t>$3,474,638</a:t>
            </a:r>
            <a:r>
              <a:rPr lang="en"/>
              <a:t> over the season.</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Analysis: Other Avenues to Consider/Disregard</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These opportunities do not make any difference in the ticket price:</a:t>
            </a:r>
            <a:endParaRPr/>
          </a:p>
          <a:p>
            <a:pPr indent="-342900" lvl="0" marL="457200" rtl="0" algn="l">
              <a:spcBef>
                <a:spcPts val="1200"/>
              </a:spcBef>
              <a:spcAft>
                <a:spcPts val="0"/>
              </a:spcAft>
              <a:buSzPts val="1800"/>
              <a:buChar char="-"/>
            </a:pPr>
            <a:r>
              <a:rPr lang="en"/>
              <a:t>Adding 2 acres of snowmaking (too small of an area) </a:t>
            </a:r>
            <a:endParaRPr/>
          </a:p>
          <a:p>
            <a:pPr indent="-342900" lvl="0" marL="457200" rtl="0" algn="l">
              <a:spcBef>
                <a:spcPts val="0"/>
              </a:spcBef>
              <a:spcAft>
                <a:spcPts val="0"/>
              </a:spcAft>
              <a:buSzPts val="1800"/>
              <a:buChar char="-"/>
            </a:pPr>
            <a:r>
              <a:rPr lang="en"/>
              <a:t>Increasing the longest run by 0.2 miles and adding 4 acres of snowmaking</a:t>
            </a:r>
            <a:endParaRPr/>
          </a:p>
          <a:p>
            <a:pPr indent="0" lvl="0" marL="0" rtl="0" algn="l">
              <a:spcBef>
                <a:spcPts val="1200"/>
              </a:spcBef>
              <a:spcAft>
                <a:spcPts val="0"/>
              </a:spcAft>
              <a:buNone/>
            </a:pPr>
            <a:r>
              <a:rPr lang="en"/>
              <a:t>The graph on the next slide shows that the dominant 4 features that may be most correlated with ticket price in the final model are:</a:t>
            </a:r>
            <a:endParaRPr/>
          </a:p>
          <a:p>
            <a:pPr indent="-342900" lvl="0" marL="457200" rtl="0" algn="l">
              <a:spcBef>
                <a:spcPts val="1200"/>
              </a:spcBef>
              <a:spcAft>
                <a:spcPts val="0"/>
              </a:spcAft>
              <a:buSzPts val="1800"/>
              <a:buChar char="-"/>
            </a:pPr>
            <a:r>
              <a:rPr lang="en"/>
              <a:t>f</a:t>
            </a:r>
            <a:r>
              <a:rPr lang="en"/>
              <a:t>ast Quads (not tested)</a:t>
            </a:r>
            <a:endParaRPr/>
          </a:p>
          <a:p>
            <a:pPr indent="-342900" lvl="0" marL="457200" rtl="0" algn="l">
              <a:spcBef>
                <a:spcPts val="0"/>
              </a:spcBef>
              <a:spcAft>
                <a:spcPts val="0"/>
              </a:spcAft>
              <a:buSzPts val="1800"/>
              <a:buChar char="-"/>
            </a:pPr>
            <a:r>
              <a:rPr lang="en"/>
              <a:t>Runs (tested: success)</a:t>
            </a:r>
            <a:endParaRPr/>
          </a:p>
          <a:p>
            <a:pPr indent="-342900" lvl="0" marL="457200" rtl="0" algn="l">
              <a:spcBef>
                <a:spcPts val="0"/>
              </a:spcBef>
              <a:spcAft>
                <a:spcPts val="0"/>
              </a:spcAft>
              <a:buSzPts val="1800"/>
              <a:buChar char="-"/>
            </a:pPr>
            <a:r>
              <a:rPr lang="en"/>
              <a:t>Snow Making (tested for 2 acres: failure)</a:t>
            </a:r>
            <a:endParaRPr/>
          </a:p>
          <a:p>
            <a:pPr indent="-342900" lvl="0" marL="457200" rtl="0" algn="l">
              <a:spcBef>
                <a:spcPts val="0"/>
              </a:spcBef>
              <a:spcAft>
                <a:spcPts val="0"/>
              </a:spcAft>
              <a:buSzPts val="1800"/>
              <a:buChar char="-"/>
            </a:pPr>
            <a:r>
              <a:rPr lang="en"/>
              <a:t>Vertical drop (tested: success)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783575" y="0"/>
            <a:ext cx="7471251" cy="5044975"/>
          </a:xfrm>
          <a:prstGeom prst="rect">
            <a:avLst/>
          </a:prstGeom>
          <a:noFill/>
          <a:ln cap="flat" cmpd="sng" w="9525">
            <a:solidFill>
              <a:schemeClr val="accent2"/>
            </a:solidFill>
            <a:prstDash val="solid"/>
            <a:round/>
            <a:headEnd len="sm" w="sm" type="none"/>
            <a:tailEnd len="sm" w="sm" type="none"/>
          </a:ln>
        </p:spPr>
      </p:pic>
      <p:cxnSp>
        <p:nvCxnSpPr>
          <p:cNvPr id="109" name="Google Shape;109;p21"/>
          <p:cNvCxnSpPr/>
          <p:nvPr/>
        </p:nvCxnSpPr>
        <p:spPr>
          <a:xfrm>
            <a:off x="7298025" y="6546750"/>
            <a:ext cx="2060700" cy="2060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