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5" r:id="rId4"/>
    <p:sldId id="273" r:id="rId5"/>
    <p:sldId id="264" r:id="rId6"/>
    <p:sldId id="275" r:id="rId7"/>
    <p:sldId id="287" r:id="rId8"/>
    <p:sldId id="276" r:id="rId9"/>
    <p:sldId id="278" r:id="rId10"/>
    <p:sldId id="280" r:id="rId11"/>
    <p:sldId id="281" r:id="rId12"/>
    <p:sldId id="282" r:id="rId13"/>
    <p:sldId id="283" r:id="rId14"/>
    <p:sldId id="28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A62E-FA53-46E8-AC5F-E0D107C687E7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Professeur, Lyon Lumière 2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57148" y="116632"/>
              <a:ext cx="2375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</a:t>
              </a:r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75308"/>
            <a:ext cx="5184576" cy="33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74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e</a:t>
            </a:r>
            <a:r>
              <a:rPr lang="fr-FR" i="1" dirty="0" smtClean="0"/>
              <a:t>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66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5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36087" y="1484784"/>
            <a:ext cx="5671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Description formelle </a:t>
            </a:r>
            <a:r>
              <a:rPr lang="fr-FR" sz="2400" dirty="0" smtClean="0"/>
              <a:t>de 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Mesures précises d’observables topologiques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Echantillonnage 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validée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511" y="5210036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085203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logique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Correspond à l’intuition </a:t>
            </a:r>
            <a:r>
              <a:rPr lang="fr-FR" sz="2800" dirty="0" smtClean="0"/>
              <a:t>usuelle (« machines connectées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Importance </a:t>
            </a:r>
            <a:r>
              <a:rPr lang="fr-FR" sz="2800" dirty="0" smtClean="0"/>
              <a:t>historique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Niveau </a:t>
            </a:r>
            <a:r>
              <a:rPr lang="fr-FR" sz="2800" dirty="0" smtClean="0"/>
              <a:t>d’opération par défaut </a:t>
            </a:r>
            <a:r>
              <a:rPr lang="fr-FR" sz="2800" dirty="0" smtClean="0"/>
              <a:t>de </a:t>
            </a:r>
            <a:r>
              <a:rPr lang="fr-FR" sz="2800" i="1" dirty="0" err="1" smtClean="0">
                <a:cs typeface="Arial" panose="020B0604020202020204" pitchFamily="34" charset="0"/>
              </a:rPr>
              <a:t>ping</a:t>
            </a:r>
            <a:r>
              <a:rPr lang="fr-FR" sz="2800" dirty="0" smtClean="0"/>
              <a:t>, </a:t>
            </a:r>
            <a:r>
              <a:rPr lang="fr-FR" sz="2800" i="1" dirty="0" err="1" smtClean="0">
                <a:cs typeface="Arial" panose="020B0604020202020204" pitchFamily="34" charset="0"/>
              </a:rPr>
              <a:t>traceroute</a:t>
            </a:r>
            <a:r>
              <a:rPr lang="fr-FR" sz="2800" dirty="0" smtClean="0"/>
              <a:t>…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Première tentative de mettre en place notre approche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58775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 descr="C:\Users\Elie Rotenberg\git\phd\src\images\intro-l2-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7" y="1916832"/>
            <a:ext cx="5589587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7207" y="4280841"/>
            <a:ext cx="453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logique « L2 » (nœuds, </a:t>
            </a:r>
            <a:r>
              <a:rPr lang="fr-FR" sz="2400" dirty="0" err="1" smtClean="0"/>
              <a:t>aretes</a:t>
            </a:r>
            <a:r>
              <a:rPr lang="fr-FR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90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 descr="G:\misc\my-thesis\trace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84201"/>
            <a:ext cx="6365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/>
              <a:t>« Les sondes empruntent le chemin 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1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2</a:t>
            </a:r>
            <a:r>
              <a:rPr lang="fr-FR" sz="2400" dirty="0" smtClean="0"/>
              <a:t>, ….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d-1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12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Les sondes empruntent le chemin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>
                <a:solidFill>
                  <a:srgbClr val="FF0000"/>
                </a:solidFill>
              </a:rPr>
              <a:t>, ….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3460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Notre interprétation (restreinte) :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 est un voisin de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5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5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N moniteurs vers une cible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voisins de la cible ?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1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FF0000"/>
                </a:solidFill>
              </a:rPr>
              <a:t>traceroute</a:t>
            </a:r>
            <a:r>
              <a:rPr lang="fr-FR" sz="2000" dirty="0" smtClean="0">
                <a:solidFill>
                  <a:srgbClr val="FF0000"/>
                </a:solidFill>
              </a:rPr>
              <a:t> depuis N moniteurs vers une cible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</a:t>
            </a:r>
            <a:r>
              <a:rPr lang="fr-FR" sz="2000" dirty="0" smtClean="0">
                <a:solidFill>
                  <a:srgbClr val="FF0000"/>
                </a:solidFill>
              </a:rPr>
              <a:t> voisins de la cible 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902" y="4397042"/>
            <a:ext cx="449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00B050"/>
                </a:solidFill>
              </a:rPr>
              <a:t>traceroute</a:t>
            </a:r>
            <a:r>
              <a:rPr lang="fr-FR" sz="2000" dirty="0" smtClean="0">
                <a:solidFill>
                  <a:srgbClr val="00B050"/>
                </a:solidFill>
              </a:rPr>
              <a:t> depuis </a:t>
            </a:r>
            <a:r>
              <a:rPr lang="fr-FR" sz="2000" i="1" dirty="0" smtClean="0">
                <a:solidFill>
                  <a:srgbClr val="00B050"/>
                </a:solidFill>
              </a:rPr>
              <a:t>assez  </a:t>
            </a:r>
            <a:r>
              <a:rPr lang="fr-FR" sz="2000" dirty="0" smtClean="0">
                <a:solidFill>
                  <a:srgbClr val="00B050"/>
                </a:solidFill>
              </a:rPr>
              <a:t>de moniteurs vers une cible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056" y="439704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00B050"/>
                </a:solidFill>
              </a:rPr>
              <a:t>tous</a:t>
            </a:r>
            <a:r>
              <a:rPr lang="fr-FR" sz="2000" dirty="0" smtClean="0">
                <a:solidFill>
                  <a:srgbClr val="00B050"/>
                </a:solidFill>
              </a:rPr>
              <a:t>  les voisins de la cible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083901" y="4597097"/>
            <a:ext cx="11611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302738" y="2852936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302738" y="2780928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4221088"/>
            <a:ext cx="828092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7857" y="5837202"/>
            <a:ext cx="8008286" cy="400110"/>
            <a:chOff x="591902" y="5837202"/>
            <a:chExt cx="8008286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91902" y="5837202"/>
              <a:ext cx="449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err="1" smtClean="0"/>
                <a:t>traceroute</a:t>
              </a:r>
              <a:r>
                <a:rPr lang="fr-FR" sz="2000" dirty="0" smtClean="0"/>
                <a:t> depuis </a:t>
              </a:r>
              <a:r>
                <a:rPr lang="fr-FR" sz="2000" i="1" dirty="0" smtClean="0"/>
                <a:t>assez  </a:t>
              </a:r>
              <a:r>
                <a:rPr lang="fr-FR" sz="2000" dirty="0" smtClean="0"/>
                <a:t>de moniteurs vers une cible</a:t>
              </a:r>
              <a:endParaRPr lang="en-US" sz="2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056" y="583720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smtClean="0"/>
                <a:t>tous</a:t>
              </a:r>
              <a:r>
                <a:rPr lang="fr-FR" sz="2000" dirty="0" smtClean="0"/>
                <a:t>  les voisins de la cible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5083901" y="6037257"/>
              <a:ext cx="1161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 descr="G:\misc\my-thesis\traceroute-many-to-one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5" y="1052736"/>
            <a:ext cx="5994350" cy="45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2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Topologie d’Internet : enjeux et problématiques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À quoi sert Internet 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2979" y="1412776"/>
            <a:ext cx="7991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cs typeface="Arial" panose="020B0604020202020204" pitchFamily="34" charset="0"/>
              </a:rPr>
              <a:t>Internet est le support de très nombreuses applications : Web, Email, musique, vidéo, achats…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13670" y="2440923"/>
            <a:ext cx="3630548" cy="2376264"/>
            <a:chOff x="2771800" y="1916832"/>
            <a:chExt cx="3630548" cy="2376264"/>
          </a:xfrm>
        </p:grpSpPr>
        <p:sp>
          <p:nvSpPr>
            <p:cNvPr id="3" name="TextBox 2"/>
            <p:cNvSpPr txBox="1"/>
            <p:nvPr/>
          </p:nvSpPr>
          <p:spPr>
            <a:xfrm>
              <a:off x="3131840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Application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Transport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Réseau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1800" y="392376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Données-lien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TCP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3923764"/>
              <a:ext cx="175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MAC/Ethernet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/>
                <a:t>Couche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Exemple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0601" y="5445224"/>
            <a:ext cx="803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Toutes ces activités utilisent le même réseau fondamental pour communiquer entre les différentes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8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1598" y="3156357"/>
              <a:ext cx="1232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Mon ordinateur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3154" y="2940623"/>
            <a:ext cx="1944216" cy="903005"/>
            <a:chOff x="3347864" y="2940623"/>
            <a:chExt cx="1944216" cy="903005"/>
          </a:xfrm>
        </p:grpSpPr>
        <p:sp>
          <p:nvSpPr>
            <p:cNvPr id="12" name="Rectangle 11"/>
            <p:cNvSpPr/>
            <p:nvPr/>
          </p:nvSpPr>
          <p:spPr>
            <a:xfrm>
              <a:off x="3347864" y="2940623"/>
              <a:ext cx="1944216" cy="903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9337" y="3068960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 smtClean="0"/>
                <a:t>Internet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3289" y="333628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Google.com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345479" y="3265675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36096" y="3268883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315635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127.0.0.1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2780" y="3336287"/>
              <a:ext cx="143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74.125.71.102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44100" y="1835532"/>
            <a:ext cx="1471180" cy="369332"/>
            <a:chOff x="3779912" y="2204864"/>
            <a:chExt cx="1471180" cy="369332"/>
          </a:xfrm>
        </p:grpSpPr>
        <p:sp>
          <p:nvSpPr>
            <p:cNvPr id="6" name="Rectangle 5"/>
            <p:cNvSpPr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192.168.0.1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7377" y="2389735"/>
            <a:ext cx="1444626" cy="369332"/>
            <a:chOff x="3806466" y="2744314"/>
            <a:chExt cx="1444626" cy="369332"/>
          </a:xfrm>
        </p:grpSpPr>
        <p:sp>
          <p:nvSpPr>
            <p:cNvPr id="21" name="Rectangle 20"/>
            <p:cNvSpPr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213.245.254.145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7377" y="6269153"/>
            <a:ext cx="1444626" cy="369332"/>
            <a:chOff x="3779912" y="3376736"/>
            <a:chExt cx="1444626" cy="369332"/>
          </a:xfrm>
        </p:grpSpPr>
        <p:sp>
          <p:nvSpPr>
            <p:cNvPr id="23" name="Rectangle 22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216.239.51.121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57377" y="3498141"/>
            <a:ext cx="1444626" cy="369332"/>
            <a:chOff x="3779912" y="3376736"/>
            <a:chExt cx="14446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6401" y="337673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172.19.128.170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7377" y="4052344"/>
            <a:ext cx="1444626" cy="369332"/>
            <a:chOff x="3779912" y="3376736"/>
            <a:chExt cx="1444626" cy="369332"/>
          </a:xfrm>
        </p:grpSpPr>
        <p:sp>
          <p:nvSpPr>
            <p:cNvPr id="32" name="Rectangle 31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375" y="337673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80.236.1.161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57377" y="4606547"/>
            <a:ext cx="1444626" cy="369332"/>
            <a:chOff x="3779912" y="3376736"/>
            <a:chExt cx="1444626" cy="369332"/>
          </a:xfrm>
        </p:grpSpPr>
        <p:sp>
          <p:nvSpPr>
            <p:cNvPr id="35" name="Rectangle 34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72.14.239.205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57377" y="5160750"/>
            <a:ext cx="1444626" cy="369332"/>
            <a:chOff x="3779912" y="3376736"/>
            <a:chExt cx="1444626" cy="369332"/>
          </a:xfrm>
        </p:grpSpPr>
        <p:sp>
          <p:nvSpPr>
            <p:cNvPr id="38" name="Rectangle 37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209.85.245.81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57377" y="5714953"/>
            <a:ext cx="1444626" cy="369332"/>
            <a:chOff x="3779912" y="3376736"/>
            <a:chExt cx="1444626" cy="369332"/>
          </a:xfrm>
        </p:grpSpPr>
        <p:sp>
          <p:nvSpPr>
            <p:cNvPr id="41" name="Rectangle 40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216.239.51.110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7377" y="2943938"/>
            <a:ext cx="1444627" cy="369332"/>
            <a:chOff x="3779912" y="3376736"/>
            <a:chExt cx="1444627" cy="369332"/>
          </a:xfrm>
        </p:grpSpPr>
        <p:sp>
          <p:nvSpPr>
            <p:cNvPr id="44" name="Rectangle 43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376736"/>
              <a:ext cx="14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mtClean="0"/>
                <a:t>213.245.254.151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>
            <a:stCxn id="10" idx="3"/>
            <a:endCxn id="6" idx="1"/>
          </p:cNvCxnSpPr>
          <p:nvPr/>
        </p:nvCxnSpPr>
        <p:spPr>
          <a:xfrm flipV="1">
            <a:off x="2267744" y="2020198"/>
            <a:ext cx="1476356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" idx="2"/>
            <a:endCxn id="22" idx="0"/>
          </p:cNvCxnSpPr>
          <p:nvPr/>
        </p:nvCxnSpPr>
        <p:spPr>
          <a:xfrm>
            <a:off x="4479690" y="2204864"/>
            <a:ext cx="0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45" idx="0"/>
          </p:cNvCxnSpPr>
          <p:nvPr/>
        </p:nvCxnSpPr>
        <p:spPr>
          <a:xfrm>
            <a:off x="4479690" y="2759067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30" idx="0"/>
          </p:cNvCxnSpPr>
          <p:nvPr/>
        </p:nvCxnSpPr>
        <p:spPr>
          <a:xfrm>
            <a:off x="4479691" y="3313270"/>
            <a:ext cx="1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2"/>
            <a:endCxn id="33" idx="0"/>
          </p:cNvCxnSpPr>
          <p:nvPr/>
        </p:nvCxnSpPr>
        <p:spPr>
          <a:xfrm>
            <a:off x="4479690" y="3867473"/>
            <a:ext cx="2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36" idx="0"/>
          </p:cNvCxnSpPr>
          <p:nvPr/>
        </p:nvCxnSpPr>
        <p:spPr>
          <a:xfrm>
            <a:off x="4479690" y="4421676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9" idx="0"/>
          </p:cNvCxnSpPr>
          <p:nvPr/>
        </p:nvCxnSpPr>
        <p:spPr>
          <a:xfrm>
            <a:off x="4479690" y="4975879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42" idx="0"/>
          </p:cNvCxnSpPr>
          <p:nvPr/>
        </p:nvCxnSpPr>
        <p:spPr>
          <a:xfrm>
            <a:off x="4479690" y="5530082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1" idx="2"/>
            <a:endCxn id="24" idx="0"/>
          </p:cNvCxnSpPr>
          <p:nvPr/>
        </p:nvCxnSpPr>
        <p:spPr>
          <a:xfrm>
            <a:off x="4479690" y="6084285"/>
            <a:ext cx="3" cy="18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3"/>
            <a:endCxn id="14" idx="1"/>
          </p:cNvCxnSpPr>
          <p:nvPr/>
        </p:nvCxnSpPr>
        <p:spPr>
          <a:xfrm flipV="1">
            <a:off x="5202003" y="3392125"/>
            <a:ext cx="1320777" cy="306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63588" y="1540884"/>
            <a:ext cx="7416824" cy="4264380"/>
            <a:chOff x="971600" y="1540884"/>
            <a:chExt cx="7416824" cy="4264380"/>
          </a:xfrm>
        </p:grpSpPr>
        <p:pic>
          <p:nvPicPr>
            <p:cNvPr id="4098" name="Picture 2" descr="G:\misc\my-thesis\inet-to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40884"/>
              <a:ext cx="5126688" cy="426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65178" y="5204000"/>
              <a:ext cx="1872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clients »)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178" y="453386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Switches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5178" y="3872939"/>
              <a:ext cx="149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bord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5178" y="2941460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cœur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178" y="164425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serveurs »)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4355976" y="1828916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</p:cNvCxnSpPr>
            <p:nvPr/>
          </p:nvCxnSpPr>
          <p:spPr>
            <a:xfrm flipH="1">
              <a:off x="3779912" y="3126126"/>
              <a:ext cx="2585266" cy="4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1"/>
            </p:cNvCxnSpPr>
            <p:nvPr/>
          </p:nvCxnSpPr>
          <p:spPr>
            <a:xfrm flipH="1">
              <a:off x="4355976" y="4057605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1"/>
            </p:cNvCxnSpPr>
            <p:nvPr/>
          </p:nvCxnSpPr>
          <p:spPr>
            <a:xfrm flipH="1">
              <a:off x="4788024" y="4718528"/>
              <a:ext cx="1577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1"/>
            </p:cNvCxnSpPr>
            <p:nvPr/>
          </p:nvCxnSpPr>
          <p:spPr>
            <a:xfrm flipH="1" flipV="1">
              <a:off x="6084168" y="5260558"/>
              <a:ext cx="281010" cy="128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</a:t>
            </a:r>
            <a:r>
              <a:rPr lang="fr-FR" sz="4000" dirty="0" smtClean="0"/>
              <a:t>: une </a:t>
            </a:r>
            <a:r>
              <a:rPr lang="fr-FR" sz="4000" dirty="0" smtClean="0"/>
              <a:t>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</a:t>
            </a:r>
            <a:r>
              <a:rPr lang="fr-FR" sz="2000" dirty="0" smtClean="0"/>
              <a:t>complète</a:t>
            </a:r>
            <a:endParaRPr lang="fr-F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industriels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Toute l’économie numérique repose sur l’intégrité et la fiabilité d’Internet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Presque toutes les industries utilisent Internet à un niveau ou à un autre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La mission d’Internet est d’être </a:t>
            </a:r>
            <a:r>
              <a:rPr lang="fr-FR" sz="2400" b="1" dirty="0" smtClean="0"/>
              <a:t>le </a:t>
            </a:r>
            <a:r>
              <a:rPr lang="fr-FR" sz="2400" dirty="0" smtClean="0"/>
              <a:t>réseau de télécommunication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théoriques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Théorie des graphes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Métrologie des réseaux complexes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Emergence et systèmes complexes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lvetic-OpenSans">
      <a:majorFont>
        <a:latin typeface="HelveticaNeueLT Com 47 Lt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749</Words>
  <Application>Microsoft Office PowerPoint</Application>
  <PresentationFormat>On-screen Show (4:3)</PresentationFormat>
  <Paragraphs>168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Une approche pour l’estimation fiable des propriétés de la topologie d’Internet</vt:lpstr>
      <vt:lpstr>Organisation de l’exposé</vt:lpstr>
      <vt:lpstr>Topologie d’Internet : enjeux et problématiques</vt:lpstr>
      <vt:lpstr>À quoi sert Internet ?</vt:lpstr>
      <vt:lpstr>Transport d’information sur Internet</vt:lpstr>
      <vt:lpstr>Transport d’information sur Internet</vt:lpstr>
      <vt:lpstr>Topologie d’Internet</vt:lpstr>
      <vt:lpstr>Internet : une boîte noire ?</vt:lpstr>
      <vt:lpstr>Des enjeux majeurs</vt:lpstr>
      <vt:lpstr>Approches historiques</vt:lpstr>
      <vt:lpstr>Approches historiques</vt:lpstr>
      <vt:lpstr>Approches historiques</vt:lpstr>
      <vt:lpstr>Limites des approches historiques</vt:lpstr>
      <vt:lpstr>Notre approche</vt:lpstr>
      <vt:lpstr>Distribution de degrés au niveau logique</vt:lpstr>
      <vt:lpstr>Motivation</vt:lpstr>
      <vt:lpstr>Description formelle des objets</vt:lpstr>
      <vt:lpstr>Description formelle des outils</vt:lpstr>
      <vt:lpstr>Description formelle des outils</vt:lpstr>
      <vt:lpstr>Description formelle des outils</vt:lpstr>
      <vt:lpstr>Primitive de mesure</vt:lpstr>
      <vt:lpstr>Primitive de mesure</vt:lpstr>
      <vt:lpstr>Primitive de mesure</vt:lpstr>
      <vt:lpstr>Primitive de mesure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63</cp:revision>
  <dcterms:created xsi:type="dcterms:W3CDTF">2014-12-21T10:09:26Z</dcterms:created>
  <dcterms:modified xsi:type="dcterms:W3CDTF">2014-12-22T12:07:02Z</dcterms:modified>
</cp:coreProperties>
</file>